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4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tags/tag5.xml" ContentType="application/vnd.openxmlformats-officedocument.presentationml.tags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7"/>
  </p:notesMasterIdLst>
  <p:sldIdLst>
    <p:sldId id="1284" r:id="rId2"/>
    <p:sldId id="1285" r:id="rId3"/>
    <p:sldId id="1286" r:id="rId4"/>
    <p:sldId id="1287" r:id="rId5"/>
    <p:sldId id="1288" r:id="rId6"/>
    <p:sldId id="1289" r:id="rId7"/>
    <p:sldId id="1290" r:id="rId8"/>
    <p:sldId id="1291" r:id="rId9"/>
    <p:sldId id="1292" r:id="rId10"/>
    <p:sldId id="1293" r:id="rId11"/>
    <p:sldId id="1294" r:id="rId12"/>
    <p:sldId id="1295" r:id="rId13"/>
    <p:sldId id="1296" r:id="rId14"/>
    <p:sldId id="1297" r:id="rId15"/>
    <p:sldId id="1298" r:id="rId16"/>
    <p:sldId id="1299" r:id="rId17"/>
    <p:sldId id="1300" r:id="rId18"/>
    <p:sldId id="1301" r:id="rId19"/>
    <p:sldId id="1302" r:id="rId20"/>
    <p:sldId id="1303" r:id="rId21"/>
    <p:sldId id="1304" r:id="rId22"/>
    <p:sldId id="1305" r:id="rId23"/>
    <p:sldId id="1306" r:id="rId24"/>
    <p:sldId id="1307" r:id="rId25"/>
    <p:sldId id="1313" r:id="rId26"/>
    <p:sldId id="1314" r:id="rId27"/>
    <p:sldId id="1315" r:id="rId28"/>
    <p:sldId id="1316" r:id="rId29"/>
    <p:sldId id="1317" r:id="rId30"/>
    <p:sldId id="1318" r:id="rId31"/>
    <p:sldId id="1319" r:id="rId32"/>
    <p:sldId id="1320" r:id="rId33"/>
    <p:sldId id="1321" r:id="rId34"/>
    <p:sldId id="1322" r:id="rId35"/>
    <p:sldId id="1323" r:id="rId36"/>
    <p:sldId id="1324" r:id="rId37"/>
    <p:sldId id="1325" r:id="rId38"/>
    <p:sldId id="1326" r:id="rId39"/>
    <p:sldId id="1327" r:id="rId40"/>
    <p:sldId id="1329" r:id="rId41"/>
    <p:sldId id="1330" r:id="rId42"/>
    <p:sldId id="1331" r:id="rId43"/>
    <p:sldId id="1332" r:id="rId44"/>
    <p:sldId id="1333" r:id="rId45"/>
    <p:sldId id="1334" r:id="rId46"/>
    <p:sldId id="1336" r:id="rId47"/>
    <p:sldId id="1337" r:id="rId48"/>
    <p:sldId id="1338" r:id="rId49"/>
    <p:sldId id="1339" r:id="rId50"/>
    <p:sldId id="1340" r:id="rId51"/>
    <p:sldId id="1341" r:id="rId52"/>
    <p:sldId id="1342" r:id="rId53"/>
    <p:sldId id="1343" r:id="rId54"/>
    <p:sldId id="1344" r:id="rId55"/>
    <p:sldId id="1345" r:id="rId56"/>
    <p:sldId id="1346" r:id="rId57"/>
    <p:sldId id="1347" r:id="rId58"/>
    <p:sldId id="1348" r:id="rId59"/>
    <p:sldId id="1349" r:id="rId60"/>
    <p:sldId id="1350" r:id="rId61"/>
    <p:sldId id="1351" r:id="rId62"/>
    <p:sldId id="1352" r:id="rId63"/>
    <p:sldId id="1353" r:id="rId64"/>
    <p:sldId id="1354" r:id="rId65"/>
    <p:sldId id="1355" r:id="rId66"/>
    <p:sldId id="1356" r:id="rId67"/>
    <p:sldId id="1357" r:id="rId68"/>
    <p:sldId id="1358" r:id="rId69"/>
    <p:sldId id="1359" r:id="rId70"/>
    <p:sldId id="1360" r:id="rId71"/>
    <p:sldId id="1361" r:id="rId72"/>
    <p:sldId id="1363" r:id="rId73"/>
    <p:sldId id="1364" r:id="rId74"/>
    <p:sldId id="1365" r:id="rId75"/>
    <p:sldId id="1366" r:id="rId76"/>
  </p:sldIdLst>
  <p:sldSz cx="9144000" cy="6858000" type="screen4x3"/>
  <p:notesSz cx="6858000" cy="9144000"/>
  <p:defaultTextStyle>
    <a:defPPr>
      <a:defRPr lang="e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CC"/>
    <a:srgbClr val="FF9966"/>
    <a:srgbClr val="FFCCCC"/>
    <a:srgbClr val="FFCCFF"/>
    <a:srgbClr val="3399FF"/>
    <a:srgbClr val="0099CC"/>
    <a:srgbClr val="FFCC99"/>
    <a:srgbClr val="FF330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5" autoAdjust="0"/>
    <p:restoredTop sz="80072" autoAdjust="0"/>
  </p:normalViewPr>
  <p:slideViewPr>
    <p:cSldViewPr>
      <p:cViewPr varScale="1">
        <p:scale>
          <a:sx n="59" d="100"/>
          <a:sy n="59" d="100"/>
        </p:scale>
        <p:origin x="165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3481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419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70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F5C560B-CDF1-4C0C-9882-A880D839E6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6875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>
              <a:latin typeface="Arial" charset="0"/>
            </a:endParaRPr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84F2EE-F380-4ED8-A6F0-E4DA65164112}" type="slidenum">
              <a:rPr lang="en-US" altLang="en-US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93176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sr-Latn-RS" altLang="en-US" dirty="0" smtClean="0">
                <a:latin typeface="Arial" charset="0"/>
              </a:rPr>
              <a:t>Bleeding disorders</a:t>
            </a:r>
            <a:endParaRPr lang="en-US" altLang="en-US" dirty="0">
              <a:latin typeface="Arial" charset="0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FACB33-237D-407B-B22F-E4D27E71CD0D}" type="slidenum">
              <a:rPr lang="en-US" altLang="en-US">
                <a:cs typeface="Arial" charset="0"/>
              </a:rPr>
              <a:pPr/>
              <a:t>17</a:t>
            </a:fld>
            <a:endParaRPr lang="en-US" alt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80628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kern="1200" dirty="0" err="1" smtClean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+mn-cs"/>
              </a:rPr>
              <a:t>Petechiae</a:t>
            </a:r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+mn-cs"/>
              </a:rPr>
              <a:t>, </a:t>
            </a:r>
            <a:r>
              <a:rPr lang="en-US" sz="1200" b="1" i="0" kern="1200" dirty="0" err="1" smtClean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+mn-cs"/>
              </a:rPr>
              <a:t>ecchymoses</a:t>
            </a:r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+mn-cs"/>
              </a:rPr>
              <a:t>, or purpura</a:t>
            </a:r>
          </a:p>
          <a:p>
            <a:endParaRPr lang="en-US" altLang="en-US" dirty="0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F6D2C3B-553C-4BA9-AD70-59B843E70C34}" type="slidenum">
              <a:rPr lang="en-US" altLang="en-US" smtClean="0"/>
              <a:pPr/>
              <a:t>22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1841411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84D8AA0-2ECE-4A17-915F-BE5DF8FFD594}" type="slidenum">
              <a:rPr lang="en-US" altLang="en-US" smtClean="0"/>
              <a:pPr/>
              <a:t>24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192180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>
              <a:latin typeface="Arial" charset="0"/>
            </a:endParaRPr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3D95E8-17F5-457D-AF82-26AFC4918EB4}" type="slidenum">
              <a:rPr lang="en-US" altLang="en-US"/>
              <a:pPr/>
              <a:t>25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51737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kern="1200" dirty="0">
              <a:solidFill>
                <a:schemeClr val="tx1"/>
              </a:solidFill>
              <a:effectLst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5C560B-CDF1-4C0C-9882-A880D839E6C2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0206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As part of a general bone marrow disorder: isolated aplasia</a:t>
            </a:r>
          </a:p>
          <a:p>
            <a:r>
              <a:rPr lang="en-US" dirty="0" smtClean="0"/>
              <a:t>megakaryocyte, aplastic anemia, bone marrow infiltration</a:t>
            </a:r>
          </a:p>
          <a:p>
            <a:r>
              <a:rPr lang="en-US" dirty="0" smtClean="0"/>
              <a:t>malignant cells, radiation, MDS, OMF, Myeloma multiplex, leukemia,</a:t>
            </a:r>
          </a:p>
          <a:p>
            <a:r>
              <a:rPr lang="en-US" dirty="0" smtClean="0"/>
              <a:t>PNH, deficiency of vitamin B12 and folic acid, viruses-measles,</a:t>
            </a:r>
          </a:p>
          <a:p>
            <a:r>
              <a:rPr lang="en-US" dirty="0" smtClean="0"/>
              <a:t>infectious mononucleosis; HIV, Hepatitis B and 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5C560B-CDF1-4C0C-9882-A880D839E6C2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3682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>
              <a:latin typeface="Arial" charset="0"/>
            </a:endParaRPr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1458EA-99F1-47DB-BB93-131CA807B318}" type="slidenum">
              <a:rPr lang="en-US" altLang="en-US">
                <a:cs typeface="Arial" charset="0"/>
              </a:rPr>
              <a:pPr/>
              <a:t>29</a:t>
            </a:fld>
            <a:endParaRPr lang="en-US" alt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02565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>
              <a:latin typeface="Arial" charset="0"/>
            </a:endParaRPr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3411CBC-CB4B-4675-A194-8DD608A10F13}" type="slidenum">
              <a:rPr lang="en-US" altLang="en-US">
                <a:cs typeface="Arial" charset="0"/>
              </a:rPr>
              <a:pPr/>
              <a:t>30</a:t>
            </a:fld>
            <a:endParaRPr lang="en-US" alt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52117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en-GB" altLang="en-US">
              <a:latin typeface="Arial" charset="0"/>
            </a:endParaRPr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6DCD83-1E47-4F84-B879-55CE4AD3865B}" type="slidenum">
              <a:rPr lang="en-GB" altLang="en-US">
                <a:solidFill>
                  <a:srgbClr val="000000"/>
                </a:solidFill>
                <a:cs typeface="Arial" charset="0"/>
              </a:rPr>
              <a:pPr/>
              <a:t>31</a:t>
            </a:fld>
            <a:endParaRPr lang="en-GB" altLang="en-US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79839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592638"/>
            <a:ext cx="5489575" cy="4513262"/>
          </a:xfrm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 sz="1100">
              <a:latin typeface="Arial" charset="0"/>
            </a:endParaRPr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6CB0BD-2C68-49F4-B6BD-CDEEE7342EC4}" type="slidenum">
              <a:rPr lang="en-GB" altLang="en-US">
                <a:solidFill>
                  <a:srgbClr val="000000"/>
                </a:solidFill>
                <a:cs typeface="Arial" charset="0"/>
              </a:rPr>
              <a:pPr/>
              <a:t>32</a:t>
            </a:fld>
            <a:endParaRPr lang="en-GB" altLang="en-US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32136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RS" dirty="0" smtClean="0"/>
              <a:t>includes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5C560B-CDF1-4C0C-9882-A880D839E6C2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28582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en-GB" altLang="en-US" sz="900">
              <a:latin typeface="Arial" charset="0"/>
            </a:endParaRPr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1591F2-EB80-4A5E-A795-9152C296066E}" type="slidenum">
              <a:rPr lang="en-GB" altLang="en-US">
                <a:solidFill>
                  <a:srgbClr val="000000"/>
                </a:solidFill>
                <a:cs typeface="Arial" charset="0"/>
              </a:rPr>
              <a:pPr/>
              <a:t>34</a:t>
            </a:fld>
            <a:endParaRPr lang="en-GB" altLang="en-US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38251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>
              <a:latin typeface="Arial" charset="0"/>
            </a:endParaRPr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7709ED6-2CCA-4EC1-A341-839AACD4A3CB}" type="slidenum">
              <a:rPr lang="en-US" altLang="en-US">
                <a:cs typeface="Arial" charset="0"/>
              </a:rPr>
              <a:pPr/>
              <a:t>35</a:t>
            </a:fld>
            <a:endParaRPr lang="en-US" alt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662147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en-GB" altLang="en-US" sz="1000">
              <a:latin typeface="Arial" charset="0"/>
            </a:endParaRPr>
          </a:p>
        </p:txBody>
      </p:sp>
      <p:sp>
        <p:nvSpPr>
          <p:cNvPr id="839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66C33F-08BF-4975-B782-8EA11623F6FD}" type="slidenum">
              <a:rPr lang="en-GB" altLang="en-US">
                <a:cs typeface="Arial" charset="0"/>
              </a:rPr>
              <a:pPr/>
              <a:t>36</a:t>
            </a:fld>
            <a:endParaRPr lang="en-GB" alt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041446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>
              <a:latin typeface="Arial" charset="0"/>
            </a:endParaRPr>
          </a:p>
        </p:txBody>
      </p:sp>
      <p:sp>
        <p:nvSpPr>
          <p:cNvPr id="870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44E91E-3EC7-4CC8-A29B-5372183A6F2F}" type="slidenum">
              <a:rPr lang="en-US" altLang="en-US">
                <a:cs typeface="Arial" charset="0"/>
              </a:rPr>
              <a:pPr/>
              <a:t>37</a:t>
            </a:fld>
            <a:endParaRPr lang="en-US" alt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477570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890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r>
              <a:rPr lang="en" altLang="en-US">
                <a:latin typeface="Arial" charset="0"/>
              </a:rPr>
              <a:t> </a:t>
            </a:r>
          </a:p>
        </p:txBody>
      </p:sp>
      <p:sp>
        <p:nvSpPr>
          <p:cNvPr id="890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9BF50B-C24F-40F8-BBE2-81AC4249627F}" type="slidenum">
              <a:rPr lang="en-GB" altLang="en-US">
                <a:solidFill>
                  <a:srgbClr val="000000"/>
                </a:solidFill>
                <a:cs typeface="Arial" charset="0"/>
              </a:rPr>
              <a:pPr/>
              <a:t>39</a:t>
            </a:fld>
            <a:endParaRPr lang="en-GB" altLang="en-US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948764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Dramatic disruption of hemostasis as a whole:</a:t>
            </a:r>
          </a:p>
          <a:p>
            <a:r>
              <a:rPr lang="en-US" dirty="0" smtClean="0"/>
              <a:t>Blood vessel wall</a:t>
            </a:r>
          </a:p>
          <a:p>
            <a:r>
              <a:rPr lang="en-US" dirty="0" smtClean="0"/>
              <a:t>Platelets</a:t>
            </a:r>
          </a:p>
          <a:p>
            <a:r>
              <a:rPr lang="en-US" dirty="0" smtClean="0"/>
              <a:t>coagulation factors,</a:t>
            </a:r>
          </a:p>
          <a:p>
            <a:r>
              <a:rPr lang="en-US" dirty="0" smtClean="0"/>
              <a:t>Fibrinolysis system</a:t>
            </a:r>
          </a:p>
          <a:p>
            <a:r>
              <a:rPr lang="en-US" dirty="0" smtClean="0"/>
              <a:t>Inhibitors</a:t>
            </a:r>
          </a:p>
          <a:p>
            <a:r>
              <a:rPr lang="en-US" dirty="0" smtClean="0"/>
              <a:t>Quinine</a:t>
            </a:r>
          </a:p>
          <a:p>
            <a:r>
              <a:rPr lang="en-US" dirty="0" smtClean="0"/>
              <a:t>The complement system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5C560B-CDF1-4C0C-9882-A880D839E6C2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21475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52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>
              <a:latin typeface="Arial" charset="0"/>
            </a:endParaRPr>
          </a:p>
        </p:txBody>
      </p:sp>
      <p:sp>
        <p:nvSpPr>
          <p:cNvPr id="9523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3A51FC4A-D3AA-4509-AB16-8EFA221E8EAF}" type="slidenum">
              <a:rPr lang="en-US" altLang="en-US" sz="1200">
                <a:cs typeface="Arial" charset="0"/>
              </a:rPr>
              <a:pPr algn="r" eaLnBrk="1" hangingPunct="1"/>
              <a:t>43</a:t>
            </a:fld>
            <a:endParaRPr lang="en-US" altLang="en-US" sz="120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86508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13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>
              <a:latin typeface="Arial" charset="0"/>
            </a:endParaRPr>
          </a:p>
        </p:txBody>
      </p:sp>
      <p:sp>
        <p:nvSpPr>
          <p:cNvPr id="1013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A1E00E-7A46-485E-8E83-958A98A23324}" type="slidenum">
              <a:rPr lang="en-US" altLang="en-US">
                <a:cs typeface="Arial" charset="0"/>
              </a:rPr>
              <a:pPr/>
              <a:t>48</a:t>
            </a:fld>
            <a:endParaRPr lang="en-US" alt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017180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" dirty="0" err="1"/>
              <a:t>Platelet </a:t>
            </a:r>
            <a:r>
              <a:rPr lang="en" dirty="0"/>
              <a:t>receptor Fc gamma II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C20611-C950-4D0C-AAFA-F531E1FD6A7F}" type="slidenum">
              <a:rPr lang="en-US" altLang="en-US" smtClean="0"/>
              <a:pPr/>
              <a:t>51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1984608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B966387-1E46-4258-A369-BF582FC5807C}" type="slidenum">
              <a:rPr lang="en-US" altLang="en-US">
                <a:cs typeface="Arial" charset="0"/>
              </a:rPr>
              <a:pPr/>
              <a:t>53</a:t>
            </a:fld>
            <a:endParaRPr lang="en-US" altLang="en-US">
              <a:cs typeface="Arial" charset="0"/>
            </a:endParaRPr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4213"/>
            <a:ext cx="4572000" cy="3429000"/>
          </a:xfrm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6388"/>
          </a:xfrm>
          <a:noFill/>
          <a:ln/>
        </p:spPr>
        <p:txBody>
          <a:bodyPr/>
          <a:lstStyle/>
          <a:p>
            <a:endParaRPr lang="en-US" alt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9227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C20611-C950-4D0C-AAFA-F531E1FD6A7F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392846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85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>
              <a:latin typeface="Arial" charset="0"/>
            </a:endParaRPr>
          </a:p>
        </p:txBody>
      </p:sp>
      <p:sp>
        <p:nvSpPr>
          <p:cNvPr id="1085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EB42607-4B38-4508-8A7B-6AFDDCEB7C90}" type="slidenum">
              <a:rPr lang="en-US" altLang="en-US">
                <a:cs typeface="Arial" charset="0"/>
              </a:rPr>
              <a:pPr/>
              <a:t>54</a:t>
            </a:fld>
            <a:endParaRPr lang="en-US" alt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579759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05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>
              <a:latin typeface="Arial" charset="0"/>
            </a:endParaRPr>
          </a:p>
        </p:txBody>
      </p:sp>
      <p:sp>
        <p:nvSpPr>
          <p:cNvPr id="1105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BFA685-7DF5-42F2-9D2B-AA04F383C11C}" type="slidenum">
              <a:rPr lang="en-US" altLang="en-US">
                <a:cs typeface="Arial" charset="0"/>
              </a:rPr>
              <a:pPr/>
              <a:t>55</a:t>
            </a:fld>
            <a:endParaRPr lang="en-US" alt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688156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9F22286-0D1C-4FFE-9A36-65743BAC8675}" type="slidenum">
              <a:rPr lang="en-US" altLang="en-US">
                <a:cs typeface="Arial" charset="0"/>
              </a:rPr>
              <a:pPr/>
              <a:t>58</a:t>
            </a:fld>
            <a:endParaRPr lang="en-US" altLang="en-US">
              <a:cs typeface="Arial" charset="0"/>
            </a:endParaRPr>
          </a:p>
        </p:txBody>
      </p:sp>
      <p:sp>
        <p:nvSpPr>
          <p:cNvPr id="114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endParaRPr lang="en-US" alt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785483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5C560B-CDF1-4C0C-9882-A880D839E6C2}" type="slidenum">
              <a:rPr lang="en-US" smtClean="0"/>
              <a:pPr>
                <a:defRPr/>
              </a:pPr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8800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87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" altLang="en-US" dirty="0">
                <a:latin typeface="Arial" charset="0"/>
              </a:rPr>
              <a:t> </a:t>
            </a:r>
            <a:endParaRPr lang="en-US" altLang="en-US" dirty="0">
              <a:latin typeface="Arial" charset="0"/>
            </a:endParaRPr>
          </a:p>
        </p:txBody>
      </p:sp>
      <p:sp>
        <p:nvSpPr>
          <p:cNvPr id="1187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E56F7B-FC29-4EFD-9234-AF767393EEC0}" type="slidenum">
              <a:rPr lang="en-US" altLang="en-US">
                <a:cs typeface="Arial" charset="0"/>
              </a:rPr>
              <a:pPr/>
              <a:t>62</a:t>
            </a:fld>
            <a:endParaRPr lang="en-US" alt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697641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>
              <a:latin typeface="Arial" charset="0"/>
            </a:endParaRPr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826E21-FE2B-4825-BA7E-18D9FF561F5B}" type="slidenum">
              <a:rPr lang="en-US" altLang="en-US"/>
              <a:pPr/>
              <a:t>75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09630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sr-Latn-RS" altLang="en-US" dirty="0" smtClean="0"/>
              <a:t>Here We can see </a:t>
            </a:r>
            <a:r>
              <a:rPr lang="sr-Latn-RS" altLang="en-US" sz="1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</a:t>
            </a:r>
            <a:r>
              <a:rPr lang="en" altLang="en-US" sz="1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oagulation factors</a:t>
            </a:r>
            <a:endParaRPr lang="sr-Latn-RS" altLang="en-US" sz="12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US" altLang="en-US" dirty="0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02C479E-BFEF-42DC-ADF9-1FD3D1F618BD}" type="slidenum">
              <a:rPr lang="en-US" altLang="en-US" smtClean="0"/>
              <a:pPr/>
              <a:t>6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9373128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2DCC6EBD-9507-40B2-9258-07C27E75AE8A}" type="slidenum">
              <a:rPr lang="en-US" altLang="en-US" smtClean="0"/>
              <a:pPr/>
              <a:t>8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5311662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dirty="0">
              <a:latin typeface="Arial" charset="0"/>
            </a:endParaRPr>
          </a:p>
        </p:txBody>
      </p:sp>
      <p:sp>
        <p:nvSpPr>
          <p:cNvPr id="1946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4D83C13B-4953-4149-A375-F6B8DF686CCD}" type="slidenum">
              <a:rPr lang="en-US" altLang="en-US" sz="1200"/>
              <a:pPr algn="r" eaLnBrk="1" hangingPunct="1"/>
              <a:t>9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25873020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dirty="0">
              <a:latin typeface="Arial" charset="0"/>
            </a:endParaRP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36BA53-2997-484B-83A1-29EE1B963B95}" type="slidenum">
              <a:rPr lang="en-US" altLang="en-US"/>
              <a:pPr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03085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>
              <a:latin typeface="Arial" charset="0"/>
            </a:endParaRP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1C1CF1F-7F27-4317-BA12-2A1CE3503E7D}" type="slidenum">
              <a:rPr lang="en-US" altLang="en-US"/>
              <a:pPr/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10613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>
              <a:latin typeface="Arial" charset="0"/>
            </a:endParaRP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4052A3-E449-40DB-9412-F53A2199591A}" type="slidenum">
              <a:rPr lang="en-US" altLang="en-US"/>
              <a:pPr/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74895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0A8958-7D77-4309-A355-70E788FB6B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010A91-7A9B-4993-BC37-19D924257B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8E9067-F7FC-4A3F-8443-36190D7ACF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685801" y="6206318"/>
            <a:ext cx="1202573" cy="175433"/>
          </a:xfrm>
        </p:spPr>
        <p:txBody>
          <a:bodyPr wrap="none" anchor="b">
            <a:sp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57764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685801" y="6206318"/>
            <a:ext cx="1202573" cy="175433"/>
          </a:xfrm>
        </p:spPr>
        <p:txBody>
          <a:bodyPr wrap="none" anchor="b">
            <a:sp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8034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685801" y="6206318"/>
            <a:ext cx="1202573" cy="175433"/>
          </a:xfrm>
        </p:spPr>
        <p:txBody>
          <a:bodyPr wrap="none" anchor="b">
            <a:sp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89573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685801" y="6206318"/>
            <a:ext cx="1202573" cy="175433"/>
          </a:xfrm>
        </p:spPr>
        <p:txBody>
          <a:bodyPr wrap="none" anchor="b">
            <a:sp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2445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685801" y="6206318"/>
            <a:ext cx="1202573" cy="175433"/>
          </a:xfrm>
        </p:spPr>
        <p:txBody>
          <a:bodyPr wrap="none" anchor="b">
            <a:sp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18428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685801" y="6206318"/>
            <a:ext cx="1202573" cy="175433"/>
          </a:xfrm>
        </p:spPr>
        <p:txBody>
          <a:bodyPr wrap="none" anchor="b">
            <a:sp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223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89692E-CA88-4201-8503-C34F36DC6E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94B9DC-8542-4BDF-9C95-547D3B92D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4460F-548A-4F8E-BF30-A084D64CAC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2B6327-BE67-465E-8F75-CBBA9C68D5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A5B055-7659-48C9-8853-0338BFF8BF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AA43E0-AE5E-4EA6-B1C7-6D64974E44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CC62BB-82FD-4C4A-B047-92A60E8C52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E5B057-2024-4E8F-B176-FDAC90F6D3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790A17E-5E25-4CA9-986C-E51C84C05F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</p:sldLayoutIdLst>
  <p:transition spd="med" advClick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18" Type="http://schemas.openxmlformats.org/officeDocument/2006/relationships/image" Target="../media/image3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17" Type="http://schemas.openxmlformats.org/officeDocument/2006/relationships/image" Target="../media/image34.png"/><Relationship Id="rId2" Type="http://schemas.openxmlformats.org/officeDocument/2006/relationships/image" Target="../media/image9.png"/><Relationship Id="rId16" Type="http://schemas.openxmlformats.org/officeDocument/2006/relationships/image" Target="../media/image33.png"/><Relationship Id="rId20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5" Type="http://schemas.openxmlformats.org/officeDocument/2006/relationships/image" Target="../media/image32.png"/><Relationship Id="rId10" Type="http://schemas.openxmlformats.org/officeDocument/2006/relationships/image" Target="../media/image27.png"/><Relationship Id="rId19" Type="http://schemas.openxmlformats.org/officeDocument/2006/relationships/image" Target="../media/image36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Relationship Id="rId1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42.png"/><Relationship Id="rId3" Type="http://schemas.openxmlformats.org/officeDocument/2006/relationships/image" Target="../media/image9.png"/><Relationship Id="rId7" Type="http://schemas.openxmlformats.org/officeDocument/2006/relationships/image" Target="../media/image40.png"/><Relationship Id="rId12" Type="http://schemas.openxmlformats.org/officeDocument/2006/relationships/image" Target="../media/image41.png"/><Relationship Id="rId17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11" Type="http://schemas.openxmlformats.org/officeDocument/2006/relationships/image" Target="../media/image17.png"/><Relationship Id="rId5" Type="http://schemas.openxmlformats.org/officeDocument/2006/relationships/image" Target="../media/image38.png"/><Relationship Id="rId15" Type="http://schemas.openxmlformats.org/officeDocument/2006/relationships/image" Target="../media/image43.png"/><Relationship Id="rId10" Type="http://schemas.openxmlformats.org/officeDocument/2006/relationships/image" Target="../media/image32.png"/><Relationship Id="rId4" Type="http://schemas.openxmlformats.org/officeDocument/2006/relationships/image" Target="../media/image22.png"/><Relationship Id="rId9" Type="http://schemas.openxmlformats.org/officeDocument/2006/relationships/image" Target="../media/image31.png"/><Relationship Id="rId1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188" y="428625"/>
            <a:ext cx="819150" cy="132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Rectangle 13"/>
          <p:cNvSpPr>
            <a:spLocks noGrp="1" noChangeArrowheads="1"/>
          </p:cNvSpPr>
          <p:nvPr>
            <p:ph type="ctrTitle"/>
          </p:nvPr>
        </p:nvSpPr>
        <p:spPr>
          <a:xfrm>
            <a:off x="785813" y="2786063"/>
            <a:ext cx="7772400" cy="1470025"/>
          </a:xfrm>
        </p:spPr>
        <p:txBody>
          <a:bodyPr/>
          <a:lstStyle/>
          <a:p>
            <a:r>
              <a:rPr lang="en-US" altLang="en-US" sz="3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Contemporary concept of hemostasis. Hemorrhagic syndromes - division and clinical </a:t>
            </a:r>
            <a:r>
              <a:rPr lang="en-US" altLang="en-US" sz="3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</a:t>
            </a:r>
            <a:r>
              <a:rPr lang="sr-Latn-RS" altLang="en-US" sz="3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resentation</a:t>
            </a:r>
            <a:r>
              <a:rPr lang="en-US" altLang="en-US" sz="3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.Thrombocytopenia</a:t>
            </a:r>
            <a:endParaRPr lang="en-US" altLang="en-US" sz="36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9220" name="Rectangle 14"/>
          <p:cNvSpPr>
            <a:spLocks noGrp="1" noChangeArrowheads="1"/>
          </p:cNvSpPr>
          <p:nvPr>
            <p:ph type="subTitle" idx="1"/>
          </p:nvPr>
        </p:nvSpPr>
        <p:spPr>
          <a:xfrm>
            <a:off x="1428750" y="5105400"/>
            <a:ext cx="6400800" cy="1347936"/>
          </a:xfrm>
        </p:spPr>
        <p:txBody>
          <a:bodyPr/>
          <a:lstStyle/>
          <a:p>
            <a:pPr eaLnBrk="1" hangingPunct="1"/>
            <a:r>
              <a:rPr lang="en" altLang="en-US" sz="2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Prof. </a:t>
            </a:r>
            <a:r>
              <a:rPr lang="sr-Latn-RS" altLang="en-US" sz="2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dr</a:t>
            </a:r>
            <a:r>
              <a:rPr lang="en" altLang="en-US" sz="2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Svetlana ĐUKIĆ</a:t>
            </a:r>
            <a:endParaRPr lang="sr-Latn-CS" altLang="en-US" sz="2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/>
            <a:endParaRPr lang="sr-Latn-CS" altLang="en-US" sz="2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/>
            <a:endParaRPr lang="en-US" altLang="en-US" sz="2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5536" y="745580"/>
            <a:ext cx="359906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INTERNAL </a:t>
            </a:r>
            <a:r>
              <a:rPr lang="sr-Latn-R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MEDICINE</a:t>
            </a:r>
          </a:p>
          <a:p>
            <a:r>
              <a:rPr lang="sr-Latn-R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Sixth week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56214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750"/>
            <a:ext cx="4786313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5143500" y="1643063"/>
            <a:ext cx="3643313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Injury to the blood vessel wall leads to contact between blood and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subendothelial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cells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1700" y="2554288"/>
            <a:ext cx="1863725" cy="285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5143500" y="4714875"/>
            <a:ext cx="421481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FXa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binds to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FVa</a:t>
            </a: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(FV activated by prothrombin, membrane phospholipids and TF-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VIIa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 and the cell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surface</a:t>
            </a: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97300" y="1676400"/>
            <a:ext cx="609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5000625" y="3929063"/>
            <a:ext cx="327044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TF- </a:t>
            </a:r>
            <a:r>
              <a:rPr lang="en" sz="20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FVIIa complex</a:t>
            </a:r>
            <a:r>
              <a:rPr lang="en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0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activates</a:t>
            </a:r>
            <a:r>
              <a:rPr lang="en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FIX and FX</a:t>
            </a:r>
          </a:p>
        </p:txBody>
      </p:sp>
      <p:grpSp>
        <p:nvGrpSpPr>
          <p:cNvPr id="20488" name="Group 8"/>
          <p:cNvGrpSpPr>
            <a:grpSpLocks/>
          </p:cNvGrpSpPr>
          <p:nvPr/>
        </p:nvGrpSpPr>
        <p:grpSpPr bwMode="auto">
          <a:xfrm>
            <a:off x="2595563" y="1981200"/>
            <a:ext cx="1201737" cy="1600200"/>
            <a:chOff x="1635" y="1248"/>
            <a:chExt cx="757" cy="1008"/>
          </a:xfrm>
        </p:grpSpPr>
        <p:pic>
          <p:nvPicPr>
            <p:cNvPr id="20503" name="Picture 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 rot="589388">
              <a:off x="1635" y="1248"/>
              <a:ext cx="757" cy="1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04" name="Picture 10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 rot="-594521">
              <a:off x="1816" y="1313"/>
              <a:ext cx="477" cy="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0489" name="Group 11"/>
          <p:cNvGrpSpPr>
            <a:grpSpLocks/>
          </p:cNvGrpSpPr>
          <p:nvPr/>
        </p:nvGrpSpPr>
        <p:grpSpPr bwMode="auto">
          <a:xfrm>
            <a:off x="2882900" y="2814638"/>
            <a:ext cx="1376363" cy="1223962"/>
            <a:chOff x="1824" y="1533"/>
            <a:chExt cx="867" cy="771"/>
          </a:xfrm>
        </p:grpSpPr>
        <p:pic>
          <p:nvPicPr>
            <p:cNvPr id="20501" name="Picture 12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824" y="2064"/>
              <a:ext cx="24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02" name="Picture 1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48" y="1533"/>
              <a:ext cx="243" cy="2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0490" name="Group 14"/>
          <p:cNvGrpSpPr>
            <a:grpSpLocks/>
          </p:cNvGrpSpPr>
          <p:nvPr/>
        </p:nvGrpSpPr>
        <p:grpSpPr bwMode="auto">
          <a:xfrm>
            <a:off x="3263900" y="1676400"/>
            <a:ext cx="1506538" cy="2359025"/>
            <a:chOff x="2064" y="816"/>
            <a:chExt cx="949" cy="1486"/>
          </a:xfrm>
        </p:grpSpPr>
        <p:pic>
          <p:nvPicPr>
            <p:cNvPr id="20499" name="Picture 15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592" y="2066"/>
              <a:ext cx="421" cy="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00" name="Picture 16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2064" y="816"/>
              <a:ext cx="384" cy="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203" name="Text Box 20"/>
          <p:cNvSpPr txBox="1">
            <a:spLocks noChangeArrowheads="1"/>
          </p:cNvSpPr>
          <p:nvPr/>
        </p:nvSpPr>
        <p:spPr bwMode="auto">
          <a:xfrm>
            <a:off x="5000625" y="2786063"/>
            <a:ext cx="392906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Tissue factor (TF) binds to </a:t>
            </a:r>
            <a:r>
              <a:rPr lang="en-US" sz="20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FVIIa</a:t>
            </a: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or FVII (which converts to </a:t>
            </a:r>
            <a:r>
              <a:rPr lang="en-US" sz="20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FVIIa</a:t>
            </a: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" sz="2000" dirty="0">
              <a:solidFill>
                <a:schemeClr val="accent6">
                  <a:lumMod val="60000"/>
                  <a:lumOff val="4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20492" name="Picture 21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620963" y="1676400"/>
            <a:ext cx="33813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3" name="Picture 22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816100" y="1860550"/>
            <a:ext cx="1184275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4" name="Text Box 23"/>
          <p:cNvSpPr txBox="1">
            <a:spLocks noChangeArrowheads="1"/>
          </p:cNvSpPr>
          <p:nvPr/>
        </p:nvSpPr>
        <p:spPr bwMode="auto">
          <a:xfrm>
            <a:off x="428625" y="785813"/>
            <a:ext cx="84582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1. </a:t>
            </a:r>
            <a:r>
              <a:rPr lang="en" altLang="en-US" sz="24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Phase</a:t>
            </a:r>
            <a:r>
              <a:rPr lang="en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4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initiation</a:t>
            </a:r>
            <a:endParaRPr lang="en-US" altLang="en-US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0495" name="AutoShape 27"/>
          <p:cNvSpPr>
            <a:spLocks noChangeArrowheads="1"/>
          </p:cNvSpPr>
          <p:nvPr/>
        </p:nvSpPr>
        <p:spPr bwMode="auto">
          <a:xfrm>
            <a:off x="3352800" y="3810000"/>
            <a:ext cx="685800" cy="152400"/>
          </a:xfrm>
          <a:prstGeom prst="rightArrow">
            <a:avLst>
              <a:gd name="adj1" fmla="val 50000"/>
              <a:gd name="adj2" fmla="val 112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n-US" altLang="en-US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0496" name="AutoShape 29"/>
          <p:cNvSpPr>
            <a:spLocks noChangeArrowheads="1"/>
          </p:cNvSpPr>
          <p:nvPr/>
        </p:nvSpPr>
        <p:spPr bwMode="auto">
          <a:xfrm rot="-900000">
            <a:off x="3733800" y="2133600"/>
            <a:ext cx="76200" cy="609600"/>
          </a:xfrm>
          <a:prstGeom prst="upArrow">
            <a:avLst>
              <a:gd name="adj1" fmla="val 50000"/>
              <a:gd name="adj2" fmla="val 2000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n-US" altLang="en-US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0497" name="TextBox 22"/>
          <p:cNvSpPr txBox="1">
            <a:spLocks noChangeArrowheads="1"/>
          </p:cNvSpPr>
          <p:nvPr/>
        </p:nvSpPr>
        <p:spPr bwMode="auto">
          <a:xfrm>
            <a:off x="629855" y="173332"/>
            <a:ext cx="792956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Cell-Based Model of Coagulation</a:t>
            </a:r>
            <a:endParaRPr lang="en-US" altLang="en-US" sz="2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0498" name="TextBox 23"/>
          <p:cNvSpPr txBox="1">
            <a:spLocks noChangeArrowheads="1"/>
          </p:cNvSpPr>
          <p:nvPr/>
        </p:nvSpPr>
        <p:spPr bwMode="auto">
          <a:xfrm>
            <a:off x="642938" y="3929063"/>
            <a:ext cx="1500187" cy="1477962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" alt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Activation</a:t>
            </a:r>
            <a:r>
              <a:rPr lang="sr-Latn-RS" alt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of</a:t>
            </a:r>
            <a:endParaRPr lang="en" alt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/>
            <a:r>
              <a:rPr lang="sr-Latn-RS" alt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c</a:t>
            </a:r>
            <a:r>
              <a:rPr lang="en" alt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oagulation</a:t>
            </a:r>
            <a:endParaRPr lang="en" alt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/>
            <a:endParaRPr lang="sr-Cyrl-CS" alt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/>
            <a:endParaRPr lang="sr-Cyrl-CS" alt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/>
            <a:endParaRPr lang="en-US" alt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9538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57313"/>
            <a:ext cx="5500688" cy="542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78299">
            <a:off x="1906588" y="5103813"/>
            <a:ext cx="1446212" cy="13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5" y="5143500"/>
            <a:ext cx="1557338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9625" y="2519363"/>
            <a:ext cx="1552575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1510" name="Group 7"/>
          <p:cNvGrpSpPr>
            <a:grpSpLocks/>
          </p:cNvGrpSpPr>
          <p:nvPr/>
        </p:nvGrpSpPr>
        <p:grpSpPr bwMode="auto">
          <a:xfrm>
            <a:off x="3052763" y="1530350"/>
            <a:ext cx="5876925" cy="1271588"/>
            <a:chOff x="2016" y="768"/>
            <a:chExt cx="3702" cy="801"/>
          </a:xfrm>
        </p:grpSpPr>
        <p:pic>
          <p:nvPicPr>
            <p:cNvPr id="21540" name="Picture 8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016" y="768"/>
              <a:ext cx="864" cy="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41" name="Text Box 9"/>
            <p:cNvSpPr txBox="1">
              <a:spLocks noChangeArrowheads="1"/>
            </p:cNvSpPr>
            <p:nvPr/>
          </p:nvSpPr>
          <p:spPr bwMode="auto">
            <a:xfrm>
              <a:off x="3693" y="929"/>
              <a:ext cx="2025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" altLang="en-US" sz="2000" dirty="0" err="1">
                  <a:solidFill>
                    <a:srgbClr val="00206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FXa </a:t>
              </a:r>
              <a:r>
                <a:rPr lang="en" altLang="en-US" sz="2000" dirty="0">
                  <a:solidFill>
                    <a:srgbClr val="00206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/ </a:t>
              </a:r>
              <a:r>
                <a:rPr lang="en" altLang="en-US" sz="2000" dirty="0" err="1">
                  <a:solidFill>
                    <a:srgbClr val="00206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FVa</a:t>
              </a:r>
              <a:r>
                <a:rPr lang="en" altLang="en-US" sz="2000" dirty="0">
                  <a:solidFill>
                    <a:srgbClr val="00206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 </a:t>
              </a:r>
              <a:r>
                <a:rPr lang="en" altLang="en-US" sz="2000" dirty="0" err="1">
                  <a:solidFill>
                    <a:srgbClr val="00206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complex</a:t>
              </a:r>
              <a:r>
                <a:rPr lang="en" altLang="en-US" sz="2000" dirty="0">
                  <a:solidFill>
                    <a:srgbClr val="00206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</a:t>
              </a:r>
              <a:r>
                <a:rPr lang="en" altLang="en-US" sz="2000" dirty="0" err="1">
                  <a:solidFill>
                    <a:srgbClr val="00206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converts</a:t>
              </a:r>
              <a:r>
                <a:rPr lang="en" altLang="en-US" sz="2000" dirty="0">
                  <a:solidFill>
                    <a:srgbClr val="00206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</a:t>
              </a:r>
              <a:r>
                <a:rPr lang="en" altLang="en-US" sz="2000" dirty="0" err="1">
                  <a:solidFill>
                    <a:srgbClr val="00206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small</a:t>
              </a:r>
              <a:r>
                <a:rPr lang="en" altLang="en-US" sz="2000" dirty="0">
                  <a:solidFill>
                    <a:srgbClr val="00206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</a:t>
              </a:r>
              <a:r>
                <a:rPr lang="en" altLang="en-US" sz="2000" dirty="0" err="1">
                  <a:solidFill>
                    <a:srgbClr val="00206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quantity</a:t>
              </a:r>
              <a:r>
                <a:rPr lang="en" altLang="en-US" sz="2000" dirty="0">
                  <a:solidFill>
                    <a:srgbClr val="00206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</a:t>
              </a:r>
              <a:r>
                <a:rPr lang="en" altLang="en-US" sz="2000" dirty="0" err="1">
                  <a:solidFill>
                    <a:srgbClr val="00206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prothrombin </a:t>
              </a:r>
              <a:r>
                <a:rPr lang="en" altLang="en-US" sz="2000" dirty="0">
                  <a:solidFill>
                    <a:srgbClr val="00206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to </a:t>
              </a:r>
              <a:r>
                <a:rPr lang="en" altLang="en-US" sz="2000" dirty="0" err="1">
                  <a:solidFill>
                    <a:srgbClr val="00206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thrombin</a:t>
              </a:r>
              <a:endPara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</p:grpSp>
      <p:pic>
        <p:nvPicPr>
          <p:cNvPr id="21511" name="Picture 1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14600" y="3124200"/>
            <a:ext cx="1905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Picture 1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667000" y="2074863"/>
            <a:ext cx="1143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1513" name="Group 15"/>
          <p:cNvGrpSpPr>
            <a:grpSpLocks/>
          </p:cNvGrpSpPr>
          <p:nvPr/>
        </p:nvGrpSpPr>
        <p:grpSpPr bwMode="auto">
          <a:xfrm>
            <a:off x="2568575" y="3429000"/>
            <a:ext cx="5575300" cy="2187575"/>
            <a:chOff x="1696" y="1982"/>
            <a:chExt cx="3512" cy="1378"/>
          </a:xfrm>
        </p:grpSpPr>
        <p:sp>
          <p:nvSpPr>
            <p:cNvPr id="9246" name="Text Box 16"/>
            <p:cNvSpPr txBox="1">
              <a:spLocks noChangeArrowheads="1"/>
            </p:cNvSpPr>
            <p:nvPr/>
          </p:nvSpPr>
          <p:spPr bwMode="auto">
            <a:xfrm>
              <a:off x="3723" y="1982"/>
              <a:ext cx="1485" cy="10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" sz="2000" dirty="0" err="1">
                  <a:solidFill>
                    <a:schemeClr val="accent6">
                      <a:lumMod val="60000"/>
                      <a:lumOff val="40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Created</a:t>
              </a:r>
              <a:r>
                <a:rPr lang="en" sz="2000" dirty="0">
                  <a:solidFill>
                    <a:schemeClr val="accent6">
                      <a:lumMod val="60000"/>
                      <a:lumOff val="40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</a:t>
              </a:r>
              <a:r>
                <a:rPr lang="en" sz="2000" dirty="0" err="1">
                  <a:solidFill>
                    <a:schemeClr val="accent6">
                      <a:lumMod val="60000"/>
                      <a:lumOff val="40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thrombin</a:t>
              </a:r>
              <a:r>
                <a:rPr lang="en" sz="2000" dirty="0">
                  <a:solidFill>
                    <a:schemeClr val="accent6">
                      <a:lumMod val="60000"/>
                      <a:lumOff val="40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</a:t>
              </a:r>
              <a:r>
                <a:rPr lang="en" sz="2000" dirty="0" err="1">
                  <a:solidFill>
                    <a:schemeClr val="accent6">
                      <a:lumMod val="60000"/>
                      <a:lumOff val="40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activates </a:t>
              </a:r>
              <a:r>
                <a:rPr lang="en" sz="2000" dirty="0">
                  <a:solidFill>
                    <a:schemeClr val="accent6">
                      <a:lumMod val="60000"/>
                      <a:lumOff val="40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FVIII, FV, FXI and </a:t>
              </a:r>
              <a:r>
                <a:rPr lang="en" sz="2000" dirty="0" err="1">
                  <a:solidFill>
                    <a:schemeClr val="accent6">
                      <a:lumMod val="60000"/>
                      <a:lumOff val="40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platelets </a:t>
              </a:r>
              <a:r>
                <a:rPr lang="en" sz="2000" dirty="0">
                  <a:latin typeface="Calibri Light" panose="020F0302020204030204" pitchFamily="34" charset="0"/>
                  <a:cs typeface="Calibri Light" panose="020F0302020204030204" pitchFamily="34" charset="0"/>
                </a:rPr>
                <a:t>.</a:t>
              </a:r>
            </a:p>
            <a:p>
              <a:pPr>
                <a:defRPr/>
              </a:pPr>
              <a:r>
                <a:rPr lang="en" sz="2000" dirty="0" err="1">
                  <a:solidFill>
                    <a:srgbClr val="00206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FXIa</a:t>
              </a:r>
              <a:r>
                <a:rPr lang="en" sz="2000" dirty="0">
                  <a:solidFill>
                    <a:srgbClr val="00206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</a:t>
              </a:r>
              <a:r>
                <a:rPr lang="en" sz="2000" dirty="0" err="1">
                  <a:solidFill>
                    <a:srgbClr val="00206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activates </a:t>
              </a:r>
              <a:r>
                <a:rPr lang="en" sz="2000" dirty="0">
                  <a:solidFill>
                    <a:srgbClr val="00206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FIX in </a:t>
              </a:r>
              <a:r>
                <a:rPr lang="en" sz="2000" dirty="0" err="1">
                  <a:solidFill>
                    <a:srgbClr val="00206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FIXa</a:t>
              </a:r>
              <a:endPara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pic>
          <p:nvPicPr>
            <p:cNvPr id="21539" name="Picture 17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1696" y="2160"/>
              <a:ext cx="399" cy="1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1514" name="Picture 18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714500" y="5410200"/>
            <a:ext cx="142875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5" name="Picture 19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267200" y="38862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6" name="Picture 20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800600" y="4721225"/>
            <a:ext cx="609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7" name="Picture 2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276600" y="38862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8" name="Picture 23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3700463" y="4729163"/>
            <a:ext cx="671512" cy="37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9" name="Picture 25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3395663" y="5029200"/>
            <a:ext cx="671512" cy="37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20" name="Text Box 26"/>
          <p:cNvSpPr txBox="1">
            <a:spLocks noChangeArrowheads="1"/>
          </p:cNvSpPr>
          <p:nvPr/>
        </p:nvSpPr>
        <p:spPr bwMode="auto">
          <a:xfrm>
            <a:off x="357188" y="642938"/>
            <a:ext cx="84582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2. </a:t>
            </a:r>
            <a:r>
              <a:rPr lang="en" altLang="en-US" sz="24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Amplification phase</a:t>
            </a:r>
            <a:endParaRPr lang="en-US" altLang="en-US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1521" name="Text Box 27"/>
          <p:cNvSpPr txBox="1">
            <a:spLocks noChangeArrowheads="1"/>
          </p:cNvSpPr>
          <p:nvPr/>
        </p:nvSpPr>
        <p:spPr bwMode="auto">
          <a:xfrm>
            <a:off x="5643563" y="5786438"/>
            <a:ext cx="32861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" altLang="en-US" sz="20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Activated</a:t>
            </a:r>
            <a:r>
              <a:rPr lang="en" alt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0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platelets</a:t>
            </a:r>
            <a:r>
              <a:rPr lang="en" alt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0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bind</a:t>
            </a:r>
            <a:r>
              <a:rPr lang="en" alt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0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FVa </a:t>
            </a:r>
            <a:r>
              <a:rPr lang="en" alt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" altLang="en-US" sz="20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FVIIIa </a:t>
            </a:r>
            <a:r>
              <a:rPr lang="en" alt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and </a:t>
            </a:r>
            <a:r>
              <a:rPr lang="en" altLang="en-US" sz="20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FIXa</a:t>
            </a:r>
            <a:endParaRPr lang="en-US" altLang="en-US" sz="2000" dirty="0">
              <a:solidFill>
                <a:schemeClr val="accent6">
                  <a:lumMod val="60000"/>
                  <a:lumOff val="4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21522" name="Picture 2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1457522">
            <a:off x="1828800" y="3505200"/>
            <a:ext cx="838200" cy="61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3" name="Picture 29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 rot="-182166">
            <a:off x="1676400" y="3962400"/>
            <a:ext cx="6365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4" name="Picture 30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1219200" y="5005388"/>
            <a:ext cx="677863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5" name="Picture 31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914400" y="3689350"/>
            <a:ext cx="762000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26" name="Text Box 33"/>
          <p:cNvSpPr txBox="1">
            <a:spLocks noChangeArrowheads="1"/>
          </p:cNvSpPr>
          <p:nvPr/>
        </p:nvSpPr>
        <p:spPr bwMode="auto">
          <a:xfrm>
            <a:off x="4953000" y="1066800"/>
            <a:ext cx="1143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en-US" altLang="en-US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21527" name="Picture 34"/>
          <p:cNvPicPr>
            <a:picLocks noChangeAspect="1" noChangeArrowheads="1"/>
          </p:cNvPicPr>
          <p:nvPr/>
        </p:nvPicPr>
        <p:blipFill>
          <a:blip r:embed="rId19">
            <a:lum contrast="6000"/>
          </a:blip>
          <a:srcRect/>
          <a:stretch>
            <a:fillRect/>
          </a:stretch>
        </p:blipFill>
        <p:spPr bwMode="auto">
          <a:xfrm>
            <a:off x="3733800" y="3657600"/>
            <a:ext cx="2841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8" name="Picture 36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 rot="1642411">
            <a:off x="4016375" y="3594100"/>
            <a:ext cx="4730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29" name="AutoShape 38"/>
          <p:cNvSpPr>
            <a:spLocks noChangeArrowheads="1"/>
          </p:cNvSpPr>
          <p:nvPr/>
        </p:nvSpPr>
        <p:spPr bwMode="auto">
          <a:xfrm rot="2400000">
            <a:off x="1676400" y="2971800"/>
            <a:ext cx="838200" cy="152400"/>
          </a:xfrm>
          <a:prstGeom prst="rightArrow">
            <a:avLst>
              <a:gd name="adj1" fmla="val 50000"/>
              <a:gd name="adj2" fmla="val 1375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n-US" altLang="en-US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1530" name="AutoShape 39"/>
          <p:cNvSpPr>
            <a:spLocks noChangeArrowheads="1"/>
          </p:cNvSpPr>
          <p:nvPr/>
        </p:nvSpPr>
        <p:spPr bwMode="auto">
          <a:xfrm rot="-1380000">
            <a:off x="4724400" y="4191000"/>
            <a:ext cx="77788" cy="534988"/>
          </a:xfrm>
          <a:prstGeom prst="downArrow">
            <a:avLst>
              <a:gd name="adj1" fmla="val 50000"/>
              <a:gd name="adj2" fmla="val 171938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n-US" altLang="en-US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1531" name="AutoShape 40"/>
          <p:cNvSpPr>
            <a:spLocks noChangeArrowheads="1"/>
          </p:cNvSpPr>
          <p:nvPr/>
        </p:nvSpPr>
        <p:spPr bwMode="auto">
          <a:xfrm rot="-1380000">
            <a:off x="3657600" y="4191000"/>
            <a:ext cx="77788" cy="534988"/>
          </a:xfrm>
          <a:prstGeom prst="downArrow">
            <a:avLst>
              <a:gd name="adj1" fmla="val 50000"/>
              <a:gd name="adj2" fmla="val 171938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n-US" altLang="en-US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1532" name="AutoShape 42"/>
          <p:cNvSpPr>
            <a:spLocks noChangeArrowheads="1"/>
          </p:cNvSpPr>
          <p:nvPr/>
        </p:nvSpPr>
        <p:spPr bwMode="auto">
          <a:xfrm rot="-900000">
            <a:off x="3048000" y="5638800"/>
            <a:ext cx="838200" cy="152400"/>
          </a:xfrm>
          <a:prstGeom prst="rightArrow">
            <a:avLst>
              <a:gd name="adj1" fmla="val 50000"/>
              <a:gd name="adj2" fmla="val 1375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n-US" altLang="en-US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1533" name="Rectangle 32"/>
          <p:cNvSpPr>
            <a:spLocks noChangeArrowheads="1"/>
          </p:cNvSpPr>
          <p:nvPr/>
        </p:nvSpPr>
        <p:spPr bwMode="auto">
          <a:xfrm>
            <a:off x="1071563" y="0"/>
            <a:ext cx="7315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Cell-Based Model of Coagulation</a:t>
            </a:r>
            <a:endParaRPr lang="en-US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1534" name="TextBox 33"/>
          <p:cNvSpPr txBox="1">
            <a:spLocks noChangeArrowheads="1"/>
          </p:cNvSpPr>
          <p:nvPr/>
        </p:nvSpPr>
        <p:spPr bwMode="auto">
          <a:xfrm>
            <a:off x="714374" y="2357438"/>
            <a:ext cx="1751155" cy="40011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" altLang="en-US" sz="20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prothrombin</a:t>
            </a:r>
            <a:endParaRPr lang="en-US" altLang="en-US" sz="20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1535" name="TextBox 34"/>
          <p:cNvSpPr txBox="1">
            <a:spLocks noChangeArrowheads="1"/>
          </p:cNvSpPr>
          <p:nvPr/>
        </p:nvSpPr>
        <p:spPr bwMode="auto">
          <a:xfrm>
            <a:off x="2786063" y="3286125"/>
            <a:ext cx="1404937" cy="4308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" altLang="en-US" sz="22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thrombin</a:t>
            </a:r>
            <a:endParaRPr lang="en-US" altLang="en-US" sz="22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6" name="Flowchart: Alternate Process 35"/>
          <p:cNvSpPr/>
          <p:nvPr/>
        </p:nvSpPr>
        <p:spPr>
          <a:xfrm>
            <a:off x="1285875" y="5303381"/>
            <a:ext cx="2000250" cy="1054557"/>
          </a:xfrm>
          <a:prstGeom prst="flowChartAlternateProcess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" sz="2000" b="1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platelets</a:t>
            </a:r>
            <a:endParaRPr lang="en-US" sz="2000" b="1" dirty="0">
              <a:solidFill>
                <a:schemeClr val="tx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1537" name="TextBox 37"/>
          <p:cNvSpPr txBox="1">
            <a:spLocks noChangeArrowheads="1"/>
          </p:cNvSpPr>
          <p:nvPr/>
        </p:nvSpPr>
        <p:spPr bwMode="auto">
          <a:xfrm>
            <a:off x="4000500" y="5286375"/>
            <a:ext cx="1285875" cy="523875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" altLang="en-US" sz="1400" b="1">
                <a:latin typeface="Calibri Light" panose="020F0302020204030204" pitchFamily="34" charset="0"/>
                <a:cs typeface="Calibri Light" panose="020F0302020204030204" pitchFamily="34" charset="0"/>
              </a:rPr>
              <a:t>Activated</a:t>
            </a:r>
          </a:p>
          <a:p>
            <a:pPr eaLnBrk="1" hangingPunct="1"/>
            <a:r>
              <a:rPr lang="en" altLang="en-US" sz="1400" b="1">
                <a:latin typeface="Calibri Light" panose="020F0302020204030204" pitchFamily="34" charset="0"/>
                <a:cs typeface="Calibri Light" panose="020F0302020204030204" pitchFamily="34" charset="0"/>
              </a:rPr>
              <a:t>platelets</a:t>
            </a:r>
            <a:endParaRPr lang="en-US" altLang="en-US" sz="14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2443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1500188"/>
            <a:ext cx="5286375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63950" y="5830888"/>
            <a:ext cx="1371600" cy="19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11500" y="3087688"/>
            <a:ext cx="1162050" cy="258762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</p:pic>
      <p:pic>
        <p:nvPicPr>
          <p:cNvPr id="22533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28938" y="3500438"/>
            <a:ext cx="2825750" cy="173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96950" y="3605213"/>
            <a:ext cx="1066800" cy="78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2535" name="Group 8"/>
          <p:cNvGrpSpPr>
            <a:grpSpLocks/>
          </p:cNvGrpSpPr>
          <p:nvPr/>
        </p:nvGrpSpPr>
        <p:grpSpPr bwMode="auto">
          <a:xfrm>
            <a:off x="838200" y="1500188"/>
            <a:ext cx="8091488" cy="3965575"/>
            <a:chOff x="624" y="749"/>
            <a:chExt cx="5097" cy="2498"/>
          </a:xfrm>
        </p:grpSpPr>
        <p:sp>
          <p:nvSpPr>
            <p:cNvPr id="22556" name="Text Box 9"/>
            <p:cNvSpPr txBox="1">
              <a:spLocks noChangeArrowheads="1"/>
            </p:cNvSpPr>
            <p:nvPr/>
          </p:nvSpPr>
          <p:spPr bwMode="auto">
            <a:xfrm>
              <a:off x="3606" y="749"/>
              <a:ext cx="2115" cy="8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" altLang="en-US" sz="2000" dirty="0" err="1">
                  <a:solidFill>
                    <a:srgbClr val="00206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Complex</a:t>
              </a:r>
              <a:r>
                <a:rPr lang="en" altLang="en-US" sz="2000" dirty="0">
                  <a:solidFill>
                    <a:srgbClr val="00206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 </a:t>
              </a:r>
              <a:r>
                <a:rPr lang="en" altLang="en-US" sz="2000" dirty="0" err="1">
                  <a:solidFill>
                    <a:srgbClr val="00206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FVIIIa </a:t>
              </a:r>
              <a:r>
                <a:rPr lang="en" altLang="en-US" sz="2000" dirty="0">
                  <a:solidFill>
                    <a:srgbClr val="00206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/ </a:t>
              </a:r>
              <a:r>
                <a:rPr lang="en" altLang="en-US" sz="2000" dirty="0" err="1">
                  <a:solidFill>
                    <a:srgbClr val="00206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FIXa</a:t>
              </a:r>
              <a:r>
                <a:rPr lang="en" altLang="en-US" sz="2000" dirty="0">
                  <a:solidFill>
                    <a:srgbClr val="00206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</a:t>
              </a:r>
              <a:r>
                <a:rPr lang="en-US" altLang="en-US" sz="2000" dirty="0">
                  <a:solidFill>
                    <a:srgbClr val="00206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/>
              </a:r>
              <a:br>
                <a:rPr lang="en-US" altLang="en-US" sz="2000" dirty="0">
                  <a:solidFill>
                    <a:srgbClr val="00206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</a:br>
              <a:r>
                <a:rPr lang="en" altLang="en-US" sz="2000" dirty="0">
                  <a:solidFill>
                    <a:srgbClr val="00206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activates FX on </a:t>
              </a:r>
              <a:r>
                <a:rPr lang="en" altLang="en-US" sz="2000" dirty="0" smtClean="0">
                  <a:solidFill>
                    <a:srgbClr val="00206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surface</a:t>
              </a:r>
              <a:r>
                <a:rPr lang="sr-Latn-RS" altLang="en-US" sz="2000" dirty="0" smtClean="0">
                  <a:solidFill>
                    <a:srgbClr val="00206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of </a:t>
              </a:r>
              <a:r>
                <a:rPr lang="en" altLang="en-US" sz="2000" dirty="0" smtClean="0">
                  <a:solidFill>
                    <a:srgbClr val="00206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</a:t>
              </a:r>
              <a:r>
                <a:rPr lang="en" altLang="en-US" sz="2000" dirty="0">
                  <a:solidFill>
                    <a:srgbClr val="00206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activated platelets</a:t>
              </a:r>
              <a:r>
                <a:rPr lang="en-US" altLang="en-US" sz="2000" dirty="0">
                  <a:latin typeface="Calibri Light" panose="020F0302020204030204" pitchFamily="34" charset="0"/>
                  <a:cs typeface="Calibri Light" panose="020F0302020204030204" pitchFamily="34" charset="0"/>
                </a:rPr>
                <a:t/>
              </a:r>
              <a:br>
                <a:rPr lang="en-US" altLang="en-US" sz="2000" dirty="0">
                  <a:latin typeface="Calibri Light" panose="020F0302020204030204" pitchFamily="34" charset="0"/>
                  <a:cs typeface="Calibri Light" panose="020F0302020204030204" pitchFamily="34" charset="0"/>
                </a:rPr>
              </a:br>
              <a:endParaRPr lang="en-US" altLang="en-US" sz="2000" dirty="0"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pic>
          <p:nvPicPr>
            <p:cNvPr id="22557" name="Picture 10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672" y="2562"/>
              <a:ext cx="1296" cy="6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58" name="Picture 11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969" y="2418"/>
              <a:ext cx="423" cy="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59" name="Picture 12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624" y="2514"/>
              <a:ext cx="423" cy="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2536" name="Picture 16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216150" y="4154488"/>
            <a:ext cx="685800" cy="38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7" name="Picture 17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300288" y="3373438"/>
            <a:ext cx="207962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8" name="Picture 18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244975" y="4916488"/>
            <a:ext cx="207963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9" name="Picture 19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760788" y="2225675"/>
            <a:ext cx="207962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0" name="Picture 20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211388" y="2935288"/>
            <a:ext cx="385762" cy="38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1" name="Picture 21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2214563" y="1428750"/>
            <a:ext cx="1600200" cy="68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2" name="Picture 22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2286000" y="2017713"/>
            <a:ext cx="609600" cy="19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2543" name="Group 23"/>
          <p:cNvGrpSpPr>
            <a:grpSpLocks/>
          </p:cNvGrpSpPr>
          <p:nvPr/>
        </p:nvGrpSpPr>
        <p:grpSpPr bwMode="auto">
          <a:xfrm>
            <a:off x="2714625" y="3143249"/>
            <a:ext cx="6096000" cy="1631950"/>
            <a:chOff x="1728" y="1847"/>
            <a:chExt cx="3840" cy="1028"/>
          </a:xfrm>
        </p:grpSpPr>
        <p:sp>
          <p:nvSpPr>
            <p:cNvPr id="10261" name="Text Box 24"/>
            <p:cNvSpPr txBox="1">
              <a:spLocks noChangeArrowheads="1"/>
            </p:cNvSpPr>
            <p:nvPr/>
          </p:nvSpPr>
          <p:spPr bwMode="auto">
            <a:xfrm>
              <a:off x="3573" y="1847"/>
              <a:ext cx="1995" cy="10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000" dirty="0" err="1">
                  <a:solidFill>
                    <a:schemeClr val="accent6">
                      <a:lumMod val="60000"/>
                      <a:lumOff val="40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FXa</a:t>
              </a:r>
              <a:r>
                <a:rPr lang="en-US" sz="2000" dirty="0">
                  <a:solidFill>
                    <a:schemeClr val="accent6">
                      <a:lumMod val="60000"/>
                      <a:lumOff val="40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together with </a:t>
              </a:r>
              <a:r>
                <a:rPr lang="en-US" sz="2000" dirty="0" err="1">
                  <a:solidFill>
                    <a:schemeClr val="accent6">
                      <a:lumMod val="60000"/>
                      <a:lumOff val="40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FVa</a:t>
              </a:r>
              <a:r>
                <a:rPr lang="en-US" sz="2000" dirty="0">
                  <a:solidFill>
                    <a:schemeClr val="accent6">
                      <a:lumMod val="60000"/>
                      <a:lumOff val="40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converts large amounts of prothrombin to thrombin making</a:t>
              </a:r>
            </a:p>
            <a:p>
              <a:pPr>
                <a:defRPr/>
              </a:pPr>
              <a:r>
                <a:rPr lang="en-US" sz="2000" dirty="0">
                  <a:solidFill>
                    <a:schemeClr val="accent6">
                      <a:lumMod val="60000"/>
                      <a:lumOff val="40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 "thrombin storm</a:t>
              </a:r>
              <a:r>
                <a:rPr lang="en-US" sz="2000" dirty="0" smtClean="0">
                  <a:solidFill>
                    <a:schemeClr val="accent6">
                      <a:lumMod val="60000"/>
                      <a:lumOff val="40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".</a:t>
              </a:r>
              <a:endParaRPr lang="en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pic>
          <p:nvPicPr>
            <p:cNvPr id="22555" name="Picture 25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1728" y="2610"/>
              <a:ext cx="384" cy="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2544" name="Text Box 26"/>
          <p:cNvSpPr txBox="1">
            <a:spLocks noChangeArrowheads="1"/>
          </p:cNvSpPr>
          <p:nvPr/>
        </p:nvSpPr>
        <p:spPr bwMode="auto">
          <a:xfrm>
            <a:off x="685800" y="785813"/>
            <a:ext cx="48863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" altLang="en-US" sz="2400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3. </a:t>
            </a:r>
            <a:r>
              <a:rPr lang="en" altLang="en-US" sz="24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Phase</a:t>
            </a:r>
            <a:r>
              <a:rPr lang="en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4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propagation</a:t>
            </a:r>
            <a:endParaRPr lang="en-US" altLang="en-US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2545" name="AutoShape 31"/>
          <p:cNvSpPr>
            <a:spLocks noChangeArrowheads="1"/>
          </p:cNvSpPr>
          <p:nvPr/>
        </p:nvSpPr>
        <p:spPr bwMode="auto">
          <a:xfrm rot="420000">
            <a:off x="3051175" y="5032375"/>
            <a:ext cx="1138238" cy="230188"/>
          </a:xfrm>
          <a:prstGeom prst="rightArrow">
            <a:avLst>
              <a:gd name="adj1" fmla="val 50000"/>
              <a:gd name="adj2" fmla="val 123620"/>
            </a:avLst>
          </a:prstGeom>
          <a:gradFill rotWithShape="0">
            <a:gsLst>
              <a:gs pos="0">
                <a:srgbClr val="470076"/>
              </a:gs>
              <a:gs pos="50000">
                <a:srgbClr val="9900FF"/>
              </a:gs>
              <a:gs pos="100000">
                <a:srgbClr val="470076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n-US" altLang="en-US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2546" name="AutoShape 32"/>
          <p:cNvSpPr>
            <a:spLocks noChangeArrowheads="1"/>
          </p:cNvSpPr>
          <p:nvPr/>
        </p:nvSpPr>
        <p:spPr bwMode="auto">
          <a:xfrm rot="-2400000">
            <a:off x="4467225" y="2495550"/>
            <a:ext cx="228600" cy="1371600"/>
          </a:xfrm>
          <a:prstGeom prst="upArrow">
            <a:avLst>
              <a:gd name="adj1" fmla="val 50000"/>
              <a:gd name="adj2" fmla="val 150000"/>
            </a:avLst>
          </a:prstGeom>
          <a:gradFill rotWithShape="0">
            <a:gsLst>
              <a:gs pos="0">
                <a:srgbClr val="470076"/>
              </a:gs>
              <a:gs pos="50000">
                <a:srgbClr val="9900FF"/>
              </a:gs>
              <a:gs pos="100000">
                <a:srgbClr val="470076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n-US" altLang="en-US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0259" name="Text Box 33"/>
          <p:cNvSpPr txBox="1">
            <a:spLocks noChangeArrowheads="1"/>
          </p:cNvSpPr>
          <p:nvPr/>
        </p:nvSpPr>
        <p:spPr bwMode="auto">
          <a:xfrm>
            <a:off x="5715000" y="5214938"/>
            <a:ext cx="3429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The "thrombin storm" leads to the formation of a stable fibrin clot</a:t>
            </a:r>
            <a:endParaRPr lang="pl-PL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2548" name="TextBox 25"/>
          <p:cNvSpPr txBox="1">
            <a:spLocks noChangeArrowheads="1"/>
          </p:cNvSpPr>
          <p:nvPr/>
        </p:nvSpPr>
        <p:spPr bwMode="auto">
          <a:xfrm>
            <a:off x="1571625" y="214313"/>
            <a:ext cx="65722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Cell-Based Model of Coagulation</a:t>
            </a:r>
            <a:endParaRPr lang="en-US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2549" name="TextBox 26"/>
          <p:cNvSpPr txBox="1">
            <a:spLocks noChangeArrowheads="1"/>
          </p:cNvSpPr>
          <p:nvPr/>
        </p:nvSpPr>
        <p:spPr bwMode="auto">
          <a:xfrm>
            <a:off x="2143125" y="2000250"/>
            <a:ext cx="917239" cy="369332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" altLang="en-US" b="1">
                <a:latin typeface="Calibri Light" panose="020F0302020204030204" pitchFamily="34" charset="0"/>
                <a:cs typeface="Calibri Light" panose="020F0302020204030204" pitchFamily="34" charset="0"/>
              </a:rPr>
              <a:t>fibrin</a:t>
            </a:r>
            <a:endParaRPr lang="en-US" altLang="en-US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2550" name="TextBox 27"/>
          <p:cNvSpPr txBox="1">
            <a:spLocks noChangeArrowheads="1"/>
          </p:cNvSpPr>
          <p:nvPr/>
        </p:nvSpPr>
        <p:spPr bwMode="auto">
          <a:xfrm>
            <a:off x="3000375" y="3071813"/>
            <a:ext cx="1345240" cy="369332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" altLang="en-US" b="1">
                <a:latin typeface="Calibri Light" panose="020F0302020204030204" pitchFamily="34" charset="0"/>
                <a:cs typeface="Calibri Light" panose="020F0302020204030204" pitchFamily="34" charset="0"/>
              </a:rPr>
              <a:t>fibrinogen</a:t>
            </a:r>
            <a:endParaRPr lang="en-US" altLang="en-US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2551" name="TextBox 28"/>
          <p:cNvSpPr txBox="1">
            <a:spLocks noChangeArrowheads="1"/>
          </p:cNvSpPr>
          <p:nvPr/>
        </p:nvSpPr>
        <p:spPr bwMode="auto">
          <a:xfrm>
            <a:off x="3643313" y="4143375"/>
            <a:ext cx="1285875" cy="36988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" altLang="en-US" b="1">
                <a:latin typeface="Calibri Light" panose="020F0302020204030204" pitchFamily="34" charset="0"/>
                <a:cs typeface="Calibri Light" panose="020F0302020204030204" pitchFamily="34" charset="0"/>
              </a:rPr>
              <a:t>thrombin</a:t>
            </a:r>
            <a:endParaRPr lang="en-US" altLang="en-US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643313" y="5786438"/>
            <a:ext cx="1587500" cy="36988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prothrombin</a:t>
            </a:r>
            <a:endParaRPr lang="en-US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2553" name="TextBox 30"/>
          <p:cNvSpPr txBox="1">
            <a:spLocks noChangeArrowheads="1"/>
          </p:cNvSpPr>
          <p:nvPr/>
        </p:nvSpPr>
        <p:spPr bwMode="auto">
          <a:xfrm>
            <a:off x="1071562" y="4643438"/>
            <a:ext cx="1571625" cy="646331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" altLang="en-US" b="1">
                <a:latin typeface="Calibri Light" panose="020F0302020204030204" pitchFamily="34" charset="0"/>
                <a:cs typeface="Calibri Light" panose="020F0302020204030204" pitchFamily="34" charset="0"/>
              </a:rPr>
              <a:t>Activated</a:t>
            </a:r>
          </a:p>
          <a:p>
            <a:pPr eaLnBrk="1" hangingPunct="1"/>
            <a:r>
              <a:rPr lang="en" altLang="en-US" b="1">
                <a:latin typeface="Calibri Light" panose="020F0302020204030204" pitchFamily="34" charset="0"/>
                <a:cs typeface="Calibri Light" panose="020F0302020204030204" pitchFamily="34" charset="0"/>
              </a:rPr>
              <a:t>platelets</a:t>
            </a:r>
            <a:endParaRPr lang="en-US" altLang="en-US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6692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857250" y="357188"/>
            <a:ext cx="8162925" cy="762000"/>
          </a:xfrm>
        </p:spPr>
        <p:txBody>
          <a:bodyPr/>
          <a:lstStyle/>
          <a:p>
            <a:r>
              <a:rPr lang="en" altLang="en-US" sz="36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Physiology of normal hemostasis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  <a:buFont typeface="Times" pitchFamily="18" charset="0"/>
              <a:buChar char="•"/>
            </a:pPr>
            <a:r>
              <a:rPr lang="en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Hemostasis begins with the interaction between TF and FVIIa on the surface of the endothelial cell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US" altLang="en-US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buFont typeface="Times" pitchFamily="18" charset="0"/>
              <a:buChar char="•"/>
            </a:pPr>
            <a:r>
              <a:rPr lang="en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small amount of thrombin that is created during the amplification phase activates local platelets on whose membranes the following reactions take place.</a:t>
            </a:r>
          </a:p>
          <a:p>
            <a:pPr>
              <a:lnSpc>
                <a:spcPct val="90000"/>
              </a:lnSpc>
              <a:spcBef>
                <a:spcPct val="0"/>
              </a:spcBef>
              <a:buFont typeface="Times" pitchFamily="18" charset="0"/>
              <a:buChar char="•"/>
            </a:pPr>
            <a:endParaRPr lang="en-US" altLang="en-US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buFont typeface="Times" pitchFamily="18" charset="0"/>
              <a:buChar char="•"/>
            </a:pPr>
            <a:r>
              <a:rPr lang="en-U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resulting "thrombin storm" is responsible for the formation of a stable clot.</a:t>
            </a:r>
            <a:endParaRPr lang="pl-PL" altLang="en-US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1694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194487" y="-288703"/>
            <a:ext cx="8229600" cy="1143000"/>
          </a:xfrm>
        </p:spPr>
        <p:txBody>
          <a:bodyPr/>
          <a:lstStyle/>
          <a:p>
            <a:r>
              <a:rPr lang="en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Fibrinolysis</a:t>
            </a:r>
            <a:endParaRPr lang="en-US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6628" name="TextBox 4"/>
          <p:cNvSpPr txBox="1">
            <a:spLocks noChangeArrowheads="1"/>
          </p:cNvSpPr>
          <p:nvPr/>
        </p:nvSpPr>
        <p:spPr bwMode="auto">
          <a:xfrm>
            <a:off x="395536" y="723177"/>
            <a:ext cx="8748463" cy="172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" alt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Once the coagulum has formed and the bleeding has stopped, further spreading of the coagulation is unnecessary.</a:t>
            </a:r>
          </a:p>
          <a:p>
            <a:pPr eaLnBrk="1" hangingPunct="1"/>
            <a:r>
              <a:rPr lang="en" alt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Fibrinolysis - limits </a:t>
            </a:r>
            <a:r>
              <a:rPr lang="en" alt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spread of thrombus outside the injury site, leads to its lysis and </a:t>
            </a:r>
            <a:r>
              <a:rPr lang="en" alt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wound healing</a:t>
            </a:r>
            <a:endParaRPr lang="sr-Cyrl-RS" altLang="en-US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/>
            <a:r>
              <a:rPr lang="en" alt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Active plasmin acts on fibrin and breaks it down into soluble fragments</a:t>
            </a:r>
            <a:endParaRPr lang="en-US" altLang="en-U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/>
            <a:endParaRPr lang="en-US" altLang="en-US" sz="16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679" y="2179638"/>
            <a:ext cx="7452321" cy="391365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55776" y="2185036"/>
            <a:ext cx="166930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" b="1" dirty="0">
                <a:solidFill>
                  <a:srgbClr val="0070C0"/>
                </a:solidFill>
              </a:rPr>
              <a:t>plasminogen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47664" y="2964547"/>
            <a:ext cx="158417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" dirty="0">
              <a:solidFill>
                <a:srgbClr val="FFC000"/>
              </a:solidFill>
            </a:endParaRPr>
          </a:p>
          <a:p>
            <a:r>
              <a:rPr lang="en" b="1" dirty="0">
                <a:solidFill>
                  <a:srgbClr val="FFC000"/>
                </a:solidFill>
              </a:rPr>
              <a:t>tPA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8248" y="4278184"/>
            <a:ext cx="116435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" b="1" dirty="0">
                <a:solidFill>
                  <a:srgbClr val="0070C0"/>
                </a:solidFill>
              </a:rPr>
              <a:t>plasmin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18175" y="3257123"/>
            <a:ext cx="2754665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" b="1" dirty="0">
                <a:solidFill>
                  <a:schemeClr val="accent5">
                    <a:lumMod val="50000"/>
                  </a:schemeClr>
                </a:solidFill>
              </a:rPr>
              <a:t>Fibrinogen</a:t>
            </a:r>
          </a:p>
          <a:p>
            <a:r>
              <a:rPr lang="en" b="1" dirty="0">
                <a:solidFill>
                  <a:schemeClr val="accent5">
                    <a:lumMod val="50000"/>
                  </a:schemeClr>
                </a:solidFill>
              </a:rPr>
              <a:t>Soluble fibrin</a:t>
            </a:r>
            <a:endParaRPr 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72606" y="5436938"/>
            <a:ext cx="230075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" b="1" dirty="0">
                <a:solidFill>
                  <a:schemeClr val="accent5">
                    <a:lumMod val="50000"/>
                  </a:schemeClr>
                </a:solidFill>
              </a:rPr>
              <a:t>Cross-linked fibrin</a:t>
            </a:r>
            <a:endParaRPr 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0206" y="5282982"/>
            <a:ext cx="1646989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" b="1" dirty="0">
                <a:solidFill>
                  <a:srgbClr val="FFC000"/>
                </a:solidFill>
              </a:rPr>
              <a:t>D dimers</a:t>
            </a:r>
          </a:p>
          <a:p>
            <a:r>
              <a:rPr lang="en" b="1" dirty="0">
                <a:solidFill>
                  <a:srgbClr val="FFC000"/>
                </a:solidFill>
              </a:rPr>
              <a:t>X about ligomer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29102" y="4258688"/>
            <a:ext cx="1544590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" b="1" dirty="0">
                <a:solidFill>
                  <a:srgbClr val="0070C0"/>
                </a:solidFill>
              </a:rPr>
              <a:t>Activation</a:t>
            </a:r>
          </a:p>
          <a:p>
            <a:r>
              <a:rPr lang="en" b="1" dirty="0">
                <a:solidFill>
                  <a:srgbClr val="0070C0"/>
                </a:solidFill>
              </a:rPr>
              <a:t>thrombin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72736" y="4088199"/>
            <a:ext cx="1500104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" b="1" dirty="0">
                <a:solidFill>
                  <a:srgbClr val="FFC000"/>
                </a:solidFill>
              </a:rPr>
              <a:t>   </a:t>
            </a:r>
          </a:p>
          <a:p>
            <a:r>
              <a:rPr lang="en" b="1" dirty="0">
                <a:solidFill>
                  <a:srgbClr val="FFC000"/>
                </a:solidFill>
              </a:rPr>
              <a:t>XIIIa</a:t>
            </a:r>
          </a:p>
          <a:p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35988" y="3287712"/>
            <a:ext cx="1443024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" b="1" dirty="0">
                <a:solidFill>
                  <a:srgbClr val="00B050"/>
                </a:solidFill>
              </a:rPr>
              <a:t>Fragments</a:t>
            </a:r>
            <a:endParaRPr lang="sr-Latn-RS" b="1" dirty="0">
              <a:solidFill>
                <a:srgbClr val="00B050"/>
              </a:solidFill>
            </a:endParaRPr>
          </a:p>
          <a:p>
            <a:r>
              <a:rPr lang="en" b="1" dirty="0">
                <a:solidFill>
                  <a:srgbClr val="00B050"/>
                </a:solidFill>
              </a:rPr>
              <a:t>X,Y,D,E</a:t>
            </a:r>
            <a:endParaRPr lang="en-US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246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5748" y="2357438"/>
            <a:ext cx="8658225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TextBox 2"/>
          <p:cNvSpPr txBox="1">
            <a:spLocks noChangeArrowheads="1"/>
          </p:cNvSpPr>
          <p:nvPr/>
        </p:nvSpPr>
        <p:spPr bwMode="auto">
          <a:xfrm>
            <a:off x="1928813" y="142875"/>
            <a:ext cx="468910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" altLang="en-US" sz="4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Normal</a:t>
            </a:r>
            <a:r>
              <a:rPr lang="en" altLang="en-US" sz="4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4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hemostasis</a:t>
            </a:r>
            <a:endParaRPr lang="en-US" altLang="en-US" sz="4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8676" name="TextBox 3"/>
          <p:cNvSpPr txBox="1">
            <a:spLocks noChangeArrowheads="1"/>
          </p:cNvSpPr>
          <p:nvPr/>
        </p:nvSpPr>
        <p:spPr bwMode="auto">
          <a:xfrm>
            <a:off x="251520" y="1050101"/>
            <a:ext cx="8748464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Balance between two basic </a:t>
            </a:r>
            <a:r>
              <a:rPr lang="en" altLang="en-U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mechanism, </a:t>
            </a:r>
            <a:r>
              <a:rPr lang="en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prothrombotic and antithrombotic allows maintenance normal </a:t>
            </a:r>
            <a:r>
              <a:rPr lang="en" altLang="en-U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hemostasis</a:t>
            </a:r>
            <a:r>
              <a:rPr lang="sr-Latn-RS" altLang="en-U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  <a:endParaRPr lang="en-US" altLang="en-US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/>
            <a:endParaRPr lang="en-US" alt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28813" y="4869160"/>
            <a:ext cx="1347043" cy="288032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" sz="12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and antithrombotic</a:t>
            </a:r>
            <a:endParaRPr lang="en-US" sz="120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4048" y="4607719"/>
            <a:ext cx="1224136" cy="276999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" sz="12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prothrombotic</a:t>
            </a:r>
            <a:endParaRPr lang="en-US" sz="120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881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1648" y="2493838"/>
            <a:ext cx="3810000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663086" y="1207963"/>
            <a:ext cx="807243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Predominance of one of these </a:t>
            </a:r>
            <a:r>
              <a:rPr lang="en" altLang="en-U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mechanisms</a:t>
            </a:r>
            <a:r>
              <a:rPr lang="sr-Latn-RS" altLang="en-U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</a:t>
            </a:r>
            <a:r>
              <a:rPr lang="en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prothrombotic </a:t>
            </a:r>
            <a:r>
              <a:rPr lang="sr-Latn-RS" altLang="en-U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or</a:t>
            </a:r>
            <a:r>
              <a:rPr lang="en" altLang="en-U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antithrombotic can cause hemorrhagic or thrombotic disorders</a:t>
            </a:r>
          </a:p>
        </p:txBody>
      </p:sp>
      <p:sp>
        <p:nvSpPr>
          <p:cNvPr id="29701" name="TextBox 5"/>
          <p:cNvSpPr txBox="1">
            <a:spLocks noChangeArrowheads="1"/>
          </p:cNvSpPr>
          <p:nvPr/>
        </p:nvSpPr>
        <p:spPr bwMode="auto">
          <a:xfrm>
            <a:off x="2949086" y="1364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endParaRPr lang="en-US" altLang="en-US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9702" name="TextBox 6"/>
          <p:cNvSpPr txBox="1">
            <a:spLocks noChangeArrowheads="1"/>
          </p:cNvSpPr>
          <p:nvPr/>
        </p:nvSpPr>
        <p:spPr bwMode="auto">
          <a:xfrm>
            <a:off x="2377586" y="350713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endParaRPr lang="en-US" altLang="en-US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9703" name="TextBox 7"/>
          <p:cNvSpPr txBox="1">
            <a:spLocks noChangeArrowheads="1"/>
          </p:cNvSpPr>
          <p:nvPr/>
        </p:nvSpPr>
        <p:spPr bwMode="auto">
          <a:xfrm>
            <a:off x="2403858" y="334193"/>
            <a:ext cx="423705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" altLang="en-US" sz="3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Normal hemostasis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793789"/>
            <a:ext cx="4163523" cy="38863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0" y="5085184"/>
            <a:ext cx="4572000" cy="159490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733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Box 1"/>
          <p:cNvSpPr txBox="1">
            <a:spLocks noChangeArrowheads="1"/>
          </p:cNvSpPr>
          <p:nvPr/>
        </p:nvSpPr>
        <p:spPr bwMode="auto">
          <a:xfrm>
            <a:off x="2316075" y="188640"/>
            <a:ext cx="451710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" altLang="en-US" sz="3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Hemorrhagic </a:t>
            </a:r>
            <a:r>
              <a:rPr lang="en" altLang="en-US" sz="3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syndrome</a:t>
            </a:r>
            <a:endParaRPr lang="en-US" altLang="en-US" sz="36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957055"/>
            <a:ext cx="8358187" cy="58785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sr-Latn-R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</a:t>
            </a:r>
            <a:r>
              <a:rPr lang="en-US" sz="2200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emorrhagic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syndrome</a:t>
            </a:r>
            <a:r>
              <a:rPr lang="sr-Latn-R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includes </a:t>
            </a:r>
            <a:r>
              <a:rPr lang="sr-Latn-R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 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disorders</a:t>
            </a:r>
            <a:r>
              <a:rPr lang="sr-Latn-R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sr-Latn-R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Latn-R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It i</a:t>
            </a:r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 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manifested by spontaneous or abnormally long bleeding in the skin, </a:t>
            </a:r>
            <a:r>
              <a:rPr lang="en-US" sz="2200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muco</a:t>
            </a:r>
            <a:r>
              <a:rPr lang="sr-Latn-R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sa</a:t>
            </a:r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various 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tissues and organs.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sz="2200" dirty="0">
                <a:solidFill>
                  <a:srgbClr val="3366C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pathological bleeding from intact blood </a:t>
            </a:r>
            <a:r>
              <a:rPr lang="en-US" sz="2200" dirty="0" smtClean="0">
                <a:solidFill>
                  <a:srgbClr val="3366C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vessel</a:t>
            </a:r>
            <a:endParaRPr lang="en-US" sz="2200" dirty="0">
              <a:solidFill>
                <a:srgbClr val="3366CC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sz="2200" dirty="0">
                <a:solidFill>
                  <a:srgbClr val="3366C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massive bleeding from a damaged blood </a:t>
            </a:r>
            <a:r>
              <a:rPr lang="en-US" sz="2200" dirty="0" smtClean="0">
                <a:solidFill>
                  <a:srgbClr val="3366C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vessel</a:t>
            </a:r>
            <a:endParaRPr lang="sr-Latn-RS" sz="2200" dirty="0" smtClean="0">
              <a:solidFill>
                <a:srgbClr val="3366CC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defRPr/>
            </a:pPr>
            <a:endParaRPr lang="sr-Latn-RS" sz="2200" dirty="0" smtClean="0">
              <a:solidFill>
                <a:srgbClr val="3366CC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sr-Latn-R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</a:t>
            </a:r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or 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didactic </a:t>
            </a:r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reasons 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hemostatic </a:t>
            </a:r>
            <a:r>
              <a:rPr lang="sr-Latn-R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 </a:t>
            </a:r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disorders</a:t>
            </a:r>
            <a:r>
              <a:rPr lang="sr-Latn-R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are classified into three groups</a:t>
            </a:r>
            <a:endParaRPr lang="en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sr-Latn-CS" sz="2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en" sz="22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Vasculopathies 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pathological conditions caused by hereditary or acquired disorders of the structure or function of capillaries, </a:t>
            </a:r>
            <a:r>
              <a:rPr 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venules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and arterioles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en" sz="22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Thrombocytopathies 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(pathological conditions 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caused by 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thrombocytopenia, 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thrombocythemia or 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platelet function disorder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en" sz="22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Coagulopathies 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(pathological conditions 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caused by </a:t>
            </a:r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reduced 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activity, deficiency, structural disturbance or inhibition of one or more coagulation </a:t>
            </a:r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factors</a:t>
            </a:r>
            <a:r>
              <a:rPr lang="sr-Latn-R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r>
              <a:rPr lang="en-US" sz="2400" dirty="0" smtClean="0"/>
              <a:t> </a:t>
            </a:r>
            <a:r>
              <a:rPr lang="en-US" sz="2400" dirty="0"/>
              <a:t> </a:t>
            </a:r>
            <a:r>
              <a:rPr lang="en-US" sz="2400" dirty="0">
                <a:solidFill>
                  <a:srgbClr val="FF0000"/>
                </a:solidFill>
              </a:rPr>
              <a:t> </a:t>
            </a:r>
            <a:endParaRPr lang="en-US" sz="2000" dirty="0">
              <a:solidFill>
                <a:srgbClr val="FF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3533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Box 1"/>
          <p:cNvSpPr txBox="1">
            <a:spLocks noChangeArrowheads="1"/>
          </p:cNvSpPr>
          <p:nvPr/>
        </p:nvSpPr>
        <p:spPr bwMode="auto">
          <a:xfrm>
            <a:off x="904970" y="548680"/>
            <a:ext cx="733405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Clinical </a:t>
            </a:r>
            <a:r>
              <a:rPr lang="en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approach to the bleeding patient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28625" y="1714500"/>
            <a:ext cx="8286750" cy="3477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There are three basic clinical circumstances that require a patient to be tested for bleeding tendency :</a:t>
            </a:r>
          </a:p>
          <a:p>
            <a:pPr eaLnBrk="1" hangingPunct="1">
              <a:defRPr/>
            </a:pPr>
            <a:endParaRPr lang="x-none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eaLnBrk="1" hangingPunct="1">
              <a:buFontTx/>
              <a:buAutoNum type="arabicPeriod"/>
              <a:defRPr/>
            </a:pP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 patient with a history of bleeding or physical signs of bleeding</a:t>
            </a:r>
          </a:p>
          <a:p>
            <a:pPr marL="342900" indent="-342900" eaLnBrk="1" hangingPunct="1">
              <a:buFontTx/>
              <a:buAutoNum type="arabicPeriod"/>
              <a:defRPr/>
            </a:pP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Asymptomatic patients, discovered by chance, on the basis of a disturbed laboratory result indicating a tendency to bleed</a:t>
            </a:r>
          </a:p>
          <a:p>
            <a:pPr marL="342900" indent="-342900" eaLnBrk="1" hangingPunct="1">
              <a:buFontTx/>
              <a:buAutoNum type="arabicPeriod"/>
              <a:defRPr/>
            </a:pP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Patients subjected to routine testing for bleeding tendency before surgery or any invasive procedure</a:t>
            </a: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53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Box 1"/>
          <p:cNvSpPr txBox="1">
            <a:spLocks noChangeArrowheads="1"/>
          </p:cNvSpPr>
          <p:nvPr/>
        </p:nvSpPr>
        <p:spPr bwMode="auto">
          <a:xfrm>
            <a:off x="506589" y="548680"/>
            <a:ext cx="835362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sr-Latn-RS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</a:t>
            </a:r>
            <a:r>
              <a:rPr lang="en-US" altLang="en-US" sz="3200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xamination</a:t>
            </a:r>
            <a:r>
              <a:rPr lang="en-US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patient with bleeding history</a:t>
            </a:r>
            <a:r>
              <a:rPr lang="en" alt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en" altLang="en-U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4819" name="TextBox 2"/>
          <p:cNvSpPr txBox="1">
            <a:spLocks noChangeArrowheads="1"/>
          </p:cNvSpPr>
          <p:nvPr/>
        </p:nvSpPr>
        <p:spPr bwMode="auto">
          <a:xfrm>
            <a:off x="214313" y="1989138"/>
            <a:ext cx="8678862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 sz="22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Personal history: 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existence of systemic diseases and use of drugs (kidney insufficiency, liver diseases, myeloproliferative diseases, connective tissue diseases, lymphomas, use of aspirin and other anti-aggregation and anticoagulant drugs</a:t>
            </a:r>
            <a:r>
              <a:rPr lang="en-US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-US" alt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/>
            <a:r>
              <a:rPr lang="en-US" altLang="en-US" sz="22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Family history: 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 positive family history is a possible sign of hereditary coagulopathy, while a negative history cannot exclude a family etiology (</a:t>
            </a:r>
            <a:r>
              <a:rPr lang="en-US" alt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eg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20% of patients with hemophilia have a completely negative family history of </a:t>
            </a:r>
            <a:r>
              <a:rPr lang="en-US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bleeding)</a:t>
            </a:r>
            <a:endParaRPr lang="sr-Latn-RS" altLang="en-US" sz="22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6181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ChangeArrowheads="1"/>
          </p:cNvSpPr>
          <p:nvPr/>
        </p:nvSpPr>
        <p:spPr bwMode="auto">
          <a:xfrm>
            <a:off x="-15004" y="1373297"/>
            <a:ext cx="4986246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eaLnBrk="1" hangingPunct="1">
              <a:buFont typeface="Wingdings" pitchFamily="2" charset="2"/>
              <a:buChar char="ü"/>
            </a:pP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Hemostasis is the process in which bleeding of an injured blood vessel is stopped. </a:t>
            </a:r>
            <a:endParaRPr lang="sr-Latn-RS" sz="22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eaLnBrk="1" hangingPunct="1">
              <a:buFont typeface="Wingdings" pitchFamily="2" charset="2"/>
              <a:buChar char="ü"/>
            </a:pPr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This 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prevents excessive loss of blood following an injury</a:t>
            </a:r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  <a:endParaRPr lang="sr-Latn-RS" sz="22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/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sr-Latn-RS" sz="22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eaLnBrk="1" hangingPunct="1">
              <a:buFont typeface="Wingdings" pitchFamily="2" charset="2"/>
              <a:buChar char="ü"/>
            </a:pPr>
            <a:r>
              <a:rPr lang="sr-Latn-R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It</a:t>
            </a:r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influences the balance of the physiologic process responsible for maintaining blood in a fluid state under normal circumstances</a:t>
            </a:r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  <a:endParaRPr lang="sr-Latn-RS" sz="22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eaLnBrk="1" hangingPunct="1">
              <a:buFont typeface="Wingdings" pitchFamily="2" charset="2"/>
              <a:buChar char="ü"/>
            </a:pPr>
            <a:endParaRPr lang="sr-Latn-RS" alt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eaLnBrk="1" hangingPunct="1">
              <a:buFont typeface="Wingdings" pitchFamily="2" charset="2"/>
              <a:buChar char="ü"/>
            </a:pP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Hemostasis</a:t>
            </a:r>
            <a:r>
              <a:rPr lang="en-US" sz="2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steps </a:t>
            </a:r>
            <a:r>
              <a:rPr lang="en-US" sz="2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include</a:t>
            </a:r>
            <a:r>
              <a:rPr lang="sr-Latn-RS" sz="2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  <a:r>
              <a:rPr lang="en-US" sz="2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sr-Latn-RS" sz="2200" dirty="0" smtClea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vascular 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spasm, </a:t>
            </a:r>
            <a:endParaRPr lang="sr-Latn-RS" sz="22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formation 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a platelet plug, </a:t>
            </a:r>
            <a:endParaRPr lang="sr-Latn-RS" sz="22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coagulation 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and </a:t>
            </a:r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blood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clotting process</a:t>
            </a:r>
            <a:endParaRPr lang="en-US" alt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024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88" y="1000125"/>
            <a:ext cx="3286125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Rectangle 3"/>
          <p:cNvSpPr>
            <a:spLocks noChangeArrowheads="1"/>
          </p:cNvSpPr>
          <p:nvPr/>
        </p:nvSpPr>
        <p:spPr bwMode="auto">
          <a:xfrm>
            <a:off x="1312128" y="301048"/>
            <a:ext cx="39290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" altLang="en-US" sz="4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Hemostasis</a:t>
            </a:r>
          </a:p>
        </p:txBody>
      </p:sp>
      <p:pic>
        <p:nvPicPr>
          <p:cNvPr id="1024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88" y="3857625"/>
            <a:ext cx="3357562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5508104" y="1003965"/>
            <a:ext cx="2425729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" dirty="0">
                <a:solidFill>
                  <a:srgbClr val="002060"/>
                </a:solidFill>
              </a:rPr>
              <a:t>Blood vessel injury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33216" y="2500433"/>
            <a:ext cx="2135127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" dirty="0">
                <a:solidFill>
                  <a:srgbClr val="002060"/>
                </a:solidFill>
              </a:rPr>
              <a:t>Vasoconstriction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53137" y="2930428"/>
            <a:ext cx="1880695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" dirty="0">
                <a:solidFill>
                  <a:srgbClr val="002060"/>
                </a:solidFill>
              </a:rPr>
              <a:t>Blood vessels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297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Box 1"/>
          <p:cNvSpPr txBox="1">
            <a:spLocks noChangeArrowheads="1"/>
          </p:cNvSpPr>
          <p:nvPr/>
        </p:nvSpPr>
        <p:spPr bwMode="auto">
          <a:xfrm>
            <a:off x="1403648" y="298478"/>
            <a:ext cx="6454203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Clinical </a:t>
            </a:r>
            <a:r>
              <a:rPr lang="sr-Latn-RS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presentation </a:t>
            </a:r>
          </a:p>
          <a:p>
            <a:pPr algn="ctr" eaLnBrk="1" hangingPunct="1"/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(the </a:t>
            </a:r>
            <a:r>
              <a:rPr lang="en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most common forms </a:t>
            </a:r>
            <a:r>
              <a:rPr lang="sr-Latn-RS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</a:t>
            </a:r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bleeding)</a:t>
            </a:r>
            <a:endParaRPr lang="en-US" altLang="en-US" sz="3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5843" name="TextBox 3"/>
          <p:cNvSpPr txBox="1">
            <a:spLocks noChangeArrowheads="1"/>
          </p:cNvSpPr>
          <p:nvPr/>
        </p:nvSpPr>
        <p:spPr bwMode="auto">
          <a:xfrm>
            <a:off x="357188" y="2857500"/>
            <a:ext cx="39290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en-US" altLang="en-US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/>
            <a:endParaRPr lang="en-US" altLang="en-US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357688" y="1785938"/>
            <a:ext cx="4689498" cy="507206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sr-Latn-R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</a:t>
            </a:r>
            <a:r>
              <a:rPr lang="en-US" sz="2200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leeding</a:t>
            </a:r>
            <a:r>
              <a:rPr lang="sr-Latn-R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 </a:t>
            </a:r>
            <a:r>
              <a:rPr lang="sr-Latn-R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</a:t>
            </a:r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kin 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and mucous membranes </a:t>
            </a:r>
            <a:endParaRPr lang="sr-Latn-RS" sz="22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defRPr/>
            </a:pPr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(in 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form of </a:t>
            </a:r>
            <a:r>
              <a:rPr 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petechiae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ecchymosis, </a:t>
            </a:r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purpura)</a:t>
            </a:r>
            <a:endParaRPr lang="en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 eaLnBrk="1" hangingPunct="1">
              <a:defRPr/>
            </a:pP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 eaLnBrk="1" hangingPunct="1">
              <a:defRPr/>
            </a:pP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GIT </a:t>
            </a: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</a:t>
            </a: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 eaLnBrk="1" hangingPunct="1">
              <a:defRPr/>
            </a:pP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 eaLnBrk="1" hangingPunct="1">
              <a:defRPr/>
            </a:pP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Genitourinary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tract</a:t>
            </a: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 eaLnBrk="1" hangingPunct="1">
              <a:defRPr/>
            </a:pP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 eaLnBrk="1" hangingPunct="1">
              <a:defRPr/>
            </a:pP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Epistaxis</a:t>
            </a:r>
            <a:r>
              <a:rPr lang="sr-Latn-R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 </a:t>
            </a:r>
            <a:r>
              <a:rPr lang="en-US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from the nose</a:t>
            </a:r>
          </a:p>
          <a:p>
            <a:pPr algn="just" eaLnBrk="1" hangingPunct="1">
              <a:defRPr/>
            </a:pP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 eaLnBrk="1" hangingPunct="1">
              <a:defRPr/>
            </a:pP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Hemoptysis</a:t>
            </a:r>
            <a:r>
              <a:rPr lang="sr-Latn-R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en-US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expectoration </a:t>
            </a:r>
            <a:r>
              <a:rPr lang="en-US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blood or blood-tinged sputum from the lungs or tracheobronchial </a:t>
            </a:r>
            <a:r>
              <a:rPr lang="en-US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tree</a:t>
            </a:r>
            <a:endParaRPr lang="en-US" sz="16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14313" y="2357438"/>
            <a:ext cx="3500437" cy="321468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Thrombocytopenia</a:t>
            </a: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defRPr/>
            </a:pP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defRPr/>
            </a:pP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Qualitative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disorder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platelets</a:t>
            </a: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defRPr/>
            </a:pP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defRPr/>
            </a:pP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Vascular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disorders</a:t>
            </a: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3" name="Right Arrow 12"/>
          <p:cNvSpPr/>
          <p:nvPr/>
        </p:nvSpPr>
        <p:spPr>
          <a:xfrm>
            <a:off x="3786188" y="3643313"/>
            <a:ext cx="571500" cy="484187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99161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Box 1"/>
          <p:cNvSpPr txBox="1">
            <a:spLocks noChangeArrowheads="1"/>
          </p:cNvSpPr>
          <p:nvPr/>
        </p:nvSpPr>
        <p:spPr bwMode="auto">
          <a:xfrm>
            <a:off x="1115616" y="332656"/>
            <a:ext cx="6454203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Clinical </a:t>
            </a:r>
            <a:r>
              <a:rPr lang="sr-Latn-RS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presentation </a:t>
            </a:r>
          </a:p>
          <a:p>
            <a:pPr algn="ctr" eaLnBrk="1" hangingPunct="1"/>
            <a:r>
              <a:rPr lang="en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(the most common forms </a:t>
            </a:r>
            <a:r>
              <a:rPr lang="sr-Latn-RS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</a:t>
            </a:r>
            <a:r>
              <a:rPr lang="en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</a:t>
            </a:r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14313" y="2786063"/>
            <a:ext cx="3357562" cy="307181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Hereditary 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lack </a:t>
            </a:r>
            <a:r>
              <a:rPr lang="sr-Latn-R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coagulation</a:t>
            </a:r>
            <a:r>
              <a:rPr lang="sr-Latn-R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factors (hemophilia 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A, B)</a:t>
            </a:r>
          </a:p>
          <a:p>
            <a:pPr eaLnBrk="1" hangingPunct="1">
              <a:defRPr/>
            </a:pP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defRPr/>
            </a:pP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Patients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on the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anticoagulant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therapy</a:t>
            </a: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0" y="2000250"/>
            <a:ext cx="4357688" cy="38576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 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 </a:t>
            </a: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deep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tissues 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and </a:t>
            </a: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joints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certain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time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after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injuries 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</a:p>
          <a:p>
            <a:pPr eaLnBrk="1" hangingPunct="1">
              <a:defRPr/>
            </a:pP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defRPr/>
            </a:pP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Hemarthrosis 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 </a:t>
            </a: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hemophilia 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</a:p>
          <a:p>
            <a:pPr eaLnBrk="1" hangingPunct="1">
              <a:defRPr/>
            </a:pP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</a:t>
            </a:r>
          </a:p>
          <a:p>
            <a:pPr eaLnBrk="1" hangingPunct="1">
              <a:defRPr/>
            </a:pP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Deep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hematomas 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</a:t>
            </a:r>
          </a:p>
          <a:p>
            <a:pPr eaLnBrk="1" hangingPunct="1">
              <a:defRPr/>
            </a:pP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defRPr/>
            </a:pP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Retroperitoneally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</a:t>
            </a: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</p:txBody>
      </p:sp>
      <p:sp>
        <p:nvSpPr>
          <p:cNvPr id="6" name="Right Arrow 5"/>
          <p:cNvSpPr/>
          <p:nvPr/>
        </p:nvSpPr>
        <p:spPr>
          <a:xfrm>
            <a:off x="3857625" y="4000500"/>
            <a:ext cx="642938" cy="484188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63108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Box 1"/>
          <p:cNvSpPr txBox="1">
            <a:spLocks noChangeArrowheads="1"/>
          </p:cNvSpPr>
          <p:nvPr/>
        </p:nvSpPr>
        <p:spPr bwMode="auto">
          <a:xfrm>
            <a:off x="900113" y="215900"/>
            <a:ext cx="7643812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Hemorrhagic dermatological </a:t>
            </a:r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lesions</a:t>
            </a:r>
            <a:endParaRPr lang="en-US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7891" name="TextBox 2"/>
          <p:cNvSpPr txBox="1">
            <a:spLocks noChangeArrowheads="1"/>
          </p:cNvSpPr>
          <p:nvPr/>
        </p:nvSpPr>
        <p:spPr bwMode="auto">
          <a:xfrm>
            <a:off x="273050" y="1003300"/>
            <a:ext cx="86042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 into the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skin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"Purpura" - extravasation of blood from the blood vessels of the skin, mucous membrane, subcutaneous tissue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57188" y="3071813"/>
            <a:ext cx="2786062" cy="13430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According to the size of the skin lesions</a:t>
            </a:r>
            <a:endParaRPr lang="en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027488" y="2781300"/>
            <a:ext cx="5005387" cy="235743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457200" indent="-457200" eaLnBrk="1" hangingPunct="1">
              <a:defRPr/>
            </a:pPr>
            <a:r>
              <a:rPr lang="sr-Latn-RS" sz="2200" b="1" i="1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</a:t>
            </a:r>
            <a:r>
              <a:rPr lang="en-US" sz="2200" b="1" i="1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etechiae</a:t>
            </a:r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lesion 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diameter up to 2mm</a:t>
            </a:r>
            <a:endParaRPr lang="sr-Cyrl-R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 eaLnBrk="1" hangingPunct="1">
              <a:defRPr/>
            </a:pPr>
            <a:r>
              <a:rPr lang="en" sz="2200" b="1" i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Purpur</a:t>
            </a:r>
            <a:r>
              <a:rPr lang="sr-Latn-RS" sz="2200" b="1" i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</a:t>
            </a:r>
            <a:r>
              <a:rPr lang="en" sz="2200" b="1" i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lesion diameter 2mm-1cm</a:t>
            </a:r>
            <a:endParaRPr lang="sr-Cyrl-R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>
              <a:defRPr/>
            </a:pPr>
            <a:r>
              <a:rPr lang="en-US" sz="2200" b="1" i="1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ecchymos</a:t>
            </a:r>
            <a:r>
              <a:rPr lang="sr-Latn-RS" sz="2200" b="1" i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</a:t>
            </a:r>
            <a:r>
              <a:rPr lang="en-US" sz="2200" b="1" i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</a:t>
            </a:r>
            <a:r>
              <a:rPr lang="en" sz="2200" b="1" i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  <a:r>
              <a:rPr lang="en" sz="2200" b="1" i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lesion diameter </a:t>
            </a:r>
            <a:r>
              <a:rPr lang="sr-Latn-R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above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 cm </a:t>
            </a:r>
          </a:p>
          <a:p>
            <a:pPr marL="457200" indent="-457200">
              <a:defRPr/>
            </a:pPr>
            <a:endParaRPr lang="en" sz="16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 eaLnBrk="1" hangingPunct="1">
              <a:defRPr/>
            </a:pP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50825" y="5589588"/>
            <a:ext cx="3071813" cy="9144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457200" indent="-457200" eaLnBrk="1" hangingPunct="1">
              <a:defRPr/>
            </a:pP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According to </a:t>
            </a:r>
            <a:r>
              <a:rPr lang="sr-Latn-R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color 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the skin lesions</a:t>
            </a:r>
            <a:endParaRPr lang="en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990976" y="5301209"/>
            <a:ext cx="5041900" cy="13583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457200" indent="-457200" eaLnBrk="1" hangingPunct="1">
              <a:defRPr/>
            </a:pP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 eaLnBrk="1" hangingPunct="1">
              <a:defRPr/>
            </a:pP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Red 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(superficial)</a:t>
            </a:r>
            <a:endParaRPr lang="en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>
              <a:defRPr/>
            </a:pP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Purple 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(deep)</a:t>
            </a:r>
            <a:r>
              <a:rPr lang="en" sz="2200" b="1" i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sr-Latn-RS" sz="2200" b="1" i="1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>
              <a:defRPr/>
            </a:pPr>
            <a:r>
              <a:rPr lang="en" sz="2200" b="1" i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Hematomas 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</a:t>
            </a:r>
            <a:r>
              <a:rPr lang="en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deep-seated </a:t>
            </a:r>
            <a:r>
              <a:rPr lang="en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effusions under the skin or in the muscles</a:t>
            </a:r>
            <a:endParaRPr lang="en-US" sz="16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 eaLnBrk="1" hangingPunct="1">
              <a:defRPr/>
            </a:pPr>
            <a:endParaRPr lang="en-US" sz="2200" dirty="0">
              <a:solidFill>
                <a:schemeClr val="tx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5" name="Left Brace 14"/>
          <p:cNvSpPr/>
          <p:nvPr/>
        </p:nvSpPr>
        <p:spPr>
          <a:xfrm>
            <a:off x="3419475" y="2781300"/>
            <a:ext cx="571500" cy="2357438"/>
          </a:xfrm>
          <a:prstGeom prst="leftBrace">
            <a:avLst>
              <a:gd name="adj1" fmla="val 0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6" name="Left Brace 15"/>
          <p:cNvSpPr/>
          <p:nvPr/>
        </p:nvSpPr>
        <p:spPr>
          <a:xfrm>
            <a:off x="3635375" y="5445125"/>
            <a:ext cx="428625" cy="121443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schemeClr val="accent2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41332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103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1143000"/>
            <a:ext cx="7429500" cy="435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9" name="TextBox 2"/>
          <p:cNvSpPr txBox="1">
            <a:spLocks noChangeArrowheads="1"/>
          </p:cNvSpPr>
          <p:nvPr/>
        </p:nvSpPr>
        <p:spPr bwMode="auto">
          <a:xfrm>
            <a:off x="2339752" y="5661248"/>
            <a:ext cx="397846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" altLang="en-US" sz="22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Immune thrombocytopenia ( ITP </a:t>
            </a:r>
            <a:r>
              <a:rPr lang="en" altLang="en-US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 </a:t>
            </a:r>
            <a:endParaRPr lang="en" altLang="en-US" sz="2200" b="1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6613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Box 1"/>
          <p:cNvSpPr txBox="1">
            <a:spLocks noChangeArrowheads="1"/>
          </p:cNvSpPr>
          <p:nvPr/>
        </p:nvSpPr>
        <p:spPr bwMode="auto">
          <a:xfrm>
            <a:off x="730249" y="162694"/>
            <a:ext cx="76438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Hemorrhagic dermatological </a:t>
            </a:r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lesions</a:t>
            </a:r>
            <a:endParaRPr lang="en-US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0963" name="TextBox 2"/>
          <p:cNvSpPr txBox="1">
            <a:spLocks noChangeArrowheads="1"/>
          </p:cNvSpPr>
          <p:nvPr/>
        </p:nvSpPr>
        <p:spPr bwMode="auto">
          <a:xfrm>
            <a:off x="882650" y="800554"/>
            <a:ext cx="807561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 </a:t>
            </a:r>
            <a:r>
              <a:rPr lang="en" altLang="en-US" sz="20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erythema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and </a:t>
            </a:r>
            <a:r>
              <a:rPr lang="en" altLang="en-US" sz="20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telangiectasia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abnormal 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dilation</a:t>
            </a:r>
            <a:r>
              <a:rPr lang="sr-Latn-R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of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blood 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vessel</a:t>
            </a:r>
            <a:r>
              <a:rPr lang="sr-Latn-R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blood does not leave the blood vessels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endParaRPr lang="en-US" altLang="en-U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0964" name="TextBox 4"/>
          <p:cNvSpPr txBox="1">
            <a:spLocks noChangeArrowheads="1"/>
          </p:cNvSpPr>
          <p:nvPr/>
        </p:nvSpPr>
        <p:spPr bwMode="auto">
          <a:xfrm>
            <a:off x="1979613" y="4835525"/>
            <a:ext cx="5449887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" altLang="en-US" sz="22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 from telangiectatic capillaries</a:t>
            </a:r>
          </a:p>
          <a:p>
            <a:pPr eaLnBrk="1" hangingPunct="1"/>
            <a:r>
              <a:rPr lang="en" altLang="en-US" sz="22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M. Rendu Osler Weber ( vasculopathy)</a:t>
            </a:r>
            <a:endParaRPr lang="en-US" altLang="en-US" sz="220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40965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650" y="1562100"/>
            <a:ext cx="7339013" cy="429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6" name="TextBox 4"/>
          <p:cNvSpPr txBox="1">
            <a:spLocks noChangeArrowheads="1"/>
          </p:cNvSpPr>
          <p:nvPr/>
        </p:nvSpPr>
        <p:spPr bwMode="auto">
          <a:xfrm>
            <a:off x="1714500" y="5857875"/>
            <a:ext cx="64801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 from telangiectatic capillaries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M. Rendu Osler Weber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(vasculopathy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9950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508606"/>
            <a:ext cx="8229600" cy="785812"/>
          </a:xfrm>
        </p:spPr>
        <p:txBody>
          <a:bodyPr/>
          <a:lstStyle/>
          <a:p>
            <a:r>
              <a:rPr lang="fr-FR" altLang="en-US" sz="4000" b="1" dirty="0">
                <a:solidFill>
                  <a:srgbClr val="FF0066"/>
                </a:solidFill>
                <a:latin typeface="Arial Unicode MS" pitchFamily="34" charset="-128"/>
              </a:rPr>
              <a:t/>
            </a:r>
            <a:br>
              <a:rPr lang="fr-FR" altLang="en-US" sz="4000" b="1" dirty="0">
                <a:solidFill>
                  <a:srgbClr val="FF0066"/>
                </a:solidFill>
                <a:latin typeface="Arial Unicode MS" pitchFamily="34" charset="-128"/>
              </a:rPr>
            </a:br>
            <a:r>
              <a:rPr lang="en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Thrombocytopenia </a:t>
            </a:r>
            <a:r>
              <a:rPr lang="fr-FR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fr-FR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endParaRPr lang="en-US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9370" y="1714500"/>
            <a:ext cx="8545118" cy="4594820"/>
          </a:xfrm>
        </p:spPr>
        <p:txBody>
          <a:bodyPr/>
          <a:lstStyle/>
          <a:p>
            <a:r>
              <a:rPr lang="sr-Latn-RS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</a:t>
            </a:r>
            <a:r>
              <a:rPr lang="en-US" altLang="en-US" sz="2200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ondition</a:t>
            </a:r>
            <a:r>
              <a:rPr lang="en-US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with platelet </a:t>
            </a:r>
            <a:r>
              <a:rPr lang="en-US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count</a:t>
            </a:r>
            <a:r>
              <a:rPr lang="sr-Latn-RS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Latn-RS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PLT</a:t>
            </a:r>
            <a:r>
              <a:rPr lang="en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&lt;150 x10 </a:t>
            </a:r>
            <a:r>
              <a:rPr lang="en" altLang="en-US" sz="2200" baseline="30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9 </a:t>
            </a:r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/l </a:t>
            </a:r>
            <a:endParaRPr lang="sr-Latn-RS" altLang="en-US" sz="22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sr-Latn-RS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</a:t>
            </a:r>
            <a:r>
              <a:rPr lang="en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ost </a:t>
            </a:r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often </a:t>
            </a:r>
            <a:r>
              <a:rPr lang="en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cause</a:t>
            </a:r>
            <a:r>
              <a:rPr lang="sr-Latn-RS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of</a:t>
            </a:r>
            <a:r>
              <a:rPr lang="en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hemorrhagic syndrome </a:t>
            </a:r>
          </a:p>
          <a:p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Latn-RS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PLT</a:t>
            </a:r>
            <a:r>
              <a:rPr lang="en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&lt;100 x10 </a:t>
            </a:r>
            <a:r>
              <a:rPr lang="en" altLang="en-US" sz="2200" baseline="30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9 </a:t>
            </a:r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/l 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requires detailed clinical investigation </a:t>
            </a:r>
          </a:p>
          <a:p>
            <a:r>
              <a:rPr lang="sr-Latn-RS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PLT</a:t>
            </a:r>
            <a:r>
              <a:rPr lang="en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&lt; </a:t>
            </a:r>
            <a:r>
              <a:rPr lang="en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10 </a:t>
            </a:r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x10 </a:t>
            </a:r>
            <a:r>
              <a:rPr lang="en" altLang="en-US" sz="2200" baseline="30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9 </a:t>
            </a:r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/l : </a:t>
            </a:r>
            <a:r>
              <a:rPr lang="sr-Latn-RS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life-threatening </a:t>
            </a:r>
            <a:r>
              <a:rPr lang="en-US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</a:t>
            </a:r>
            <a:endParaRPr lang="sr-Latn-RS" altLang="en-US" sz="22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None/>
            </a:pPr>
            <a:r>
              <a:rPr lang="en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Clinically </a:t>
            </a:r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manifestation</a:t>
            </a:r>
            <a:endParaRPr lang="en-US" alt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AutoNum type="arabicPeriod"/>
            </a:pP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Spontaneous bleeding in the skin and mucous membranes (</a:t>
            </a:r>
            <a:r>
              <a:rPr lang="en-US" alt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petechiae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ecchymosis, purpura), hemorrhagic bullae in the oral cavity. </a:t>
            </a:r>
            <a:endParaRPr lang="sr-Latn-RS" altLang="en-US" sz="22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None/>
            </a:pPr>
            <a:r>
              <a:rPr lang="sr-Latn-RS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 </a:t>
            </a:r>
            <a:r>
              <a:rPr lang="en-US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Intracranial 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 can lead to a fatal outcome.</a:t>
            </a:r>
          </a:p>
          <a:p>
            <a:pPr marL="0" indent="0">
              <a:buNone/>
            </a:pPr>
            <a:r>
              <a:rPr lang="sr-Latn-RS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2. I</a:t>
            </a:r>
            <a:r>
              <a:rPr lang="en-US" altLang="en-US" sz="2200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ncreased</a:t>
            </a:r>
            <a:r>
              <a:rPr lang="en-US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risk of major bleeding after injury and </a:t>
            </a:r>
            <a:r>
              <a:rPr lang="en-US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surgery</a:t>
            </a:r>
            <a:endParaRPr lang="fr-FR" alt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US" alt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4516" name="TextBox 3"/>
          <p:cNvSpPr txBox="1">
            <a:spLocks noChangeArrowheads="1"/>
          </p:cNvSpPr>
          <p:nvPr/>
        </p:nvSpPr>
        <p:spPr bwMode="auto">
          <a:xfrm>
            <a:off x="571500" y="5357813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4872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1"/>
          <p:cNvSpPr>
            <a:spLocks noGrp="1"/>
          </p:cNvSpPr>
          <p:nvPr>
            <p:ph type="title"/>
          </p:nvPr>
        </p:nvSpPr>
        <p:spPr>
          <a:xfrm>
            <a:off x="428625" y="571500"/>
            <a:ext cx="8229600" cy="1143000"/>
          </a:xfrm>
        </p:spPr>
        <p:txBody>
          <a:bodyPr/>
          <a:lstStyle/>
          <a:p>
            <a:r>
              <a:rPr lang="en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Thrombocytopenia </a:t>
            </a:r>
            <a:r>
              <a:rPr lang="fr-FR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fr-FR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endParaRPr lang="en-US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65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Clr>
                <a:srgbClr val="FF0066"/>
              </a:buClr>
              <a:buFontTx/>
              <a:buNone/>
            </a:pPr>
            <a:r>
              <a:rPr lang="en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Classification according to the number of platelets :</a:t>
            </a:r>
          </a:p>
          <a:p>
            <a:pPr algn="ctr">
              <a:buClr>
                <a:srgbClr val="FF0066"/>
              </a:buClr>
              <a:buFontTx/>
              <a:buNone/>
            </a:pPr>
            <a:endParaRPr lang="en-US" altLang="en-US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Clr>
                <a:srgbClr val="FF0066"/>
              </a:buClr>
              <a:buFont typeface="Arial" charset="0"/>
              <a:buAutoNum type="arabicPeriod"/>
            </a:pPr>
            <a:r>
              <a:rPr lang="en-US" sz="2400" kern="1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Mild:</a:t>
            </a:r>
            <a:r>
              <a:rPr lang="en" altLang="en-U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Latn-RS" altLang="en-U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50 -150 x 10 </a:t>
            </a:r>
            <a:r>
              <a:rPr lang="en" altLang="en-US" sz="2400" baseline="30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9 </a:t>
            </a:r>
            <a:r>
              <a:rPr lang="en" altLang="en-U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/L</a:t>
            </a:r>
          </a:p>
          <a:p>
            <a:pPr>
              <a:buFontTx/>
              <a:buAutoNum type="arabicPeriod"/>
            </a:pPr>
            <a:r>
              <a:rPr lang="en-US" sz="2400" kern="1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Moderate:</a:t>
            </a:r>
            <a:r>
              <a:rPr lang="sr-Latn-R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30 - 50x 10 </a:t>
            </a:r>
            <a:r>
              <a:rPr lang="en" altLang="en-US" sz="2400" baseline="30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9 </a:t>
            </a:r>
            <a:r>
              <a:rPr lang="en" altLang="en-U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/l </a:t>
            </a:r>
            <a:endParaRPr lang="fr-FR" altLang="en-US" sz="24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AutoNum type="arabicPeriod"/>
            </a:pPr>
            <a:r>
              <a:rPr lang="en-US" sz="2400" kern="1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Severe:</a:t>
            </a:r>
            <a:r>
              <a:rPr lang="en" altLang="en-U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Latn-RS" altLang="en-U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10-30 x 10 9 </a:t>
            </a:r>
            <a:r>
              <a:rPr lang="en" altLang="en-US" sz="2400" baseline="30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 </a:t>
            </a:r>
            <a:r>
              <a:rPr lang="en" altLang="en-U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 </a:t>
            </a:r>
          </a:p>
          <a:p>
            <a:pPr>
              <a:buFontTx/>
              <a:buAutoNum type="arabicPeriod"/>
            </a:pPr>
            <a:r>
              <a:rPr lang="en-US" sz="2400" kern="1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Very severe</a:t>
            </a:r>
            <a:r>
              <a:rPr lang="en-US" sz="2400" kern="1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  <a:r>
              <a:rPr lang="sr-Latn-R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&lt;10 x 10 9 </a:t>
            </a:r>
            <a:r>
              <a:rPr lang="en" altLang="en-US" sz="2400" baseline="30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 </a:t>
            </a:r>
            <a:r>
              <a:rPr lang="en" altLang="en-U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</a:t>
            </a:r>
            <a:endParaRPr lang="en-US" altLang="en-US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3396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en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Thrombocytopenia </a:t>
            </a:r>
            <a:endParaRPr lang="en-US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7587" name="Content Placeholder 2"/>
          <p:cNvSpPr>
            <a:spLocks noGrp="1"/>
          </p:cNvSpPr>
          <p:nvPr>
            <p:ph idx="4294967295"/>
          </p:nvPr>
        </p:nvSpPr>
        <p:spPr>
          <a:xfrm>
            <a:off x="0" y="1357313"/>
            <a:ext cx="8686800" cy="4768850"/>
          </a:xfrm>
        </p:spPr>
        <p:txBody>
          <a:bodyPr/>
          <a:lstStyle/>
          <a:p>
            <a:pPr>
              <a:buFontTx/>
              <a:buNone/>
            </a:pPr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                                   Classification</a:t>
            </a:r>
          </a:p>
          <a:p>
            <a:endParaRPr lang="en-US" altLang="en-U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7588" name="Rectangle 3"/>
          <p:cNvSpPr>
            <a:spLocks noChangeArrowheads="1"/>
          </p:cNvSpPr>
          <p:nvPr/>
        </p:nvSpPr>
        <p:spPr bwMode="auto">
          <a:xfrm>
            <a:off x="0" y="2571750"/>
            <a:ext cx="5357813" cy="347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4350" indent="-514350" eaLnBrk="1" hangingPunct="1">
              <a:buFontTx/>
              <a:buAutoNum type="arabicPeriod"/>
            </a:pPr>
            <a:r>
              <a:rPr lang="en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Primary (immunological, cyclic)</a:t>
            </a:r>
            <a:endParaRPr lang="sr-Cyrl-CS" altLang="en-US" sz="22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514350" indent="-514350" eaLnBrk="1" hangingPunct="1">
              <a:buFontTx/>
              <a:buAutoNum type="arabicPeriod"/>
            </a:pPr>
            <a:endParaRPr lang="en-US" altLang="en-US" sz="22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514350" indent="-514350" eaLnBrk="1" hangingPunct="1">
              <a:buFontTx/>
              <a:buAutoNum type="arabicPeriod"/>
            </a:pPr>
            <a:r>
              <a:rPr lang="en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Secondary (hematological and other diseases, diseases of the spleen, etc.)</a:t>
            </a:r>
          </a:p>
          <a:p>
            <a:pPr marL="514350" indent="-514350" eaLnBrk="1" hangingPunct="1">
              <a:buFontTx/>
              <a:buAutoNum type="arabicPeriod"/>
            </a:pPr>
            <a:endParaRPr lang="sr-Cyrl-CS" altLang="en-US" sz="22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514350" indent="-514350" eaLnBrk="1" hangingPunct="1">
              <a:buFontTx/>
              <a:buAutoNum type="arabicPeriod"/>
            </a:pPr>
            <a:endParaRPr lang="en-US" altLang="en-US" sz="22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514350" indent="-514350" eaLnBrk="1" hangingPunct="1"/>
            <a:r>
              <a:rPr lang="en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1. Hereditary</a:t>
            </a:r>
            <a:endParaRPr lang="sr-Cyrl-CS" altLang="en-US" sz="22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514350" indent="-514350" eaLnBrk="1" hangingPunct="1"/>
            <a:r>
              <a:rPr lang="en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 (Fancony sy, Wiscot Aldrich)</a:t>
            </a:r>
          </a:p>
          <a:p>
            <a:pPr marL="514350" indent="-514350" eaLnBrk="1" hangingPunct="1">
              <a:buFontTx/>
              <a:buAutoNum type="arabicPeriod"/>
            </a:pPr>
            <a:endParaRPr lang="sr-Cyrl-CS" altLang="en-US" sz="22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514350" indent="-514350" eaLnBrk="1" hangingPunct="1"/>
            <a:r>
              <a:rPr lang="en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2. Acquired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14938" y="2571750"/>
            <a:ext cx="3500437" cy="4025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en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Amegakaryocytic (reduced production of platelets)</a:t>
            </a:r>
            <a:endParaRPr lang="fr-FR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 eaLnBrk="1" hangingPunct="1">
              <a:lnSpc>
                <a:spcPct val="90000"/>
              </a:lnSpc>
              <a:buFont typeface="+mj-lt"/>
              <a:buAutoNum type="arabicPeriod"/>
              <a:defRPr/>
            </a:pPr>
            <a:endParaRPr lang="sr-Latn-C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en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Megakaryocytic (increased breakdown of platelets)</a:t>
            </a: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 eaLnBrk="1" hangingPunct="1">
              <a:lnSpc>
                <a:spcPct val="90000"/>
              </a:lnSpc>
              <a:buFont typeface="+mj-lt"/>
              <a:buAutoNum type="arabicPeriod"/>
              <a:defRPr/>
            </a:pPr>
            <a:endParaRPr lang="sr-Latn-C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en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Due to disturbed platelet distribution (hypersplenic)</a:t>
            </a:r>
            <a:endParaRPr lang="en-US" sz="2200" u="sng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defRPr/>
            </a:pPr>
            <a:endParaRPr lang="en-U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7485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192063"/>
            <a:ext cx="8229600" cy="857250"/>
          </a:xfrm>
        </p:spPr>
        <p:txBody>
          <a:bodyPr/>
          <a:lstStyle/>
          <a:p>
            <a:r>
              <a:rPr lang="en" altLang="en-US" sz="2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Thrombocytopenia </a:t>
            </a:r>
            <a:r>
              <a:rPr lang="en-US" altLang="en-US" sz="3200" b="1" dirty="0">
                <a:solidFill>
                  <a:srgbClr val="FF0066"/>
                </a:solidFill>
                <a:latin typeface="Times New Roman" pitchFamily="18" charset="0"/>
              </a:rPr>
              <a:t/>
            </a:r>
            <a:br>
              <a:rPr lang="en-US" altLang="en-US" sz="3200" b="1" dirty="0">
                <a:solidFill>
                  <a:srgbClr val="FF0066"/>
                </a:solidFill>
                <a:latin typeface="Times New Roman" pitchFamily="18" charset="0"/>
              </a:rPr>
            </a:br>
            <a:endParaRPr lang="en-US" altLang="en-US" sz="3200" b="1" dirty="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313" y="1049313"/>
            <a:ext cx="9038207" cy="5544616"/>
          </a:xfrm>
        </p:spPr>
        <p:txBody>
          <a:bodyPr/>
          <a:lstStyle/>
          <a:p>
            <a:pPr marL="457200" indent="-457200">
              <a:buFontTx/>
              <a:buNone/>
            </a:pPr>
            <a:r>
              <a:rPr lang="en" altLang="en-US" sz="2000" b="1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Amegakaryocytic </a:t>
            </a:r>
            <a:r>
              <a:rPr lang="en" altLang="en-US" sz="20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and </a:t>
            </a:r>
            <a:r>
              <a:rPr lang="en" altLang="en-US" sz="2000" b="1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hypomegakaryocytic</a:t>
            </a:r>
            <a:endParaRPr lang="en-US" altLang="en-US" sz="2000" b="1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>
              <a:buFontTx/>
              <a:buNone/>
            </a:pP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1. Selective depression 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megakaryocytes: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drugs , chemicals , viruses</a:t>
            </a: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>
              <a:buNone/>
            </a:pP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2. 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As part of a general bone marrow disorder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isolated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megakaryocyte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aplasia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sr-Cyrl-C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None/>
            </a:pP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aplastic anemia, 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bone marrow 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infiltration</a:t>
            </a:r>
            <a:r>
              <a:rPr lang="sr-Latn-R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with 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malignant cells,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radiation, MDS, </a:t>
            </a:r>
            <a:r>
              <a:rPr lang="sr-Latn-R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PMF, 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Myeloma 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multiplex, </a:t>
            </a:r>
            <a:r>
              <a:rPr lang="sr-Latn-R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</a:t>
            </a:r>
            <a:r>
              <a:rPr lang="en-US" sz="2000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eukemia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</a:t>
            </a:r>
            <a:r>
              <a:rPr lang="sr-Latn-R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PNH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vitamin 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B12 and folic 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acid</a:t>
            </a:r>
            <a:r>
              <a:rPr lang="sr-Latn-R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deficiency</a:t>
            </a:r>
            <a:r>
              <a:rPr lang="sr-Latn-R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viruses</a:t>
            </a:r>
            <a:r>
              <a:rPr lang="sr-Latn-R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infectious 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mononucleosis; HIV, Hepatitis B and C</a:t>
            </a:r>
          </a:p>
          <a:p>
            <a:pPr marL="457200" indent="-457200">
              <a:lnSpc>
                <a:spcPct val="80000"/>
              </a:lnSpc>
              <a:buClr>
                <a:srgbClr val="FF0066"/>
              </a:buClr>
              <a:buFontTx/>
              <a:buNone/>
            </a:pPr>
            <a:endParaRPr lang="sr-Latn-RS" altLang="en-US" sz="2000" b="1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>
              <a:lnSpc>
                <a:spcPct val="80000"/>
              </a:lnSpc>
              <a:buClr>
                <a:srgbClr val="FF0066"/>
              </a:buClr>
              <a:buFontTx/>
              <a:buNone/>
            </a:pPr>
            <a:r>
              <a:rPr lang="en" altLang="en-US" sz="20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Megakaryocytic</a:t>
            </a:r>
            <a:endParaRPr lang="en-US" altLang="en-US" sz="2000" b="1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1. </a:t>
            </a:r>
            <a:r>
              <a:rPr lang="sr-Latn-R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Immunological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  ITP </a:t>
            </a: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Secondary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ITP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(as part of CLL, lymphoma, Evans syndrome, SLE, 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hyperthyroidism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),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drug 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sensitization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Isoimmune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- as a result of sensitization by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allotypically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different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platelets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</a:t>
            </a:r>
          </a:p>
          <a:p>
            <a:pPr marL="0" indent="0">
              <a:lnSpc>
                <a:spcPct val="80000"/>
              </a:lnSpc>
              <a:buClr>
                <a:srgbClr val="FF0066"/>
              </a:buClr>
              <a:buNone/>
            </a:pP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Non-immunological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DIK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HUS ,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TTP</a:t>
            </a:r>
            <a:r>
              <a:rPr lang="sr-Latn-R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sr-Latn-RS" altLang="en-US" sz="20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>
              <a:lnSpc>
                <a:spcPct val="80000"/>
              </a:lnSpc>
              <a:buClr>
                <a:srgbClr val="FF0066"/>
              </a:buClr>
              <a:buFontTx/>
              <a:buNone/>
            </a:pPr>
            <a:r>
              <a:rPr lang="en-US" altLang="en-US" sz="20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Disorder of the distribution of platelets in the </a:t>
            </a:r>
            <a:r>
              <a:rPr lang="en-US" altLang="en-US" sz="20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circulation</a:t>
            </a:r>
            <a:endParaRPr lang="sr-Latn-RS" altLang="en-US" sz="2000" b="1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>
              <a:lnSpc>
                <a:spcPct val="80000"/>
              </a:lnSpc>
              <a:buClr>
                <a:srgbClr val="FF0066"/>
              </a:buClr>
              <a:buFontTx/>
              <a:buNone/>
            </a:pP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Splenomegaly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hypersplenism</a:t>
            </a:r>
            <a:endParaRPr lang="sr-Latn-R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>
              <a:lnSpc>
                <a:spcPct val="80000"/>
              </a:lnSpc>
              <a:buClr>
                <a:srgbClr val="FF0066"/>
              </a:buClr>
              <a:buFontTx/>
              <a:buNone/>
            </a:pP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Caused 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by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massive transfusions</a:t>
            </a: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>
              <a:lnSpc>
                <a:spcPct val="80000"/>
              </a:lnSpc>
            </a:pP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>
              <a:buFontTx/>
              <a:buNone/>
            </a:pP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5105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078" y="908720"/>
            <a:ext cx="9020621" cy="5949280"/>
          </a:xfrm>
        </p:spPr>
        <p:txBody>
          <a:bodyPr>
            <a:noAutofit/>
          </a:bodyPr>
          <a:lstStyle/>
          <a:p>
            <a:pPr marL="0" indent="0">
              <a:buFontTx/>
              <a:buNone/>
              <a:defRPr/>
            </a:pP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Former name: idiopathic </a:t>
            </a:r>
            <a:r>
              <a:rPr lang="en" sz="2000" dirty="0" smtClean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thrombocytopenic </a:t>
            </a:r>
            <a:r>
              <a:rPr lang="en" sz="2000" dirty="0" smtClean="0">
                <a:solidFill>
                  <a:srgbClr val="002060"/>
                </a:solidFill>
                <a:latin typeface="Calibri Light" pitchFamily="34" charset="0"/>
              </a:rPr>
              <a:t>purp</a:t>
            </a:r>
            <a:r>
              <a:rPr lang="sr-Latn-RS" sz="2000" dirty="0" smtClean="0">
                <a:solidFill>
                  <a:srgbClr val="002060"/>
                </a:solidFill>
                <a:latin typeface="Calibri Light" pitchFamily="34" charset="0"/>
              </a:rPr>
              <a:t>ura-ITP</a:t>
            </a:r>
            <a:endParaRPr lang="sr-Latn-RS" sz="2000" dirty="0">
              <a:solidFill>
                <a:srgbClr val="002060"/>
              </a:solidFill>
              <a:latin typeface="Calibri Light" pitchFamily="34" charset="0"/>
            </a:endParaRPr>
          </a:p>
          <a:p>
            <a:pPr marL="0" indent="0">
              <a:buFontTx/>
              <a:buNone/>
              <a:defRPr/>
            </a:pPr>
            <a:endParaRPr lang="en-US" sz="2000" dirty="0">
              <a:solidFill>
                <a:srgbClr val="002060"/>
              </a:solidFill>
              <a:latin typeface="Calibri Light" pitchFamily="34" charset="0"/>
            </a:endParaRPr>
          </a:p>
          <a:p>
            <a:pPr marL="0" indent="0">
              <a:defRPr/>
            </a:pPr>
            <a:r>
              <a:rPr lang="en" sz="2000" dirty="0" err="1">
                <a:solidFill>
                  <a:srgbClr val="002060"/>
                </a:solidFill>
                <a:latin typeface="Calibri Light" pitchFamily="34" charset="0"/>
              </a:rPr>
              <a:t>Acquired</a:t>
            </a: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" sz="2000" dirty="0" err="1">
                <a:solidFill>
                  <a:srgbClr val="002060"/>
                </a:solidFill>
                <a:latin typeface="Calibri Light" pitchFamily="34" charset="0"/>
              </a:rPr>
              <a:t>auto-immune</a:t>
            </a: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" sz="2000" dirty="0" err="1">
                <a:solidFill>
                  <a:srgbClr val="002060"/>
                </a:solidFill>
                <a:latin typeface="Calibri Light" pitchFamily="34" charset="0"/>
              </a:rPr>
              <a:t>disease</a:t>
            </a: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endParaRPr lang="sr-Cyrl-RS" sz="2000" dirty="0">
              <a:solidFill>
                <a:srgbClr val="002060"/>
              </a:solidFill>
              <a:latin typeface="Calibri Light" pitchFamily="34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" sz="2000" dirty="0" smtClean="0">
                <a:solidFill>
                  <a:srgbClr val="002060"/>
                </a:solidFill>
                <a:latin typeface="Calibri Light" pitchFamily="34" charset="0"/>
              </a:rPr>
              <a:t>isolated </a:t>
            </a: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thrombocytopenia </a:t>
            </a:r>
            <a:r>
              <a:rPr lang="en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itchFamily="34" charset="0"/>
              </a:rPr>
              <a:t>( </a:t>
            </a:r>
            <a:r>
              <a:rPr lang="sr-Latn-RS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itchFamily="34" charset="0"/>
              </a:rPr>
              <a:t>PLT</a:t>
            </a:r>
            <a:r>
              <a:rPr lang="en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itchFamily="34" charset="0"/>
              </a:rPr>
              <a:t> </a:t>
            </a:r>
            <a:r>
              <a:rPr lang="en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itchFamily="34" charset="0"/>
              </a:rPr>
              <a:t>&lt; 100 × 10 </a:t>
            </a:r>
            <a:r>
              <a:rPr lang="en" sz="2000" baseline="300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itchFamily="34" charset="0"/>
              </a:rPr>
              <a:t>9 </a:t>
            </a:r>
            <a:r>
              <a:rPr lang="en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itchFamily="34" charset="0"/>
              </a:rPr>
              <a:t>/L)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absence </a:t>
            </a:r>
            <a:r>
              <a:rPr lang="sr-Latn-R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</a:t>
            </a:r>
            <a:r>
              <a:rPr lang="en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splenomegaly</a:t>
            </a:r>
            <a:r>
              <a:rPr lang="sr-Latn-R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and </a:t>
            </a:r>
            <a:r>
              <a:rPr lang="en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diseases </a:t>
            </a:r>
            <a:r>
              <a:rPr lang="sr-Latn-R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with </a:t>
            </a:r>
            <a:r>
              <a:rPr lang="en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thrombocytopenia</a:t>
            </a:r>
            <a:endParaRPr lang="sr-Latn-RS" sz="20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None/>
              <a:defRPr/>
            </a:pPr>
            <a:endParaRPr lang="en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Clr>
                <a:schemeClr val="tx1"/>
              </a:buClr>
              <a:defRPr/>
            </a:pP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Autoantibodies 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(most often IgG) directed against GP </a:t>
            </a:r>
            <a:r>
              <a:rPr 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Ib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and GP </a:t>
            </a:r>
            <a:r>
              <a:rPr 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IIb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</a:t>
            </a:r>
            <a:r>
              <a:rPr 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IIIa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platelets,</a:t>
            </a:r>
          </a:p>
          <a:p>
            <a:pPr>
              <a:buClr>
                <a:schemeClr val="tx1"/>
              </a:buClr>
              <a:defRPr/>
            </a:pP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Normal or increased number of megakaryocytes in the bone 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marrow</a:t>
            </a:r>
            <a:endParaRPr lang="sr-Latn-RS" sz="20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Clr>
                <a:schemeClr val="tx1"/>
              </a:buClr>
              <a:defRPr/>
            </a:pP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shorter thrombocyte 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lifespan</a:t>
            </a:r>
            <a:endParaRPr lang="sr-Latn-RS" sz="20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Clr>
                <a:schemeClr val="tx1"/>
              </a:buClr>
              <a:buFontTx/>
              <a:buNone/>
              <a:defRPr/>
            </a:pPr>
            <a:endParaRPr lang="sr-Latn-R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Clr>
                <a:schemeClr val="tx1"/>
              </a:buClr>
              <a:buFontTx/>
              <a:buNone/>
              <a:defRPr/>
            </a:pPr>
            <a:r>
              <a:rPr lang="en-US" sz="2000" dirty="0">
                <a:solidFill>
                  <a:srgbClr val="002060"/>
                </a:solidFill>
                <a:latin typeface="Calibri Light" pitchFamily="34" charset="0"/>
              </a:rPr>
              <a:t>Diagnostic criteria for primary ITP are not defined</a:t>
            </a:r>
            <a:r>
              <a:rPr lang="en-US" sz="2000" dirty="0" smtClean="0">
                <a:solidFill>
                  <a:srgbClr val="002060"/>
                </a:solidFill>
                <a:latin typeface="Calibri Light" pitchFamily="34" charset="0"/>
              </a:rPr>
              <a:t>,</a:t>
            </a:r>
            <a:endParaRPr lang="sr-Latn-RS" sz="2000" dirty="0" smtClean="0">
              <a:solidFill>
                <a:srgbClr val="002060"/>
              </a:solidFill>
              <a:latin typeface="Calibri Light" pitchFamily="34" charset="0"/>
            </a:endParaRPr>
          </a:p>
          <a:p>
            <a:pPr marL="0" indent="0">
              <a:buClr>
                <a:schemeClr val="tx1"/>
              </a:buClr>
              <a:buFontTx/>
              <a:buNone/>
              <a:defRPr/>
            </a:pPr>
            <a:r>
              <a:rPr lang="en-US" sz="2000" dirty="0" smtClean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-US" sz="2000" dirty="0">
                <a:solidFill>
                  <a:srgbClr val="002060"/>
                </a:solidFill>
                <a:latin typeface="Calibri Light" pitchFamily="34" charset="0"/>
              </a:rPr>
              <a:t>the diagnosis is determined by the exclusion </a:t>
            </a:r>
            <a:r>
              <a:rPr lang="en-US" sz="2000" dirty="0" smtClean="0">
                <a:solidFill>
                  <a:srgbClr val="002060"/>
                </a:solidFill>
                <a:latin typeface="Calibri Light" pitchFamily="34" charset="0"/>
              </a:rPr>
              <a:t>method</a:t>
            </a:r>
            <a:endParaRPr lang="sr-Latn-RS" sz="2000" dirty="0" smtClean="0">
              <a:solidFill>
                <a:srgbClr val="002060"/>
              </a:solidFill>
              <a:latin typeface="Calibri Light" pitchFamily="34" charset="0"/>
            </a:endParaRPr>
          </a:p>
          <a:p>
            <a:pPr marL="0" indent="0">
              <a:buClr>
                <a:schemeClr val="tx1"/>
              </a:buClr>
              <a:buFontTx/>
              <a:buNone/>
              <a:defRPr/>
            </a:pPr>
            <a:endParaRPr lang="en-US" sz="2000" dirty="0">
              <a:solidFill>
                <a:srgbClr val="002060"/>
              </a:solidFill>
              <a:latin typeface="Calibri Light" pitchFamily="34" charset="0"/>
            </a:endParaRPr>
          </a:p>
          <a:p>
            <a:pPr marL="0" indent="0">
              <a:defRPr/>
            </a:pPr>
            <a:r>
              <a:rPr lang="en-US" sz="2000" dirty="0">
                <a:solidFill>
                  <a:srgbClr val="002060"/>
                </a:solidFill>
                <a:latin typeface="Calibri Light" pitchFamily="34" charset="0"/>
              </a:rPr>
              <a:t>The pathogenesis has not yet been fully elucidated</a:t>
            </a:r>
          </a:p>
          <a:p>
            <a:pPr marL="0" indent="0">
              <a:buNone/>
              <a:defRPr/>
            </a:pPr>
            <a:r>
              <a:rPr lang="en-US" sz="2000" dirty="0" smtClean="0">
                <a:solidFill>
                  <a:srgbClr val="002060"/>
                </a:solidFill>
                <a:latin typeface="Calibri Light" pitchFamily="34" charset="0"/>
              </a:rPr>
              <a:t>     </a:t>
            </a:r>
            <a:r>
              <a:rPr lang="en-US" sz="2000" dirty="0">
                <a:solidFill>
                  <a:srgbClr val="002060"/>
                </a:solidFill>
                <a:latin typeface="Calibri Light" pitchFamily="34" charset="0"/>
              </a:rPr>
              <a:t>-Increased </a:t>
            </a: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destruction</a:t>
            </a:r>
            <a:r>
              <a:rPr lang="en-US" sz="2000" dirty="0" smtClean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-US" sz="2000" dirty="0">
                <a:solidFill>
                  <a:srgbClr val="002060"/>
                </a:solidFill>
                <a:latin typeface="Calibri Light" pitchFamily="34" charset="0"/>
              </a:rPr>
              <a:t>of platelets</a:t>
            </a:r>
          </a:p>
          <a:p>
            <a:pPr marL="0" indent="0">
              <a:buNone/>
              <a:defRPr/>
            </a:pPr>
            <a:r>
              <a:rPr lang="en-US" sz="2000" dirty="0" smtClean="0">
                <a:solidFill>
                  <a:srgbClr val="002060"/>
                </a:solidFill>
                <a:latin typeface="Calibri Light" pitchFamily="34" charset="0"/>
              </a:rPr>
              <a:t>     </a:t>
            </a:r>
            <a:r>
              <a:rPr lang="en-US" sz="2000" dirty="0">
                <a:solidFill>
                  <a:srgbClr val="002060"/>
                </a:solidFill>
                <a:latin typeface="Calibri Light" pitchFamily="34" charset="0"/>
              </a:rPr>
              <a:t>-Decreased production of platelets</a:t>
            </a:r>
          </a:p>
        </p:txBody>
      </p:sp>
      <p:sp>
        <p:nvSpPr>
          <p:cNvPr id="69635" name="Rectangle 2"/>
          <p:cNvSpPr>
            <a:spLocks noGrp="1" noChangeArrowheads="1"/>
          </p:cNvSpPr>
          <p:nvPr>
            <p:ph type="title"/>
          </p:nvPr>
        </p:nvSpPr>
        <p:spPr>
          <a:xfrm>
            <a:off x="121804" y="0"/>
            <a:ext cx="8229600" cy="1143000"/>
          </a:xfrm>
        </p:spPr>
        <p:txBody>
          <a:bodyPr/>
          <a:lstStyle/>
          <a:p>
            <a:r>
              <a:rPr 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 Immune </a:t>
            </a:r>
            <a:r>
              <a:rPr 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thrombocytopenia </a:t>
            </a:r>
            <a:r>
              <a:rPr 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(ITP)</a:t>
            </a:r>
            <a:endParaRPr lang="en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4939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ChangeArrowheads="1"/>
          </p:cNvSpPr>
          <p:nvPr/>
        </p:nvSpPr>
        <p:spPr bwMode="auto">
          <a:xfrm>
            <a:off x="2267744" y="764704"/>
            <a:ext cx="373737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sr-Latn-RS" altLang="en-US" sz="3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</a:t>
            </a:r>
            <a:r>
              <a:rPr lang="en" altLang="en-US" sz="3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ormal </a:t>
            </a:r>
            <a:r>
              <a:rPr lang="en" altLang="en-US" sz="3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hemostasis</a:t>
            </a:r>
            <a:endParaRPr lang="en-US" altLang="en-US" sz="36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00063" y="2000250"/>
            <a:ext cx="8143875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" sz="2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Normal hemostasis consists of four basic factors :</a:t>
            </a:r>
          </a:p>
          <a:p>
            <a:pPr eaLnBrk="1" hangingPunct="1">
              <a:defRPr/>
            </a:pPr>
            <a:r>
              <a:rPr lang="en" sz="2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x-none" sz="2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" sz="2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Blood vessels</a:t>
            </a:r>
            <a:endParaRPr lang="en-US" sz="2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" sz="2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Platelets 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" sz="2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Coagulation</a:t>
            </a:r>
            <a:endParaRPr lang="en-US" sz="2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" sz="2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Fibrinolysis</a:t>
            </a:r>
            <a:endParaRPr lang="en-US" sz="2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031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467544" y="483607"/>
            <a:ext cx="8280920" cy="5127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ITP: </a:t>
            </a:r>
            <a:r>
              <a:rPr lang="en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terminology , </a:t>
            </a:r>
            <a:r>
              <a:rPr lang="en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disease phases, classification </a:t>
            </a:r>
            <a:r>
              <a:rPr lang="en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(IWG)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39209" y="6197944"/>
            <a:ext cx="7610475" cy="238125"/>
          </a:xfrm>
        </p:spPr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en" sz="1050" i="1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Rodeghiero F, et al. Blood 2009;113:2386–2393; Vicenza Consensus Conference, 2009 </a:t>
            </a:r>
            <a:r>
              <a:rPr lang="en" sz="1050" dirty="0">
                <a:solidFill>
                  <a:prstClr val="black"/>
                </a:solidFill>
                <a:latin typeface="+mj-lt"/>
              </a:rPr>
              <a:t>.</a:t>
            </a:r>
            <a:r>
              <a:rPr lang="en" sz="1050" dirty="0">
                <a:latin typeface="+mj-lt"/>
              </a:rPr>
              <a:t> </a:t>
            </a:r>
            <a:r>
              <a:rPr lang="en" sz="105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(International Working Group - IWG)</a:t>
            </a:r>
            <a:endParaRPr lang="en-US" sz="105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71684" name="ZoneTexte 14"/>
          <p:cNvSpPr txBox="1">
            <a:spLocks noChangeArrowheads="1"/>
          </p:cNvSpPr>
          <p:nvPr/>
        </p:nvSpPr>
        <p:spPr bwMode="auto">
          <a:xfrm>
            <a:off x="290513" y="1984375"/>
            <a:ext cx="58245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342900" eaLnBrk="1" hangingPunct="1"/>
            <a:r>
              <a:rPr lang="en" altLang="en-US" dirty="0">
                <a:solidFill>
                  <a:srgbClr val="002060"/>
                </a:solidFill>
                <a:latin typeface="Calibri Light" pitchFamily="34" charset="0"/>
              </a:rPr>
              <a:t>Possibility of spontaneous remission:</a:t>
            </a:r>
          </a:p>
        </p:txBody>
      </p:sp>
      <p:grpSp>
        <p:nvGrpSpPr>
          <p:cNvPr id="71685" name="Group 1"/>
          <p:cNvGrpSpPr>
            <a:grpSpLocks/>
          </p:cNvGrpSpPr>
          <p:nvPr/>
        </p:nvGrpSpPr>
        <p:grpSpPr bwMode="auto">
          <a:xfrm>
            <a:off x="173038" y="2262188"/>
            <a:ext cx="3424237" cy="3167062"/>
            <a:chOff x="-192975" y="1852770"/>
            <a:chExt cx="8669122" cy="3782947"/>
          </a:xfrm>
        </p:grpSpPr>
        <p:sp>
          <p:nvSpPr>
            <p:cNvPr id="71724" name="TextBox 2"/>
            <p:cNvSpPr txBox="1">
              <a:spLocks noChangeArrowheads="1"/>
            </p:cNvSpPr>
            <p:nvPr/>
          </p:nvSpPr>
          <p:spPr bwMode="auto">
            <a:xfrm>
              <a:off x="-192975" y="5304808"/>
              <a:ext cx="2309855" cy="3309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defTabSz="342900" eaLnBrk="1" hangingPunct="1"/>
              <a:r>
                <a:rPr lang="en" altLang="en-US" sz="1200" b="1">
                  <a:solidFill>
                    <a:srgbClr val="595959"/>
                  </a:solidFill>
                  <a:latin typeface="Calibri Light" pitchFamily="34" charset="0"/>
                  <a:ea typeface="MS PGothic" pitchFamily="34" charset="-128"/>
                </a:rPr>
                <a:t>0–3 months</a:t>
              </a:r>
            </a:p>
          </p:txBody>
        </p:sp>
        <p:sp>
          <p:nvSpPr>
            <p:cNvPr id="71725" name="TextBox 3"/>
            <p:cNvSpPr txBox="1">
              <a:spLocks noChangeArrowheads="1"/>
            </p:cNvSpPr>
            <p:nvPr/>
          </p:nvSpPr>
          <p:spPr bwMode="auto">
            <a:xfrm>
              <a:off x="2690474" y="5304808"/>
              <a:ext cx="2528988" cy="3309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defTabSz="342900" eaLnBrk="1" hangingPunct="1"/>
              <a:r>
                <a:rPr lang="en" altLang="en-US" sz="1200" b="1">
                  <a:solidFill>
                    <a:srgbClr val="C00000"/>
                  </a:solidFill>
                  <a:latin typeface="Calibri Light" pitchFamily="34" charset="0"/>
                  <a:ea typeface="MS PGothic" pitchFamily="34" charset="-128"/>
                </a:rPr>
                <a:t>3–12 months</a:t>
              </a:r>
            </a:p>
          </p:txBody>
        </p:sp>
        <p:sp>
          <p:nvSpPr>
            <p:cNvPr id="71726" name="TextBox 4"/>
            <p:cNvSpPr txBox="1">
              <a:spLocks noChangeArrowheads="1"/>
            </p:cNvSpPr>
            <p:nvPr/>
          </p:nvSpPr>
          <p:spPr bwMode="auto">
            <a:xfrm>
              <a:off x="5447828" y="5282051"/>
              <a:ext cx="2334201" cy="3309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defTabSz="342900" eaLnBrk="1" hangingPunct="1"/>
              <a:r>
                <a:rPr lang="en" altLang="en-US" sz="1200" b="1">
                  <a:solidFill>
                    <a:srgbClr val="FFC000"/>
                  </a:solidFill>
                  <a:latin typeface="Calibri Light" pitchFamily="34" charset="0"/>
                  <a:ea typeface="MS PGothic" pitchFamily="34" charset="-128"/>
                </a:rPr>
                <a:t>&gt;12 months</a:t>
              </a:r>
            </a:p>
          </p:txBody>
        </p:sp>
        <p:sp>
          <p:nvSpPr>
            <p:cNvPr id="18438" name="Freeform 8"/>
            <p:cNvSpPr>
              <a:spLocks/>
            </p:cNvSpPr>
            <p:nvPr/>
          </p:nvSpPr>
          <p:spPr bwMode="auto">
            <a:xfrm>
              <a:off x="-128670" y="3005668"/>
              <a:ext cx="2439571" cy="2275457"/>
            </a:xfrm>
            <a:custGeom>
              <a:avLst/>
              <a:gdLst>
                <a:gd name="T0" fmla="*/ 0 w 1117"/>
                <a:gd name="T1" fmla="*/ 0 h 1336"/>
                <a:gd name="T2" fmla="*/ 0 w 1117"/>
                <a:gd name="T3" fmla="*/ 2147483647 h 1336"/>
                <a:gd name="T4" fmla="*/ 2147483647 w 1117"/>
                <a:gd name="T5" fmla="*/ 2147483647 h 1336"/>
                <a:gd name="T6" fmla="*/ 2147483647 w 1117"/>
                <a:gd name="T7" fmla="*/ 2147483647 h 1336"/>
                <a:gd name="T8" fmla="*/ 0 w 1117"/>
                <a:gd name="T9" fmla="*/ 0 h 13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17"/>
                <a:gd name="T16" fmla="*/ 0 h 1336"/>
                <a:gd name="T17" fmla="*/ 1117 w 1117"/>
                <a:gd name="T18" fmla="*/ 1336 h 13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17" h="1336">
                  <a:moveTo>
                    <a:pt x="0" y="0"/>
                  </a:moveTo>
                  <a:lnTo>
                    <a:pt x="0" y="1336"/>
                  </a:lnTo>
                  <a:lnTo>
                    <a:pt x="1117" y="1205"/>
                  </a:lnTo>
                  <a:lnTo>
                    <a:pt x="1117" y="1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lIns="0" rIns="0"/>
            <a:lstStyle/>
            <a:p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825" dirty="0">
                <a:solidFill>
                  <a:prstClr val="black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1728" name="Freeform 10"/>
            <p:cNvSpPr>
              <a:spLocks/>
            </p:cNvSpPr>
            <p:nvPr/>
          </p:nvSpPr>
          <p:spPr bwMode="auto">
            <a:xfrm>
              <a:off x="2309674" y="3251787"/>
              <a:ext cx="3355246" cy="1790133"/>
            </a:xfrm>
            <a:custGeom>
              <a:avLst/>
              <a:gdLst>
                <a:gd name="T0" fmla="*/ 0 w 2536"/>
                <a:gd name="T1" fmla="*/ 0 h 1064"/>
                <a:gd name="T2" fmla="*/ 2147483646 w 2536"/>
                <a:gd name="T3" fmla="*/ 2147483646 h 1064"/>
                <a:gd name="T4" fmla="*/ 2147483646 w 2536"/>
                <a:gd name="T5" fmla="*/ 2147483646 h 1064"/>
                <a:gd name="T6" fmla="*/ 0 w 2536"/>
                <a:gd name="T7" fmla="*/ 2147483646 h 1064"/>
                <a:gd name="T8" fmla="*/ 0 w 2536"/>
                <a:gd name="T9" fmla="*/ 0 h 10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36"/>
                <a:gd name="T16" fmla="*/ 0 h 1064"/>
                <a:gd name="T17" fmla="*/ 2536 w 2536"/>
                <a:gd name="T18" fmla="*/ 1064 h 10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36" h="1064">
                  <a:moveTo>
                    <a:pt x="0" y="0"/>
                  </a:moveTo>
                  <a:lnTo>
                    <a:pt x="2536" y="307"/>
                  </a:lnTo>
                  <a:lnTo>
                    <a:pt x="2536" y="752"/>
                  </a:lnTo>
                  <a:lnTo>
                    <a:pt x="0" y="10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362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584" name="AutoShape 11"/>
            <p:cNvSpPr>
              <a:spLocks noChangeArrowheads="1"/>
            </p:cNvSpPr>
            <p:nvPr/>
          </p:nvSpPr>
          <p:spPr bwMode="auto">
            <a:xfrm rot="5400000">
              <a:off x="6676731" y="2730809"/>
              <a:ext cx="777448" cy="2821384"/>
            </a:xfrm>
            <a:prstGeom prst="triangle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txBody>
            <a:bodyPr wrap="none" anchor="ctr"/>
            <a:lstStyle/>
            <a:p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825" dirty="0">
                <a:solidFill>
                  <a:prstClr val="white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1730" name="Text Box 13"/>
            <p:cNvSpPr txBox="1">
              <a:spLocks noChangeArrowheads="1"/>
            </p:cNvSpPr>
            <p:nvPr/>
          </p:nvSpPr>
          <p:spPr bwMode="auto">
            <a:xfrm>
              <a:off x="-153273" y="3740226"/>
              <a:ext cx="2552959" cy="12133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342900" eaLnBrk="1" hangingPunct="1">
                <a:spcBef>
                  <a:spcPct val="50000"/>
                </a:spcBef>
              </a:pPr>
              <a:r>
                <a:rPr lang="en" altLang="en-US" sz="1200" b="1">
                  <a:solidFill>
                    <a:schemeClr val="bg1"/>
                  </a:solidFill>
                  <a:latin typeface="Calibri Light" pitchFamily="34" charset="0"/>
                </a:rPr>
                <a:t>New</a:t>
              </a:r>
            </a:p>
            <a:p>
              <a:pPr algn="ctr" defTabSz="342900" eaLnBrk="1" hangingPunct="1">
                <a:spcBef>
                  <a:spcPct val="50000"/>
                </a:spcBef>
              </a:pPr>
              <a:r>
                <a:rPr lang="en" altLang="en-US" sz="1200" b="1">
                  <a:solidFill>
                    <a:schemeClr val="bg1"/>
                  </a:solidFill>
                  <a:latin typeface="Calibri Light" pitchFamily="34" charset="0"/>
                </a:rPr>
                <a:t>diagnosed</a:t>
              </a:r>
            </a:p>
            <a:p>
              <a:pPr algn="ctr" defTabSz="342900" eaLnBrk="1" hangingPunct="1">
                <a:spcBef>
                  <a:spcPct val="50000"/>
                </a:spcBef>
              </a:pPr>
              <a:r>
                <a:rPr lang="en" altLang="en-US" sz="1200" b="1">
                  <a:solidFill>
                    <a:schemeClr val="bg1"/>
                  </a:solidFill>
                  <a:latin typeface="Calibri Light" pitchFamily="34" charset="0"/>
                </a:rPr>
                <a:t>ITP</a:t>
              </a:r>
              <a:endParaRPr lang="en-US" altLang="en-US" sz="1200">
                <a:solidFill>
                  <a:schemeClr val="bg1"/>
                </a:solidFill>
                <a:latin typeface="Calibri Light" pitchFamily="34" charset="0"/>
                <a:ea typeface="MS PGothic" pitchFamily="34" charset="-128"/>
              </a:endParaRPr>
            </a:p>
          </p:txBody>
        </p:sp>
        <p:sp>
          <p:nvSpPr>
            <p:cNvPr id="71731" name="Text Box 14"/>
            <p:cNvSpPr txBox="1">
              <a:spLocks noChangeArrowheads="1"/>
            </p:cNvSpPr>
            <p:nvPr/>
          </p:nvSpPr>
          <p:spPr bwMode="auto">
            <a:xfrm>
              <a:off x="2233908" y="4037496"/>
              <a:ext cx="3505419" cy="5515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342900" eaLnBrk="1" hangingPunct="1">
                <a:spcBef>
                  <a:spcPct val="50000"/>
                </a:spcBef>
              </a:pPr>
              <a:r>
                <a:rPr lang="en" altLang="en-US" sz="1200" b="1">
                  <a:solidFill>
                    <a:schemeClr val="bg1"/>
                  </a:solidFill>
                  <a:latin typeface="Calibri Light" pitchFamily="34" charset="0"/>
                </a:rPr>
                <a:t>Persistent </a:t>
              </a:r>
              <a:r>
                <a:rPr lang="en" altLang="en-US" sz="1200">
                  <a:solidFill>
                    <a:schemeClr val="bg1"/>
                  </a:solidFill>
                  <a:latin typeface="Calibri Light" pitchFamily="34" charset="0"/>
                </a:rPr>
                <a:t>: </a:t>
              </a:r>
              <a:r>
                <a:rPr lang="en" altLang="en-US" sz="1200" b="1">
                  <a:solidFill>
                    <a:schemeClr val="bg1"/>
                  </a:solidFill>
                  <a:latin typeface="Calibri Light" pitchFamily="34" charset="0"/>
                  <a:ea typeface="MS PGothic" pitchFamily="34" charset="-128"/>
                </a:rPr>
                <a:t>ITP</a:t>
              </a:r>
            </a:p>
          </p:txBody>
        </p:sp>
        <p:sp>
          <p:nvSpPr>
            <p:cNvPr id="71732" name="Text Box 15"/>
            <p:cNvSpPr txBox="1">
              <a:spLocks noChangeArrowheads="1"/>
            </p:cNvSpPr>
            <p:nvPr/>
          </p:nvSpPr>
          <p:spPr bwMode="auto">
            <a:xfrm>
              <a:off x="5398731" y="3915174"/>
              <a:ext cx="2058643" cy="5515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342900" eaLnBrk="1" hangingPunct="1">
                <a:spcBef>
                  <a:spcPct val="50000"/>
                </a:spcBef>
              </a:pPr>
              <a:r>
                <a:rPr lang="en" altLang="en-US" sz="1200" b="1">
                  <a:solidFill>
                    <a:schemeClr val="bg1"/>
                  </a:solidFill>
                  <a:latin typeface="Calibri Light" pitchFamily="34" charset="0"/>
                </a:rPr>
                <a:t>Chronic </a:t>
              </a:r>
              <a:r>
                <a:rPr lang="en" altLang="en-US" sz="1200" b="1">
                  <a:solidFill>
                    <a:schemeClr val="bg1"/>
                  </a:solidFill>
                  <a:latin typeface="Calibri Light" pitchFamily="34" charset="0"/>
                  <a:ea typeface="MS PGothic" pitchFamily="34" charset="-128"/>
                </a:rPr>
                <a:t>ITP</a:t>
              </a:r>
            </a:p>
          </p:txBody>
        </p:sp>
        <p:sp>
          <p:nvSpPr>
            <p:cNvPr id="18" name="Flèche vers le bas 17"/>
            <p:cNvSpPr/>
            <p:nvPr/>
          </p:nvSpPr>
          <p:spPr>
            <a:xfrm rot="16200000">
              <a:off x="3673406" y="-1973421"/>
              <a:ext cx="976550" cy="8628931"/>
            </a:xfrm>
            <a:prstGeom prst="downArrow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825" dirty="0">
                <a:solidFill>
                  <a:srgbClr val="FFFFFF"/>
                </a:solidFill>
                <a:cs typeface="Arial" pitchFamily="34" charset="0"/>
              </a:endParaRPr>
            </a:p>
          </p:txBody>
        </p:sp>
        <p:sp>
          <p:nvSpPr>
            <p:cNvPr id="71734" name="ZoneTexte 15"/>
            <p:cNvSpPr txBox="1">
              <a:spLocks noChangeArrowheads="1"/>
            </p:cNvSpPr>
            <p:nvPr/>
          </p:nvSpPr>
          <p:spPr bwMode="auto">
            <a:xfrm>
              <a:off x="1908385" y="2279403"/>
              <a:ext cx="2242503" cy="2206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defTabSz="342900" eaLnBrk="1" hangingPunct="1"/>
              <a:r>
                <a:rPr lang="en" altLang="en-US" sz="1200" b="1">
                  <a:solidFill>
                    <a:srgbClr val="FFFFFF"/>
                  </a:solidFill>
                  <a:latin typeface="Calibri Light" pitchFamily="34" charset="0"/>
                </a:rPr>
                <a:t>0-12 months</a:t>
              </a:r>
            </a:p>
          </p:txBody>
        </p:sp>
      </p:grpSp>
      <p:graphicFrame>
        <p:nvGraphicFramePr>
          <p:cNvPr id="52284" name="Group 6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1473537"/>
              </p:ext>
            </p:extLst>
          </p:nvPr>
        </p:nvGraphicFramePr>
        <p:xfrm>
          <a:off x="3762375" y="1178796"/>
          <a:ext cx="5381625" cy="4836721"/>
        </p:xfrm>
        <a:graphic>
          <a:graphicData uri="http://schemas.openxmlformats.org/drawingml/2006/table">
            <a:tbl>
              <a:tblPr/>
              <a:tblGrid>
                <a:gridCol w="162639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75523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514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marL="68580" marR="68580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definition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marL="68580" marR="68580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343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marL="68580" marR="68580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Immune</a:t>
                      </a:r>
                      <a:r>
                        <a:rPr kumimoji="0" lang="e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 </a:t>
                      </a:r>
                      <a:r>
                        <a:rPr kumimoji="0" lang="e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thrombocytopenia </a:t>
                      </a:r>
                      <a:r>
                        <a:rPr kumimoji="0" lang="e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( instead of </a:t>
                      </a:r>
                      <a:r>
                        <a:rPr kumimoji="0" lang="e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idiopathic thrombocytopenic purpura)</a:t>
                      </a:r>
                    </a:p>
                  </a:txBody>
                  <a:tcPr marL="68580" marR="68580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514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Definition</a:t>
                      </a:r>
                    </a:p>
                  </a:txBody>
                  <a:tcPr marL="68580" marR="68580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R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PLT</a:t>
                      </a:r>
                      <a:r>
                        <a:rPr kumimoji="0" lang="e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&lt; </a:t>
                      </a:r>
                      <a:r>
                        <a:rPr kumimoji="0" lang="e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100 × 10 </a:t>
                      </a:r>
                      <a:r>
                        <a:rPr kumimoji="0" lang="en" sz="14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9 </a:t>
                      </a:r>
                      <a:r>
                        <a:rPr kumimoji="0" lang="e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/L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marL="68580" marR="68580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738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Primary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marL="68580" marR="68580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ITP in the absence of other diseases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marL="68580" marR="68580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714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Secondary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marL="68580" marR="68580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ITP associated with SLE, AFS, drug administration, infections: HIV, HCV, HBP inf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marL="68580" marR="68580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514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Newly diagnosed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marL="68580" marR="68580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&lt; 3 months (instead of " </a:t>
                      </a:r>
                      <a:r>
                        <a:rPr kumimoji="0" lang="e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acute" </a:t>
                      </a:r>
                      <a:r>
                        <a:rPr kumimoji="0" lang="e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)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marL="68580" marR="68580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714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Persistent </a:t>
                      </a:r>
                      <a:r>
                        <a:rPr kumimoji="0" lang="e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: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marL="68580" marR="68580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3-12 months after diagnosis-patient without complete remission, spontaneous or therapy-induced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marL="68580" marR="68580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514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Chronic: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marL="68580" marR="68580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&gt; 12 months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marL="68580" marR="68580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343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Complete remission (CR)</a:t>
                      </a:r>
                    </a:p>
                  </a:txBody>
                  <a:tcPr marL="68580" marR="68580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Platelets </a:t>
                      </a:r>
                      <a:r>
                        <a:rPr kumimoji="0" lang="e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&gt; 100 x10 </a:t>
                      </a:r>
                      <a:r>
                        <a:rPr kumimoji="0" lang="en" sz="14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9 </a:t>
                      </a:r>
                      <a:r>
                        <a:rPr kumimoji="0" lang="e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/L, </a:t>
                      </a:r>
                      <a:r>
                        <a:rPr kumimoji="0" lang="en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absent</a:t>
                      </a:r>
                      <a:r>
                        <a:rPr kumimoji="0" lang="e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  </a:t>
                      </a:r>
                      <a:r>
                        <a:rPr kumimoji="0" lang="en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bleeding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marL="68580" marR="68580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5238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Partial Remission (PR)</a:t>
                      </a:r>
                    </a:p>
                  </a:txBody>
                  <a:tcPr marL="68580" marR="68580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Platelets &gt; 30 x10 </a:t>
                      </a:r>
                      <a:r>
                        <a:rPr kumimoji="0" lang="en" sz="14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9 </a:t>
                      </a:r>
                      <a:r>
                        <a:rPr kumimoji="0" lang="e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/L or ≥ 2x initial platelet count, absence of bleeding</a:t>
                      </a:r>
                    </a:p>
                  </a:txBody>
                  <a:tcPr marL="68580" marR="68580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6172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Refractory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marL="68580" marR="68580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Failure to achieve at least PR or loss of PR after splenectomy, necessary treatment to prevent clinically significant bleeding.</a:t>
                      </a:r>
                    </a:p>
                  </a:txBody>
                  <a:tcPr marL="68580" marR="68580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8497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itle 1"/>
          <p:cNvSpPr>
            <a:spLocks noGrp="1"/>
          </p:cNvSpPr>
          <p:nvPr>
            <p:ph type="title"/>
          </p:nvPr>
        </p:nvSpPr>
        <p:spPr>
          <a:xfrm>
            <a:off x="524102" y="-8621"/>
            <a:ext cx="7886700" cy="993775"/>
          </a:xfrm>
        </p:spPr>
        <p:txBody>
          <a:bodyPr/>
          <a:lstStyle/>
          <a:p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ITP: </a:t>
            </a:r>
            <a:r>
              <a:rPr lang="en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pathogenesis</a:t>
            </a:r>
            <a:endParaRPr lang="en-US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251521" y="826669"/>
            <a:ext cx="8889928" cy="1255728"/>
          </a:xfrm>
        </p:spPr>
        <p:txBody>
          <a:bodyPr wrap="square">
            <a:spAutoFit/>
          </a:bodyPr>
          <a:lstStyle/>
          <a:p>
            <a:pPr>
              <a:defRPr/>
            </a:pPr>
            <a:r>
              <a:rPr lang="en" sz="1800" dirty="0">
                <a:solidFill>
                  <a:srgbClr val="002060"/>
                </a:solidFill>
                <a:latin typeface="Calibri Light" pitchFamily="34" charset="0"/>
              </a:rPr>
              <a:t>A traditional concept based on increased autoantibody-mediated destruction of platelets</a:t>
            </a:r>
            <a:endParaRPr lang="sr-Latn-CS" sz="1800" dirty="0" smtClean="0">
              <a:solidFill>
                <a:srgbClr val="002060"/>
              </a:solidFill>
              <a:latin typeface="Calibri Light" pitchFamily="34" charset="0"/>
            </a:endParaRPr>
          </a:p>
          <a:p>
            <a:pPr>
              <a:defRPr/>
            </a:pPr>
            <a:r>
              <a:rPr lang="en" sz="1800" dirty="0" smtClean="0">
                <a:solidFill>
                  <a:srgbClr val="002060"/>
                </a:solidFill>
                <a:latin typeface="Calibri Light" pitchFamily="34" charset="0"/>
              </a:rPr>
              <a:t>is </a:t>
            </a:r>
            <a:r>
              <a:rPr lang="en" sz="1800" dirty="0">
                <a:solidFill>
                  <a:srgbClr val="002060"/>
                </a:solidFill>
                <a:latin typeface="Calibri Light" pitchFamily="34" charset="0"/>
              </a:rPr>
              <a:t>moving towards more complex mechanisms which include involvement _ megakaryocytes and </a:t>
            </a:r>
            <a:r>
              <a:rPr lang="en" sz="1800" dirty="0">
                <a:solidFill>
                  <a:srgbClr val="0070C0"/>
                </a:solidFill>
                <a:latin typeface="Calibri Light" pitchFamily="34" charset="0"/>
              </a:rPr>
              <a:t>disruption of platelet production </a:t>
            </a:r>
            <a:r>
              <a:rPr lang="en" sz="1800" dirty="0">
                <a:solidFill>
                  <a:srgbClr val="002060"/>
                </a:solidFill>
                <a:latin typeface="Calibri Light" pitchFamily="34" charset="0"/>
              </a:rPr>
              <a:t>as well as </a:t>
            </a:r>
            <a:r>
              <a:rPr lang="en" sz="1800" dirty="0">
                <a:solidFill>
                  <a:srgbClr val="00B0F0"/>
                </a:solidFill>
                <a:latin typeface="Calibri Light" pitchFamily="34" charset="0"/>
              </a:rPr>
              <a:t>T cell-mediated destruction of </a:t>
            </a:r>
            <a:r>
              <a:rPr lang="en" sz="1800" dirty="0" smtClean="0">
                <a:solidFill>
                  <a:srgbClr val="00B0F0"/>
                </a:solidFill>
                <a:latin typeface="Calibri Light" pitchFamily="34" charset="0"/>
              </a:rPr>
              <a:t>platelets</a:t>
            </a:r>
            <a:endParaRPr lang="en-US" sz="15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604624" y="5397500"/>
            <a:ext cx="2536825" cy="528637"/>
          </a:xfrm>
        </p:spPr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en" sz="1050" i="1" dirty="0">
                <a:solidFill>
                  <a:schemeClr val="bg1">
                    <a:lumMod val="65000"/>
                  </a:schemeClr>
                </a:solidFill>
                <a:latin typeface="+mj-lt"/>
                <a:cs typeface="Arial" charset="0"/>
              </a:rPr>
              <a:t>Cooper N, et al. Br J </a:t>
            </a:r>
            <a:r>
              <a:rPr lang="en" sz="1050" i="1" dirty="0" err="1">
                <a:solidFill>
                  <a:schemeClr val="bg1">
                    <a:lumMod val="65000"/>
                  </a:schemeClr>
                </a:solidFill>
                <a:latin typeface="+mj-lt"/>
                <a:cs typeface="Arial" charset="0"/>
              </a:rPr>
              <a:t>Haematol </a:t>
            </a:r>
            <a:r>
              <a:rPr lang="en" sz="1050" i="1" dirty="0">
                <a:solidFill>
                  <a:schemeClr val="bg1">
                    <a:lumMod val="65000"/>
                  </a:schemeClr>
                </a:solidFill>
                <a:latin typeface="+mj-lt"/>
                <a:cs typeface="Arial" charset="0"/>
              </a:rPr>
              <a:t>2006</a:t>
            </a:r>
            <a:endParaRPr lang="sr-Latn-RS" sz="1050" i="1" dirty="0">
              <a:solidFill>
                <a:schemeClr val="bg1">
                  <a:lumMod val="65000"/>
                </a:schemeClr>
              </a:solidFill>
              <a:latin typeface="+mj-lt"/>
              <a:cs typeface="Arial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" sz="1050" i="1" dirty="0">
                <a:solidFill>
                  <a:schemeClr val="bg1">
                    <a:lumMod val="65000"/>
                  </a:schemeClr>
                </a:solidFill>
                <a:latin typeface="+mj-lt"/>
                <a:cs typeface="Arial" charset="0"/>
              </a:rPr>
              <a:t>Gernsheimer T. Eur J </a:t>
            </a:r>
            <a:r>
              <a:rPr lang="en" sz="1050" i="1" dirty="0" err="1">
                <a:solidFill>
                  <a:schemeClr val="bg1">
                    <a:lumMod val="65000"/>
                  </a:schemeClr>
                </a:solidFill>
                <a:latin typeface="+mj-lt"/>
                <a:cs typeface="Arial" charset="0"/>
              </a:rPr>
              <a:t>Haematol </a:t>
            </a:r>
            <a:r>
              <a:rPr lang="en" sz="1050" i="1" dirty="0">
                <a:solidFill>
                  <a:schemeClr val="bg1">
                    <a:lumMod val="65000"/>
                  </a:schemeClr>
                </a:solidFill>
                <a:latin typeface="+mj-lt"/>
                <a:cs typeface="Arial" charset="0"/>
              </a:rPr>
              <a:t>2008 </a:t>
            </a:r>
            <a:r>
              <a:rPr lang="en-US" sz="1050" i="1" dirty="0">
                <a:solidFill>
                  <a:schemeClr val="bg1">
                    <a:lumMod val="65000"/>
                  </a:schemeClr>
                </a:solidFill>
                <a:latin typeface="+mj-lt"/>
                <a:cs typeface="Arial" charset="0"/>
              </a:rPr>
              <a:t/>
            </a:r>
            <a:br>
              <a:rPr lang="en-US" sz="1050" i="1" dirty="0">
                <a:solidFill>
                  <a:schemeClr val="bg1">
                    <a:lumMod val="65000"/>
                  </a:schemeClr>
                </a:solidFill>
                <a:latin typeface="+mj-lt"/>
                <a:cs typeface="Arial" charset="0"/>
              </a:rPr>
            </a:br>
            <a:r>
              <a:rPr lang="en" sz="1050" i="1" dirty="0" err="1">
                <a:solidFill>
                  <a:schemeClr val="bg1">
                    <a:lumMod val="65000"/>
                  </a:schemeClr>
                </a:solidFill>
                <a:latin typeface="+mj-lt"/>
                <a:cs typeface="Arial" charset="0"/>
              </a:rPr>
              <a:t>Provan </a:t>
            </a:r>
            <a:r>
              <a:rPr lang="en" sz="1050" i="1" dirty="0">
                <a:solidFill>
                  <a:schemeClr val="bg1">
                    <a:lumMod val="65000"/>
                  </a:schemeClr>
                </a:solidFill>
                <a:latin typeface="+mj-lt"/>
                <a:cs typeface="Arial" charset="0"/>
              </a:rPr>
              <a:t>D, et al. Blood 2010.</a:t>
            </a:r>
          </a:p>
        </p:txBody>
      </p:sp>
      <p:sp>
        <p:nvSpPr>
          <p:cNvPr id="73733" name="ZoneTexte 26"/>
          <p:cNvSpPr>
            <a:spLocks noChangeArrowheads="1"/>
          </p:cNvSpPr>
          <p:nvPr/>
        </p:nvSpPr>
        <p:spPr bwMode="auto">
          <a:xfrm>
            <a:off x="665163" y="3678238"/>
            <a:ext cx="2173287" cy="108398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endParaRPr lang="en-US" altLang="en-US" sz="1500" b="1" dirty="0">
              <a:solidFill>
                <a:srgbClr val="FFFFFF"/>
              </a:solidFill>
              <a:latin typeface="Calibri Light" pitchFamily="34" charset="0"/>
            </a:endParaRPr>
          </a:p>
          <a:p>
            <a:pPr algn="ctr" eaLnBrk="1" hangingPunct="1"/>
            <a:r>
              <a:rPr lang="en" altLang="en-US" sz="1600" dirty="0">
                <a:solidFill>
                  <a:srgbClr val="002060"/>
                </a:solidFill>
                <a:latin typeface="Calibri Light" pitchFamily="34" charset="0"/>
              </a:rPr>
              <a:t>Increased </a:t>
            </a:r>
            <a:r>
              <a:rPr lang="en" sz="1600" dirty="0">
                <a:solidFill>
                  <a:srgbClr val="002060"/>
                </a:solidFill>
                <a:latin typeface="Calibri Light" pitchFamily="34" charset="0"/>
              </a:rPr>
              <a:t>destruction </a:t>
            </a:r>
            <a:r>
              <a:rPr lang="en" altLang="en-US" sz="1600" dirty="0" smtClean="0">
                <a:solidFill>
                  <a:srgbClr val="002060"/>
                </a:solidFill>
                <a:latin typeface="Calibri Light" pitchFamily="34" charset="0"/>
              </a:rPr>
              <a:t>of </a:t>
            </a:r>
            <a:r>
              <a:rPr lang="en" altLang="en-US" sz="1600" dirty="0">
                <a:solidFill>
                  <a:srgbClr val="002060"/>
                </a:solidFill>
                <a:latin typeface="Calibri Light" pitchFamily="34" charset="0"/>
              </a:rPr>
              <a:t>thrombocytes</a:t>
            </a:r>
          </a:p>
          <a:p>
            <a:pPr algn="ctr" eaLnBrk="1" hangingPunct="1"/>
            <a:endParaRPr lang="en-US" altLang="en-US" sz="1600" b="1" baseline="30000" dirty="0">
              <a:solidFill>
                <a:srgbClr val="FFFFFF"/>
              </a:solidFill>
              <a:latin typeface="Calibri Light" pitchFamily="34" charset="0"/>
            </a:endParaRPr>
          </a:p>
        </p:txBody>
      </p:sp>
      <p:sp>
        <p:nvSpPr>
          <p:cNvPr id="73734" name="ZoneTexte 27"/>
          <p:cNvSpPr>
            <a:spLocks noChangeArrowheads="1"/>
          </p:cNvSpPr>
          <p:nvPr/>
        </p:nvSpPr>
        <p:spPr bwMode="auto">
          <a:xfrm>
            <a:off x="5580112" y="3791625"/>
            <a:ext cx="2482850" cy="800219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endParaRPr lang="en-US" altLang="en-US" sz="1500" b="1" dirty="0">
              <a:solidFill>
                <a:srgbClr val="FFFFFF"/>
              </a:solidFill>
              <a:latin typeface="Calibri Light" pitchFamily="34" charset="0"/>
            </a:endParaRPr>
          </a:p>
          <a:p>
            <a:pPr algn="ctr" eaLnBrk="1" hangingPunct="1"/>
            <a:r>
              <a:rPr lang="en-US" altLang="en-US" sz="1600" dirty="0">
                <a:solidFill>
                  <a:srgbClr val="002060"/>
                </a:solidFill>
                <a:latin typeface="Calibri Light" pitchFamily="34" charset="0"/>
              </a:rPr>
              <a:t>autoantibodies mediated</a:t>
            </a:r>
            <a:endParaRPr lang="en-US" altLang="en-US" sz="1500" dirty="0">
              <a:solidFill>
                <a:srgbClr val="002060"/>
              </a:solidFill>
              <a:latin typeface="Calibri Light" pitchFamily="34" charset="0"/>
            </a:endParaRPr>
          </a:p>
          <a:p>
            <a:pPr algn="ctr" eaLnBrk="1" hangingPunct="1"/>
            <a:endParaRPr lang="en-US" altLang="en-US" sz="1500" b="1" baseline="30000" dirty="0">
              <a:solidFill>
                <a:srgbClr val="FFFFFF"/>
              </a:solidFill>
              <a:latin typeface="Calibri Light" pitchFamily="34" charset="0"/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2555776" y="5019862"/>
            <a:ext cx="3240360" cy="17274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en" sz="1600" dirty="0">
                <a:solidFill>
                  <a:srgbClr val="002060"/>
                </a:solidFill>
                <a:latin typeface="Calibri Light" pitchFamily="34" charset="0"/>
                <a:cs typeface="Arial" charset="0"/>
              </a:rPr>
              <a:t>B- lymphocyte </a:t>
            </a:r>
            <a:r>
              <a:rPr lang="sr-Latn-RS" sz="1600" dirty="0" smtClean="0">
                <a:solidFill>
                  <a:srgbClr val="002060"/>
                </a:solidFill>
                <a:latin typeface="Calibri Light" pitchFamily="34" charset="0"/>
                <a:cs typeface="Arial" charset="0"/>
              </a:rPr>
              <a:t> and </a:t>
            </a:r>
            <a:r>
              <a:rPr lang="en" sz="1600" dirty="0">
                <a:solidFill>
                  <a:srgbClr val="002060"/>
                </a:solidFill>
                <a:latin typeface="Calibri Light" pitchFamily="34" charset="0"/>
                <a:cs typeface="Arial" charset="0"/>
              </a:rPr>
              <a:t>T- </a:t>
            </a:r>
            <a:r>
              <a:rPr lang="en" sz="1600" dirty="0" smtClean="0">
                <a:solidFill>
                  <a:srgbClr val="002060"/>
                </a:solidFill>
                <a:latin typeface="Calibri Light" pitchFamily="34" charset="0"/>
                <a:cs typeface="Arial" charset="0"/>
              </a:rPr>
              <a:t>lymphocytes</a:t>
            </a:r>
            <a:r>
              <a:rPr lang="sr-Latn-RS" sz="1600" dirty="0" smtClean="0">
                <a:solidFill>
                  <a:srgbClr val="002060"/>
                </a:solidFill>
                <a:latin typeface="Calibri Light" pitchFamily="34" charset="0"/>
                <a:cs typeface="Arial" charset="0"/>
              </a:rPr>
              <a:t> d</a:t>
            </a:r>
            <a:r>
              <a:rPr lang="en" sz="1600" dirty="0" smtClean="0">
                <a:solidFill>
                  <a:srgbClr val="002060"/>
                </a:solidFill>
                <a:latin typeface="Calibri Light" pitchFamily="34" charset="0"/>
                <a:cs typeface="Arial" charset="0"/>
              </a:rPr>
              <a:t>isorder</a:t>
            </a:r>
            <a:r>
              <a:rPr lang="sr-Latn-RS" sz="1600" dirty="0" smtClean="0">
                <a:solidFill>
                  <a:srgbClr val="002060"/>
                </a:solidFill>
                <a:latin typeface="Calibri Light" pitchFamily="34" charset="0"/>
                <a:cs typeface="Arial" charset="0"/>
              </a:rPr>
              <a:t> </a:t>
            </a:r>
            <a:endParaRPr lang="en-US" sz="1600" dirty="0">
              <a:solidFill>
                <a:srgbClr val="002060"/>
              </a:solidFill>
              <a:latin typeface="Calibri Light" pitchFamily="34" charset="0"/>
              <a:cs typeface="Arial" charset="0"/>
            </a:endParaRPr>
          </a:p>
          <a:p>
            <a:pPr eaLnBrk="1" hangingPunct="1">
              <a:defRPr/>
            </a:pPr>
            <a:r>
              <a:rPr lang="en" sz="1600" dirty="0">
                <a:solidFill>
                  <a:srgbClr val="002060"/>
                </a:solidFill>
                <a:latin typeface="Calibri Light" pitchFamily="34" charset="0"/>
                <a:cs typeface="Arial" charset="0"/>
              </a:rPr>
              <a:t>Disorder of </a:t>
            </a:r>
            <a:r>
              <a:rPr lang="en" sz="1600" dirty="0" smtClean="0">
                <a:solidFill>
                  <a:srgbClr val="002060"/>
                </a:solidFill>
                <a:latin typeface="Calibri Light" pitchFamily="34" charset="0"/>
                <a:cs typeface="Arial" charset="0"/>
              </a:rPr>
              <a:t>thrombocytopoiesis </a:t>
            </a:r>
            <a:endParaRPr lang="sr-Latn-RS" sz="1600" dirty="0" smtClean="0">
              <a:solidFill>
                <a:srgbClr val="002060"/>
              </a:solidFill>
              <a:latin typeface="Calibri Light" pitchFamily="34" charset="0"/>
              <a:cs typeface="Arial" charset="0"/>
            </a:endParaRPr>
          </a:p>
          <a:p>
            <a:pPr eaLnBrk="1" hangingPunct="1">
              <a:defRPr/>
            </a:pPr>
            <a:r>
              <a:rPr lang="sr-Latn-RS" sz="1600" dirty="0" smtClean="0">
                <a:solidFill>
                  <a:srgbClr val="002060"/>
                </a:solidFill>
                <a:latin typeface="Calibri Light" pitchFamily="34" charset="0"/>
                <a:cs typeface="Arial" charset="0"/>
              </a:rPr>
              <a:t>I</a:t>
            </a:r>
            <a:r>
              <a:rPr lang="en-US" sz="1600" dirty="0" err="1" smtClean="0">
                <a:solidFill>
                  <a:srgbClr val="002060"/>
                </a:solidFill>
                <a:latin typeface="Calibri Light" pitchFamily="34" charset="0"/>
                <a:cs typeface="Arial" charset="0"/>
              </a:rPr>
              <a:t>ncreased</a:t>
            </a:r>
            <a:r>
              <a:rPr lang="en-US" sz="1600" dirty="0" smtClean="0">
                <a:solidFill>
                  <a:srgbClr val="002060"/>
                </a:solidFill>
                <a:latin typeface="Calibri Light" pitchFamily="34" charset="0"/>
                <a:cs typeface="Arial" charset="0"/>
              </a:rPr>
              <a:t> </a:t>
            </a:r>
            <a:r>
              <a:rPr lang="en-US" sz="1600" dirty="0">
                <a:solidFill>
                  <a:srgbClr val="002060"/>
                </a:solidFill>
                <a:latin typeface="Calibri Light" pitchFamily="34" charset="0"/>
                <a:cs typeface="Arial" charset="0"/>
              </a:rPr>
              <a:t>activation of phagocytes</a:t>
            </a:r>
            <a:endParaRPr lang="en-US" sz="1600" baseline="30000" dirty="0">
              <a:solidFill>
                <a:srgbClr val="002060"/>
              </a:solidFill>
              <a:latin typeface="Calibri Light" pitchFamily="34" charset="0"/>
              <a:cs typeface="Arial" charset="0"/>
            </a:endParaRPr>
          </a:p>
        </p:txBody>
      </p:sp>
      <p:sp>
        <p:nvSpPr>
          <p:cNvPr id="35" name="Down Arrow 34"/>
          <p:cNvSpPr/>
          <p:nvPr/>
        </p:nvSpPr>
        <p:spPr>
          <a:xfrm rot="10800000">
            <a:off x="4087813" y="4346575"/>
            <a:ext cx="100012" cy="4905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Rounded Rectangle 1"/>
          <p:cNvSpPr/>
          <p:nvPr/>
        </p:nvSpPr>
        <p:spPr>
          <a:xfrm>
            <a:off x="3094038" y="2619375"/>
            <a:ext cx="2085975" cy="8969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" sz="1600" dirty="0" err="1">
                <a:solidFill>
                  <a:srgbClr val="002060"/>
                </a:solidFill>
                <a:latin typeface="Calibri Light" pitchFamily="34" charset="0"/>
                <a:cs typeface="Arial" charset="0"/>
              </a:rPr>
              <a:t>Reduced</a:t>
            </a:r>
            <a:r>
              <a:rPr lang="en" sz="1600" dirty="0">
                <a:solidFill>
                  <a:srgbClr val="002060"/>
                </a:solidFill>
                <a:latin typeface="Calibri Light" pitchFamily="34" charset="0"/>
                <a:cs typeface="Arial" charset="0"/>
              </a:rPr>
              <a:t> </a:t>
            </a:r>
            <a:r>
              <a:rPr lang="en" sz="1600" dirty="0" err="1">
                <a:solidFill>
                  <a:srgbClr val="002060"/>
                </a:solidFill>
                <a:latin typeface="Calibri Light" pitchFamily="34" charset="0"/>
                <a:cs typeface="Arial" charset="0"/>
              </a:rPr>
              <a:t>production</a:t>
            </a:r>
            <a:r>
              <a:rPr lang="en" sz="1600" dirty="0">
                <a:solidFill>
                  <a:srgbClr val="002060"/>
                </a:solidFill>
                <a:latin typeface="Calibri Light" pitchFamily="34" charset="0"/>
                <a:cs typeface="Arial" charset="0"/>
              </a:rPr>
              <a:t> </a:t>
            </a:r>
            <a:r>
              <a:rPr lang="en" sz="1600" dirty="0" err="1">
                <a:solidFill>
                  <a:srgbClr val="002060"/>
                </a:solidFill>
                <a:latin typeface="Calibri Light" pitchFamily="34" charset="0"/>
                <a:cs typeface="Arial" charset="0"/>
              </a:rPr>
              <a:t>platelets</a:t>
            </a:r>
            <a:endParaRPr lang="en-US" sz="1600" dirty="0">
              <a:solidFill>
                <a:srgbClr val="FFFFFF"/>
              </a:solidFill>
              <a:latin typeface="Calibri Light" pitchFamily="34" charset="0"/>
              <a:cs typeface="Arial" charset="0"/>
            </a:endParaRPr>
          </a:p>
        </p:txBody>
      </p:sp>
      <p:sp>
        <p:nvSpPr>
          <p:cNvPr id="17" name="Down Arrow 16"/>
          <p:cNvSpPr/>
          <p:nvPr/>
        </p:nvSpPr>
        <p:spPr>
          <a:xfrm rot="10800000" flipV="1">
            <a:off x="4084638" y="3633788"/>
            <a:ext cx="103187" cy="4603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" name="Left-Right Arrow 18"/>
          <p:cNvSpPr/>
          <p:nvPr/>
        </p:nvSpPr>
        <p:spPr>
          <a:xfrm>
            <a:off x="2835275" y="4181475"/>
            <a:ext cx="2611438" cy="13335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53245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5" grpId="0" animBg="1"/>
      <p:bldP spid="2" grpId="0" animBg="1"/>
      <p:bldP spid="17" grpId="0" animBg="1"/>
      <p:bldP spid="1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/>
          <p:cNvSpPr>
            <a:spLocks noGrp="1"/>
          </p:cNvSpPr>
          <p:nvPr>
            <p:ph type="title"/>
          </p:nvPr>
        </p:nvSpPr>
        <p:spPr>
          <a:xfrm>
            <a:off x="0" y="548680"/>
            <a:ext cx="7886700" cy="674687"/>
          </a:xfrm>
        </p:spPr>
        <p:txBody>
          <a:bodyPr/>
          <a:lstStyle/>
          <a:p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ITP: </a:t>
            </a:r>
            <a:r>
              <a:rPr lang="en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clinical </a:t>
            </a:r>
            <a:r>
              <a:rPr lang="sr-Latn-RS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presentation</a:t>
            </a:r>
            <a:endParaRPr lang="en-US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75779" name="Content Placeholder 2"/>
          <p:cNvSpPr>
            <a:spLocks noGrp="1"/>
          </p:cNvSpPr>
          <p:nvPr>
            <p:ph idx="1"/>
          </p:nvPr>
        </p:nvSpPr>
        <p:spPr>
          <a:xfrm>
            <a:off x="539552" y="1782207"/>
            <a:ext cx="7920880" cy="4311650"/>
          </a:xfrm>
        </p:spPr>
        <p:txBody>
          <a:bodyPr/>
          <a:lstStyle/>
          <a:p>
            <a:pPr>
              <a:spcBef>
                <a:spcPts val="300"/>
              </a:spcBef>
            </a:pP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</a:t>
            </a:r>
            <a:r>
              <a:rPr lang="en-US" altLang="en-US" sz="2000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epends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on the degree of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thrombocytopenia</a:t>
            </a:r>
            <a:endParaRPr lang="en-US" altLang="en-US" sz="2000" baseline="30000" dirty="0">
              <a:solidFill>
                <a:srgbClr val="002060"/>
              </a:solidFill>
              <a:latin typeface="Calibri Light" pitchFamily="34" charset="0"/>
              <a:cs typeface="Calibri Light" panose="020F0302020204030204" pitchFamily="34" charset="0"/>
            </a:endParaRPr>
          </a:p>
          <a:p>
            <a:pPr lvl="1">
              <a:spcBef>
                <a:spcPts val="300"/>
              </a:spcBef>
            </a:pPr>
            <a:r>
              <a:rPr lang="sr-Latn-RS" altLang="en-US" sz="2000" dirty="0">
                <a:solidFill>
                  <a:srgbClr val="002060"/>
                </a:solidFill>
                <a:latin typeface="Calibri Light" pitchFamily="34" charset="0"/>
                <a:cs typeface="Calibri Light" panose="020F0302020204030204" pitchFamily="34" charset="0"/>
              </a:rPr>
              <a:t>F</a:t>
            </a:r>
            <a:r>
              <a:rPr lang="en-US" altLang="en-US" sz="2000" dirty="0" err="1" smtClean="0">
                <a:solidFill>
                  <a:srgbClr val="002060"/>
                </a:solidFill>
                <a:latin typeface="Calibri Light" pitchFamily="34" charset="0"/>
                <a:cs typeface="Calibri Light" panose="020F0302020204030204" pitchFamily="34" charset="0"/>
              </a:rPr>
              <a:t>atigue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>
                <a:solidFill>
                  <a:srgbClr val="002060"/>
                </a:solidFill>
                <a:latin typeface="Calibri Light" pitchFamily="34" charset="0"/>
                <a:cs typeface="Calibri Light" panose="020F0302020204030204" pitchFamily="34" charset="0"/>
              </a:rPr>
              <a:t>and a 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anose="020F0302020204030204" pitchFamily="34" charset="0"/>
              </a:rPr>
              <a:t>skin bleeding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anose="020F0302020204030204" pitchFamily="34" charset="0"/>
              </a:rPr>
              <a:t>tendency</a:t>
            </a:r>
            <a:endParaRPr lang="sr-Latn-RS" altLang="en-US" sz="2000" dirty="0" smtClean="0">
              <a:solidFill>
                <a:srgbClr val="002060"/>
              </a:solidFill>
              <a:latin typeface="Calibri Light" pitchFamily="34" charset="0"/>
              <a:cs typeface="Calibri Light" panose="020F0302020204030204" pitchFamily="34" charset="0"/>
            </a:endParaRPr>
          </a:p>
          <a:p>
            <a:pPr lvl="1">
              <a:spcBef>
                <a:spcPts val="300"/>
              </a:spcBef>
            </a:pP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anose="020F0302020204030204" pitchFamily="34" charset="0"/>
              </a:rPr>
              <a:t>Expressed 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anose="020F0302020204030204" pitchFamily="34" charset="0"/>
              </a:rPr>
              <a:t>symptomatology :</a:t>
            </a:r>
          </a:p>
          <a:p>
            <a:pPr lvl="2">
              <a:spcBef>
                <a:spcPts val="300"/>
              </a:spcBef>
            </a:pPr>
            <a:r>
              <a:rPr lang="en" altLang="en-US" sz="2000" dirty="0" err="1">
                <a:solidFill>
                  <a:srgbClr val="002060"/>
                </a:solidFill>
                <a:latin typeface="Calibri Light" pitchFamily="34" charset="0"/>
                <a:cs typeface="Calibri Light" panose="020F0302020204030204" pitchFamily="34" charset="0"/>
              </a:rPr>
              <a:t>Bleeding 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anose="020F0302020204030204" pitchFamily="34" charset="0"/>
              </a:rPr>
              <a:t>into </a:t>
            </a:r>
            <a:r>
              <a:rPr lang="en" altLang="en-US" sz="2000" dirty="0" err="1">
                <a:solidFill>
                  <a:srgbClr val="002060"/>
                </a:solidFill>
                <a:latin typeface="Calibri Light" pitchFamily="34" charset="0"/>
                <a:cs typeface="Calibri Light" panose="020F0302020204030204" pitchFamily="34" charset="0"/>
              </a:rPr>
              <a:t>the skin</a:t>
            </a:r>
            <a:endParaRPr lang="en-US" altLang="en-US" sz="2000" dirty="0">
              <a:solidFill>
                <a:srgbClr val="002060"/>
              </a:solidFill>
              <a:latin typeface="Calibri Light" pitchFamily="34" charset="0"/>
              <a:cs typeface="Calibri Light" panose="020F0302020204030204" pitchFamily="34" charset="0"/>
            </a:endParaRPr>
          </a:p>
          <a:p>
            <a:pPr lvl="2">
              <a:spcBef>
                <a:spcPts val="300"/>
              </a:spcBef>
            </a:pPr>
            <a:r>
              <a:rPr lang="en" altLang="en-US" sz="2000" dirty="0" err="1">
                <a:solidFill>
                  <a:srgbClr val="002060"/>
                </a:solidFill>
                <a:latin typeface="Calibri Light" pitchFamily="34" charset="0"/>
                <a:cs typeface="Calibri Light" panose="020F0302020204030204" pitchFamily="34" charset="0"/>
              </a:rPr>
              <a:t>Epistaxis</a:t>
            </a:r>
            <a:endParaRPr lang="en-US" altLang="en-US" sz="2000" dirty="0">
              <a:solidFill>
                <a:srgbClr val="002060"/>
              </a:solidFill>
              <a:latin typeface="Calibri Light" pitchFamily="34" charset="0"/>
              <a:cs typeface="Calibri Light" panose="020F0302020204030204" pitchFamily="34" charset="0"/>
            </a:endParaRPr>
          </a:p>
          <a:p>
            <a:pPr lvl="2">
              <a:spcBef>
                <a:spcPts val="300"/>
              </a:spcBef>
            </a:pPr>
            <a:r>
              <a:rPr lang="en" altLang="en-US" sz="2000" dirty="0" err="1">
                <a:solidFill>
                  <a:srgbClr val="002060"/>
                </a:solidFill>
                <a:latin typeface="Calibri Light" pitchFamily="34" charset="0"/>
                <a:cs typeface="Calibri Light" panose="020F0302020204030204" pitchFamily="34" charset="0"/>
              </a:rPr>
              <a:t>Gingival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000" dirty="0" err="1">
                <a:solidFill>
                  <a:srgbClr val="002060"/>
                </a:solidFill>
                <a:latin typeface="Calibri Light" pitchFamily="34" charset="0"/>
                <a:cs typeface="Calibri Light" panose="020F0302020204030204" pitchFamily="34" charset="0"/>
              </a:rPr>
              <a:t>bleeding</a:t>
            </a:r>
            <a:endParaRPr lang="en-US" altLang="en-US" sz="2000" dirty="0">
              <a:solidFill>
                <a:srgbClr val="002060"/>
              </a:solidFill>
              <a:latin typeface="Calibri Light" pitchFamily="34" charset="0"/>
              <a:cs typeface="Calibri Light" panose="020F0302020204030204" pitchFamily="34" charset="0"/>
            </a:endParaRPr>
          </a:p>
          <a:p>
            <a:pPr lvl="2">
              <a:spcBef>
                <a:spcPts val="300"/>
              </a:spcBef>
            </a:pP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anose="020F0302020204030204" pitchFamily="34" charset="0"/>
              </a:rPr>
              <a:t>Gastrointestinal </a:t>
            </a:r>
            <a:endParaRPr lang="en-US" altLang="en-US" sz="2000" dirty="0">
              <a:solidFill>
                <a:srgbClr val="002060"/>
              </a:solidFill>
              <a:latin typeface="Calibri Light" pitchFamily="34" charset="0"/>
              <a:cs typeface="Calibri Light" panose="020F0302020204030204" pitchFamily="34" charset="0"/>
            </a:endParaRPr>
          </a:p>
          <a:p>
            <a:pPr lvl="2">
              <a:spcBef>
                <a:spcPts val="300"/>
              </a:spcBef>
            </a:pPr>
            <a:r>
              <a:rPr lang="en" altLang="en-US" sz="2000" dirty="0" err="1">
                <a:solidFill>
                  <a:srgbClr val="002060"/>
                </a:solidFill>
                <a:latin typeface="Calibri Light" pitchFamily="34" charset="0"/>
                <a:cs typeface="Calibri Light" panose="020F0302020204030204" pitchFamily="34" charset="0"/>
              </a:rPr>
              <a:t>Hematuria</a:t>
            </a:r>
            <a:endParaRPr lang="en-US" altLang="en-US" sz="2000" dirty="0">
              <a:solidFill>
                <a:srgbClr val="002060"/>
              </a:solidFill>
              <a:latin typeface="Calibri Light" pitchFamily="34" charset="0"/>
              <a:cs typeface="Calibri Light" panose="020F0302020204030204" pitchFamily="34" charset="0"/>
            </a:endParaRPr>
          </a:p>
          <a:p>
            <a:pPr lvl="2">
              <a:spcBef>
                <a:spcPts val="300"/>
              </a:spcBef>
            </a:pPr>
            <a:r>
              <a:rPr lang="en" altLang="en-US" sz="2000" dirty="0" err="1">
                <a:solidFill>
                  <a:srgbClr val="002060"/>
                </a:solidFill>
                <a:latin typeface="Calibri Light" pitchFamily="34" charset="0"/>
                <a:cs typeface="Calibri Light" panose="020F0302020204030204" pitchFamily="34" charset="0"/>
              </a:rPr>
              <a:t>Menorrhagia</a:t>
            </a:r>
            <a:endParaRPr lang="en-US" altLang="en-US" sz="2000" dirty="0">
              <a:solidFill>
                <a:srgbClr val="002060"/>
              </a:solidFill>
              <a:latin typeface="Calibri Light" pitchFamily="34" charset="0"/>
              <a:cs typeface="Calibri Light" panose="020F0302020204030204" pitchFamily="34" charset="0"/>
            </a:endParaRPr>
          </a:p>
          <a:p>
            <a:pPr lvl="2">
              <a:spcBef>
                <a:spcPts val="300"/>
              </a:spcBef>
            </a:pPr>
            <a:r>
              <a:rPr lang="en" altLang="en-US" sz="2000" dirty="0" err="1">
                <a:solidFill>
                  <a:srgbClr val="002060"/>
                </a:solidFill>
                <a:latin typeface="Calibri Light" pitchFamily="34" charset="0"/>
                <a:cs typeface="Calibri Light" panose="020F0302020204030204" pitchFamily="34" charset="0"/>
              </a:rPr>
              <a:t>Intracerebral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000" dirty="0" err="1">
                <a:solidFill>
                  <a:srgbClr val="002060"/>
                </a:solidFill>
                <a:latin typeface="Calibri Light" pitchFamily="34" charset="0"/>
                <a:cs typeface="Calibri Light" panose="020F0302020204030204" pitchFamily="34" charset="0"/>
              </a:rPr>
              <a:t>bleeding</a:t>
            </a:r>
            <a:endParaRPr lang="en-US" altLang="en-US" sz="2000" dirty="0">
              <a:solidFill>
                <a:srgbClr val="002060"/>
              </a:solidFill>
              <a:latin typeface="Calibri Light" pitchFamily="34" charset="0"/>
              <a:cs typeface="Calibri Light" panose="020F0302020204030204" pitchFamily="34" charset="0"/>
            </a:endParaRPr>
          </a:p>
          <a:p>
            <a:pPr lvl="1">
              <a:spcBef>
                <a:spcPts val="300"/>
              </a:spcBef>
            </a:pP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anose="020F0302020204030204" pitchFamily="34" charset="0"/>
              </a:rPr>
              <a:t>Increased risk 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anose="020F0302020204030204" pitchFamily="34" charset="0"/>
              </a:rPr>
              <a:t>f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anose="020F0302020204030204" pitchFamily="34" charset="0"/>
              </a:rPr>
              <a:t>or 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anose="020F0302020204030204" pitchFamily="34" charset="0"/>
              </a:rPr>
              <a:t>thromboembolic an event</a:t>
            </a:r>
            <a:endParaRPr lang="en-US" altLang="en-US" sz="2000" baseline="30000" dirty="0">
              <a:solidFill>
                <a:srgbClr val="002060"/>
              </a:solidFill>
              <a:latin typeface="Calibri Light" pitchFamily="34" charset="0"/>
              <a:cs typeface="Calibri Light" panose="020F0302020204030204" pitchFamily="34" charset="0"/>
            </a:endParaRPr>
          </a:p>
          <a:p>
            <a:pPr lvl="1">
              <a:spcBef>
                <a:spcPts val="300"/>
              </a:spcBef>
            </a:pPr>
            <a:endParaRPr lang="en-US" alt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7196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6" name="Picture 6" descr="http://ts1.mm.bing.net/images/thumbnail.aspx?q=1517082914552&amp;id=abc62195365e42202dbe862494b4b582&amp;url=http%3a%2f%2fself-indulgent.co.cc%2f_cacheimg%2fb%2fl%2fbloodblis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3938818"/>
            <a:ext cx="2457472" cy="21431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48" name="Picture 8" descr="http://ts1.mm.bing.net/images/thumbnail.aspx?q=1575748833940&amp;id=33692a2f8e8a07f3d1abad249740f3b6&amp;url=http%3a%2f%2fwww.buzzle.com%2fimg%2farticleImages%2f462068-4359-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0886" y="1038226"/>
            <a:ext cx="2657464" cy="21669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7831" name="Picture 1028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719143" y="965183"/>
            <a:ext cx="3024188" cy="5141912"/>
          </a:xfrm>
        </p:spPr>
      </p:pic>
      <p:sp>
        <p:nvSpPr>
          <p:cNvPr id="3" name="TextBox 2"/>
          <p:cNvSpPr txBox="1"/>
          <p:nvPr/>
        </p:nvSpPr>
        <p:spPr>
          <a:xfrm>
            <a:off x="719144" y="1196752"/>
            <a:ext cx="3024188" cy="175432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" b="1" dirty="0">
                <a:solidFill>
                  <a:schemeClr val="bg1"/>
                </a:solidFill>
              </a:rPr>
              <a:t>Immune thrombocytopenia</a:t>
            </a:r>
          </a:p>
          <a:p>
            <a:endParaRPr lang="sr-Cyrl-RS" dirty="0">
              <a:solidFill>
                <a:schemeClr val="bg1"/>
              </a:solidFill>
            </a:endParaRPr>
          </a:p>
          <a:p>
            <a:endParaRPr lang="sr-Cyrl-RS" dirty="0">
              <a:solidFill>
                <a:schemeClr val="bg1"/>
              </a:solidFill>
            </a:endParaRPr>
          </a:p>
          <a:p>
            <a:endParaRPr lang="sr-Cyrl-R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320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itle 1"/>
          <p:cNvSpPr>
            <a:spLocks noGrp="1"/>
          </p:cNvSpPr>
          <p:nvPr>
            <p:ph type="title"/>
          </p:nvPr>
        </p:nvSpPr>
        <p:spPr>
          <a:xfrm>
            <a:off x="411163" y="244475"/>
            <a:ext cx="7886700" cy="995363"/>
          </a:xfrm>
        </p:spPr>
        <p:txBody>
          <a:bodyPr/>
          <a:lstStyle/>
          <a:p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ITP: </a:t>
            </a:r>
            <a:r>
              <a:rPr lang="en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diagnosis</a:t>
            </a:r>
            <a:endParaRPr lang="en-US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78851" name="Content Placeholder 2"/>
          <p:cNvSpPr>
            <a:spLocks noGrp="1"/>
          </p:cNvSpPr>
          <p:nvPr>
            <p:ph idx="1"/>
          </p:nvPr>
        </p:nvSpPr>
        <p:spPr>
          <a:xfrm>
            <a:off x="368045" y="1164906"/>
            <a:ext cx="8229600" cy="4525963"/>
          </a:xfrm>
        </p:spPr>
        <p:txBody>
          <a:bodyPr/>
          <a:lstStyle/>
          <a:p>
            <a:r>
              <a:rPr lang="en-US" altLang="en-US" sz="2000" dirty="0">
                <a:solidFill>
                  <a:srgbClr val="002060"/>
                </a:solidFill>
                <a:latin typeface="Calibri Light" pitchFamily="34" charset="0"/>
              </a:rPr>
              <a:t>The </a:t>
            </a:r>
            <a:r>
              <a:rPr lang="en-US" altLang="en-US" sz="2000" dirty="0">
                <a:solidFill>
                  <a:srgbClr val="0070C0"/>
                </a:solidFill>
                <a:latin typeface="Calibri Light" pitchFamily="34" charset="0"/>
              </a:rPr>
              <a:t>diagnosis is established by excluding other conditions with thrombocytopenia and factors that can cause </a:t>
            </a:r>
            <a:r>
              <a:rPr lang="en-US" altLang="en-US" sz="2000" dirty="0" smtClean="0">
                <a:solidFill>
                  <a:srgbClr val="0070C0"/>
                </a:solidFill>
                <a:latin typeface="Calibri Light" pitchFamily="34" charset="0"/>
              </a:rPr>
              <a:t>thrombocytopenia</a:t>
            </a:r>
            <a:r>
              <a:rPr lang="en" altLang="en-US" sz="2000" baseline="30000" dirty="0" smtClean="0">
                <a:solidFill>
                  <a:srgbClr val="0070C0"/>
                </a:solidFill>
                <a:latin typeface="Calibri Light" pitchFamily="34" charset="0"/>
              </a:rPr>
              <a:t>1</a:t>
            </a:r>
            <a:endParaRPr lang="en" altLang="en-US" sz="2000" baseline="30000" dirty="0">
              <a:solidFill>
                <a:srgbClr val="0070C0"/>
              </a:solidFill>
              <a:latin typeface="Calibri Light" pitchFamily="34" charset="0"/>
            </a:endParaRPr>
          </a:p>
          <a:p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</a:rPr>
              <a:t>Examinations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</a:rPr>
              <a:t>necessary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itchFamily="34" charset="0"/>
              </a:rPr>
              <a:t> f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</a:rPr>
              <a:t>or </a:t>
            </a:r>
            <a:r>
              <a:rPr lang="en-US" altLang="en-US" sz="2000" dirty="0">
                <a:solidFill>
                  <a:srgbClr val="002060"/>
                </a:solidFill>
                <a:latin typeface="Calibri Light" pitchFamily="34" charset="0"/>
              </a:rPr>
              <a:t>diagnosis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</a:rPr>
              <a:t>of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</a:rPr>
              <a:t>ITP</a:t>
            </a:r>
            <a:endParaRPr lang="en" altLang="en-US" sz="2000" baseline="30000" dirty="0">
              <a:solidFill>
                <a:srgbClr val="002060"/>
              </a:solidFill>
              <a:latin typeface="Calibri Light" pitchFamily="34" charset="0"/>
            </a:endParaRPr>
          </a:p>
          <a:p>
            <a:pPr lvl="1"/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</a:rPr>
              <a:t>Personal and family 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itchFamily="34" charset="0"/>
              </a:rPr>
              <a:t>history</a:t>
            </a:r>
            <a:endParaRPr lang="en-US" altLang="en-US" sz="2000" dirty="0">
              <a:solidFill>
                <a:srgbClr val="002060"/>
              </a:solidFill>
              <a:latin typeface="Calibri Light" pitchFamily="34" charset="0"/>
            </a:endParaRPr>
          </a:p>
          <a:p>
            <a:pPr lvl="1"/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</a:rPr>
              <a:t>Physical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itchFamily="34" charset="0"/>
              </a:rPr>
              <a:t> examination</a:t>
            </a:r>
            <a:endParaRPr lang="en-US" altLang="en-US" sz="2000" dirty="0">
              <a:solidFill>
                <a:srgbClr val="002060"/>
              </a:solidFill>
              <a:latin typeface="Calibri Light" pitchFamily="34" charset="0"/>
            </a:endParaRPr>
          </a:p>
          <a:p>
            <a:pPr lvl="1"/>
            <a:r>
              <a:rPr lang="sr-Latn-RS" altLang="en-US" sz="2000" dirty="0">
                <a:solidFill>
                  <a:srgbClr val="002060"/>
                </a:solidFill>
                <a:latin typeface="Calibri Light" pitchFamily="34" charset="0"/>
              </a:rPr>
              <a:t>complete blood count</a:t>
            </a:r>
          </a:p>
          <a:p>
            <a:pPr lvl="1"/>
            <a:r>
              <a:rPr lang="en-US" altLang="en-US" sz="2000" dirty="0" smtClean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-US" altLang="en-US" sz="2000" dirty="0">
                <a:solidFill>
                  <a:srgbClr val="002060"/>
                </a:solidFill>
                <a:latin typeface="Calibri Light" pitchFamily="34" charset="0"/>
              </a:rPr>
              <a:t>blood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itchFamily="34" charset="0"/>
              </a:rPr>
              <a:t>smear</a:t>
            </a:r>
            <a:endParaRPr lang="sr-Latn-RS" altLang="en-US" sz="2000" dirty="0" smtClean="0">
              <a:solidFill>
                <a:srgbClr val="002060"/>
              </a:solidFill>
              <a:latin typeface="Calibri Light" pitchFamily="34" charset="0"/>
            </a:endParaRPr>
          </a:p>
          <a:p>
            <a:pPr lvl="1"/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</a:rPr>
              <a:t>Biochemical 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</a:rPr>
              <a:t>and other laboratory analysis</a:t>
            </a:r>
            <a:endParaRPr lang="en-US" altLang="en-US" sz="2000" dirty="0">
              <a:solidFill>
                <a:srgbClr val="002060"/>
              </a:solidFill>
              <a:latin typeface="Calibri Light" pitchFamily="34" charset="0"/>
            </a:endParaRPr>
          </a:p>
          <a:p>
            <a:endParaRPr lang="en-US" altLang="en-US" sz="2000" dirty="0">
              <a:solidFill>
                <a:srgbClr val="0070C0"/>
              </a:solidFill>
              <a:latin typeface="Calibri Light" pitchFamily="34" charset="0"/>
            </a:endParaRPr>
          </a:p>
          <a:p>
            <a:endParaRPr lang="en-US" altLang="en-US" sz="2000" dirty="0">
              <a:solidFill>
                <a:srgbClr val="0070C0"/>
              </a:solidFill>
              <a:latin typeface="Calibri Light" pitchFamily="34" charset="0"/>
            </a:endParaRPr>
          </a:p>
          <a:p>
            <a:r>
              <a:rPr lang="en-US" altLang="en-US" sz="2000" dirty="0">
                <a:solidFill>
                  <a:srgbClr val="0070C0"/>
                </a:solidFill>
                <a:latin typeface="Calibri Light" pitchFamily="34" charset="0"/>
              </a:rPr>
              <a:t>For now, no clinical or laboratory test has been defined on the basis of which an accurate diagnosis of ITP can be made </a:t>
            </a:r>
            <a:r>
              <a:rPr lang="en" altLang="en-US" sz="2000" baseline="30000" dirty="0" smtClean="0">
                <a:solidFill>
                  <a:srgbClr val="0070C0"/>
                </a:solidFill>
                <a:latin typeface="Calibri Light" pitchFamily="34" charset="0"/>
              </a:rPr>
              <a:t>1</a:t>
            </a:r>
            <a:endParaRPr lang="en" altLang="en-US" sz="2000" baseline="30000" dirty="0">
              <a:solidFill>
                <a:srgbClr val="0070C0"/>
              </a:solidFill>
              <a:latin typeface="Calibri Light" pitchFamily="34" charset="0"/>
            </a:endParaRPr>
          </a:p>
          <a:p>
            <a:r>
              <a:rPr lang="en" altLang="en-US" sz="2000" dirty="0">
                <a:solidFill>
                  <a:srgbClr val="0070C0"/>
                </a:solidFill>
                <a:latin typeface="Calibri Light" pitchFamily="34" charset="0"/>
              </a:rPr>
              <a:t>Defined diagnostic criterion </a:t>
            </a:r>
            <a:r>
              <a:rPr lang="en" altLang="en-US" sz="2000" dirty="0" smtClean="0">
                <a:solidFill>
                  <a:srgbClr val="0070C0"/>
                </a:solidFill>
                <a:latin typeface="Calibri Light" pitchFamily="34" charset="0"/>
              </a:rPr>
              <a:t>:</a:t>
            </a:r>
            <a:r>
              <a:rPr lang="sr-Latn-RS" altLang="en-US" sz="2000" dirty="0" smtClean="0">
                <a:solidFill>
                  <a:srgbClr val="0070C0"/>
                </a:solidFill>
                <a:latin typeface="Calibri Light" pitchFamily="34" charset="0"/>
              </a:rPr>
              <a:t> platelet count</a:t>
            </a:r>
            <a:r>
              <a:rPr lang="en" altLang="en-US" sz="2000" dirty="0" smtClean="0">
                <a:solidFill>
                  <a:srgbClr val="0070C0"/>
                </a:solidFill>
                <a:latin typeface="Calibri Light" pitchFamily="34" charset="0"/>
              </a:rPr>
              <a:t> </a:t>
            </a:r>
            <a:r>
              <a:rPr lang="sr-Latn-RS" altLang="en-US" sz="2000" dirty="0" smtClean="0">
                <a:solidFill>
                  <a:srgbClr val="0070C0"/>
                </a:solidFill>
                <a:latin typeface="Calibri Light" pitchFamily="34" charset="0"/>
              </a:rPr>
              <a:t>PLT</a:t>
            </a:r>
            <a:r>
              <a:rPr lang="en" altLang="en-US" sz="2000" dirty="0" smtClean="0">
                <a:solidFill>
                  <a:srgbClr val="0070C0"/>
                </a:solidFill>
                <a:latin typeface="Calibri Light" pitchFamily="34" charset="0"/>
              </a:rPr>
              <a:t> </a:t>
            </a:r>
            <a:r>
              <a:rPr lang="en" altLang="en-US" sz="2000" dirty="0">
                <a:solidFill>
                  <a:srgbClr val="0070C0"/>
                </a:solidFill>
                <a:latin typeface="Calibri Light" pitchFamily="34" charset="0"/>
              </a:rPr>
              <a:t>&lt;100 × 10 </a:t>
            </a:r>
            <a:r>
              <a:rPr lang="en" altLang="en-US" sz="2000" baseline="30000" dirty="0">
                <a:solidFill>
                  <a:srgbClr val="0070C0"/>
                </a:solidFill>
                <a:latin typeface="Calibri Light" pitchFamily="34" charset="0"/>
              </a:rPr>
              <a:t>9 </a:t>
            </a:r>
            <a:r>
              <a:rPr lang="en" altLang="en-US" sz="2000" dirty="0">
                <a:solidFill>
                  <a:srgbClr val="0070C0"/>
                </a:solidFill>
                <a:latin typeface="Calibri Light" pitchFamily="34" charset="0"/>
              </a:rPr>
              <a:t>/L </a:t>
            </a:r>
            <a:r>
              <a:rPr lang="en" altLang="en-US" sz="2000" baseline="30000" dirty="0">
                <a:solidFill>
                  <a:srgbClr val="002060"/>
                </a:solidFill>
                <a:latin typeface="Calibri Light" pitchFamily="34" charset="0"/>
              </a:rPr>
              <a:t>2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838067" y="6137590"/>
            <a:ext cx="2800350" cy="341313"/>
          </a:xfrm>
        </p:spPr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en" sz="9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1. </a:t>
            </a:r>
            <a:r>
              <a:rPr lang="en" sz="900" dirty="0" err="1">
                <a:solidFill>
                  <a:schemeClr val="bg1">
                    <a:lumMod val="65000"/>
                  </a:schemeClr>
                </a:solidFill>
                <a:latin typeface="+mj-lt"/>
              </a:rPr>
              <a:t>Provan </a:t>
            </a:r>
            <a:r>
              <a:rPr lang="en" sz="9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D, </a:t>
            </a:r>
            <a:r>
              <a:rPr lang="en" sz="900" i="1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et al. Blood </a:t>
            </a:r>
            <a:r>
              <a:rPr lang="en" sz="9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2010;115:168 </a:t>
            </a:r>
            <a:r>
              <a:rPr lang="en" altLang="ja-JP" sz="9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–1 </a:t>
            </a:r>
            <a:r>
              <a:rPr lang="en" sz="9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86 </a:t>
            </a:r>
            <a:r>
              <a:rPr lang="en" sz="900" dirty="0">
                <a:solidFill>
                  <a:schemeClr val="bg1">
                    <a:lumMod val="65000"/>
                  </a:schemeClr>
                </a:solidFill>
                <a:latin typeface="+mj-lt"/>
                <a:ea typeface="MS PGothic" pitchFamily="34" charset="-128"/>
              </a:rPr>
              <a:t>;</a:t>
            </a:r>
            <a:endParaRPr lang="sr-Latn-RS" sz="900" dirty="0">
              <a:solidFill>
                <a:schemeClr val="bg1">
                  <a:lumMod val="65000"/>
                </a:schemeClr>
              </a:solidFill>
              <a:latin typeface="+mj-lt"/>
              <a:ea typeface="MS PGothic" pitchFamily="34" charset="-128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" sz="900" dirty="0">
                <a:solidFill>
                  <a:schemeClr val="bg1">
                    <a:lumMod val="65000"/>
                  </a:schemeClr>
                </a:solidFill>
                <a:latin typeface="+mj-lt"/>
                <a:ea typeface="MS PGothic" pitchFamily="34" charset="-128"/>
              </a:rPr>
              <a:t>2. </a:t>
            </a:r>
            <a:r>
              <a:rPr lang="en" sz="900" dirty="0" err="1">
                <a:solidFill>
                  <a:schemeClr val="bg1">
                    <a:lumMod val="65000"/>
                  </a:schemeClr>
                </a:solidFill>
                <a:latin typeface="+mj-lt"/>
                <a:ea typeface="MS PGothic" pitchFamily="34" charset="-128"/>
              </a:rPr>
              <a:t>Rodeghiero </a:t>
            </a:r>
            <a:r>
              <a:rPr lang="en" sz="900" dirty="0">
                <a:solidFill>
                  <a:schemeClr val="bg1">
                    <a:lumMod val="65000"/>
                  </a:schemeClr>
                </a:solidFill>
                <a:latin typeface="+mj-lt"/>
                <a:ea typeface="MS PGothic" pitchFamily="34" charset="-128"/>
              </a:rPr>
              <a:t>F, </a:t>
            </a:r>
            <a:r>
              <a:rPr lang="en" sz="900" i="1" dirty="0">
                <a:solidFill>
                  <a:schemeClr val="bg1">
                    <a:lumMod val="65000"/>
                  </a:schemeClr>
                </a:solidFill>
                <a:latin typeface="+mj-lt"/>
                <a:ea typeface="MS PGothic" pitchFamily="34" charset="-128"/>
              </a:rPr>
              <a:t>et al. Blood </a:t>
            </a:r>
            <a:r>
              <a:rPr lang="en" sz="900" dirty="0">
                <a:solidFill>
                  <a:schemeClr val="bg1">
                    <a:lumMod val="65000"/>
                  </a:schemeClr>
                </a:solidFill>
                <a:latin typeface="+mj-lt"/>
                <a:ea typeface="MS PGothic" pitchFamily="34" charset="-128"/>
              </a:rPr>
              <a:t>2009;113:2386–2393 </a:t>
            </a:r>
            <a:r>
              <a:rPr lang="en" sz="675" dirty="0">
                <a:solidFill>
                  <a:prstClr val="black"/>
                </a:solidFill>
                <a:ea typeface="MS PGothic" pitchFamily="34" charset="-128"/>
              </a:rPr>
              <a:t>.</a:t>
            </a:r>
            <a:endParaRPr lang="en-US" sz="675" dirty="0"/>
          </a:p>
        </p:txBody>
      </p:sp>
      <p:sp>
        <p:nvSpPr>
          <p:cNvPr id="78853" name="TextBox 2"/>
          <p:cNvSpPr txBox="1">
            <a:spLocks noChangeArrowheads="1"/>
          </p:cNvSpPr>
          <p:nvPr/>
        </p:nvSpPr>
        <p:spPr bwMode="auto">
          <a:xfrm>
            <a:off x="6175375" y="3219450"/>
            <a:ext cx="2443163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" altLang="en-US" sz="1500">
                <a:solidFill>
                  <a:srgbClr val="002060"/>
                </a:solidFill>
                <a:latin typeface="Calibri Light" pitchFamily="34" charset="0"/>
              </a:rPr>
              <a:t>The results do not indicate the etiology of the disease </a:t>
            </a:r>
            <a:r>
              <a:rPr lang="en" altLang="en-US" sz="1500" baseline="30000">
                <a:solidFill>
                  <a:srgbClr val="002060"/>
                </a:solidFill>
                <a:latin typeface="Calibri Light" pitchFamily="34" charset="0"/>
              </a:rPr>
              <a:t>1</a:t>
            </a:r>
          </a:p>
        </p:txBody>
      </p:sp>
      <p:sp>
        <p:nvSpPr>
          <p:cNvPr id="8" name="Right Brace 7"/>
          <p:cNvSpPr/>
          <p:nvPr/>
        </p:nvSpPr>
        <p:spPr>
          <a:xfrm>
            <a:off x="5508625" y="2951163"/>
            <a:ext cx="119063" cy="1090612"/>
          </a:xfrm>
          <a:prstGeom prst="rightBrac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671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1650" y="1495426"/>
            <a:ext cx="7886700" cy="5029918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defRPr/>
            </a:pP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Congenital thrombocytopenia </a:t>
            </a:r>
            <a:r>
              <a:rPr lang="en" sz="2000" dirty="0" smtClean="0">
                <a:solidFill>
                  <a:srgbClr val="002060"/>
                </a:solidFill>
                <a:latin typeface="Calibri Light" pitchFamily="34" charset="0"/>
              </a:rPr>
              <a:t>(incl </a:t>
            </a: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vWD type 2b)</a:t>
            </a:r>
          </a:p>
          <a:p>
            <a:pPr>
              <a:lnSpc>
                <a:spcPct val="80000"/>
              </a:lnSpc>
              <a:defRPr/>
            </a:pP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Thrombocytopenia in pregnancy </a:t>
            </a:r>
            <a:r>
              <a:rPr lang="en" sz="2000" dirty="0" smtClean="0">
                <a:solidFill>
                  <a:srgbClr val="002060"/>
                </a:solidFill>
                <a:latin typeface="Calibri Light" pitchFamily="34" charset="0"/>
              </a:rPr>
              <a:t>(gestational </a:t>
            </a: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, preeclampsia , HELLP, DIK, deficiency </a:t>
            </a:r>
            <a:r>
              <a:rPr lang="en" sz="2000" dirty="0" smtClean="0">
                <a:solidFill>
                  <a:srgbClr val="002060"/>
                </a:solidFill>
                <a:latin typeface="Calibri Light" pitchFamily="34" charset="0"/>
              </a:rPr>
              <a:t>folate, </a:t>
            </a: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acute fat liver in pregnancy , AFS)</a:t>
            </a:r>
          </a:p>
          <a:p>
            <a:pPr>
              <a:lnSpc>
                <a:spcPct val="80000"/>
              </a:lnSpc>
              <a:defRPr/>
            </a:pP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Thrombocytopenia caused by </a:t>
            </a:r>
            <a:r>
              <a:rPr lang="sr-Latn-RS" sz="2000" dirty="0" smtClean="0">
                <a:solidFill>
                  <a:srgbClr val="002060"/>
                </a:solidFill>
                <a:latin typeface="Calibri Light" pitchFamily="34" charset="0"/>
              </a:rPr>
              <a:t>drugs</a:t>
            </a:r>
            <a:r>
              <a:rPr lang="en" sz="2000" dirty="0" smtClean="0">
                <a:solidFill>
                  <a:srgbClr val="002060"/>
                </a:solidFill>
                <a:latin typeface="Calibri Light" pitchFamily="34" charset="0"/>
              </a:rPr>
              <a:t>, </a:t>
            </a: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vaccines , alcohol abuse </a:t>
            </a:r>
            <a:endParaRPr lang="en-US" sz="2000" dirty="0">
              <a:solidFill>
                <a:srgbClr val="002060"/>
              </a:solidFill>
              <a:latin typeface="Calibri Light" pitchFamily="34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" sz="2000" dirty="0" err="1">
                <a:solidFill>
                  <a:srgbClr val="002060"/>
                </a:solidFill>
                <a:latin typeface="Calibri Light" pitchFamily="34" charset="0"/>
              </a:rPr>
              <a:t>Thrombocytopenia </a:t>
            </a: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as </a:t>
            </a:r>
            <a:r>
              <a:rPr lang="en" sz="2000" dirty="0" err="1">
                <a:solidFill>
                  <a:srgbClr val="002060"/>
                </a:solidFill>
                <a:latin typeface="Calibri Light" pitchFamily="34" charset="0"/>
              </a:rPr>
              <a:t>part of</a:t>
            </a: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" sz="2000" dirty="0" err="1">
                <a:solidFill>
                  <a:srgbClr val="002060"/>
                </a:solidFill>
                <a:latin typeface="Calibri Light" pitchFamily="34" charset="0"/>
              </a:rPr>
              <a:t>viral</a:t>
            </a: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" sz="2000" dirty="0" err="1">
                <a:solidFill>
                  <a:srgbClr val="002060"/>
                </a:solidFill>
                <a:latin typeface="Calibri Light" pitchFamily="34" charset="0"/>
              </a:rPr>
              <a:t>infection </a:t>
            </a: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(CMV, HIV, </a:t>
            </a:r>
            <a:r>
              <a:rPr lang="en" sz="2000" dirty="0" err="1">
                <a:solidFill>
                  <a:srgbClr val="002060"/>
                </a:solidFill>
                <a:latin typeface="Calibri Light" pitchFamily="34" charset="0"/>
              </a:rPr>
              <a:t>rubella </a:t>
            </a: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, </a:t>
            </a:r>
            <a:r>
              <a:rPr lang="en" sz="2000" dirty="0" err="1">
                <a:solidFill>
                  <a:srgbClr val="002060"/>
                </a:solidFill>
                <a:latin typeface="Calibri Light" pitchFamily="34" charset="0"/>
              </a:rPr>
              <a:t>infectious</a:t>
            </a: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" sz="2000" dirty="0" err="1">
                <a:solidFill>
                  <a:srgbClr val="002060"/>
                </a:solidFill>
                <a:latin typeface="Calibri Light" pitchFamily="34" charset="0"/>
              </a:rPr>
              <a:t>mononucleosis, mumps </a:t>
            </a: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, HCV)</a:t>
            </a:r>
          </a:p>
          <a:p>
            <a:pPr>
              <a:lnSpc>
                <a:spcPct val="80000"/>
              </a:lnSpc>
              <a:defRPr/>
            </a:pPr>
            <a:r>
              <a:rPr lang="sr-Latn-RS" sz="2000" dirty="0" smtClean="0">
                <a:solidFill>
                  <a:srgbClr val="002060"/>
                </a:solidFill>
                <a:latin typeface="Calibri Light" pitchFamily="34" charset="0"/>
              </a:rPr>
              <a:t>Bone </a:t>
            </a:r>
            <a:r>
              <a:rPr lang="en" sz="2000" dirty="0" smtClean="0">
                <a:solidFill>
                  <a:srgbClr val="002060"/>
                </a:solidFill>
                <a:latin typeface="Calibri Light" pitchFamily="34" charset="0"/>
              </a:rPr>
              <a:t>marrow </a:t>
            </a:r>
            <a:r>
              <a:rPr lang="sr-Latn-RS" sz="2000" dirty="0" smtClean="0">
                <a:solidFill>
                  <a:srgbClr val="002060"/>
                </a:solidFill>
                <a:latin typeface="Calibri Light" pitchFamily="34" charset="0"/>
              </a:rPr>
              <a:t>d</a:t>
            </a:r>
            <a:r>
              <a:rPr lang="en" sz="2000" dirty="0" smtClean="0">
                <a:solidFill>
                  <a:srgbClr val="002060"/>
                </a:solidFill>
                <a:latin typeface="Calibri Light" pitchFamily="34" charset="0"/>
              </a:rPr>
              <a:t>iseases </a:t>
            </a: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(MDS, leukemia , others malignancies , fibrosis , AA, megaloblastic anemia )</a:t>
            </a:r>
          </a:p>
          <a:p>
            <a:pPr>
              <a:lnSpc>
                <a:spcPct val="80000"/>
              </a:lnSpc>
              <a:defRPr/>
            </a:pPr>
            <a:r>
              <a:rPr lang="en" sz="2000" dirty="0" err="1">
                <a:solidFill>
                  <a:srgbClr val="002060"/>
                </a:solidFill>
                <a:latin typeface="Calibri Light" pitchFamily="34" charset="0"/>
              </a:rPr>
              <a:t>Autoimmune</a:t>
            </a: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" sz="2000" dirty="0" err="1">
                <a:solidFill>
                  <a:srgbClr val="002060"/>
                </a:solidFill>
                <a:latin typeface="Calibri Light" pitchFamily="34" charset="0"/>
              </a:rPr>
              <a:t>systemic</a:t>
            </a: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" sz="2000" dirty="0" err="1">
                <a:solidFill>
                  <a:srgbClr val="002060"/>
                </a:solidFill>
                <a:latin typeface="Calibri Light" pitchFamily="34" charset="0"/>
              </a:rPr>
              <a:t>diseases </a:t>
            </a: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(SLE, AFS, RA, </a:t>
            </a:r>
            <a:r>
              <a:rPr lang="en" sz="2000" dirty="0" err="1">
                <a:solidFill>
                  <a:srgbClr val="002060"/>
                </a:solidFill>
                <a:latin typeface="Calibri Light" pitchFamily="34" charset="0"/>
              </a:rPr>
              <a:t>Evans</a:t>
            </a: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" sz="2000" dirty="0" err="1">
                <a:solidFill>
                  <a:srgbClr val="002060"/>
                </a:solidFill>
                <a:latin typeface="Calibri Light" pitchFamily="34" charset="0"/>
              </a:rPr>
              <a:t>syndrome </a:t>
            </a: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)</a:t>
            </a:r>
          </a:p>
          <a:p>
            <a:pPr>
              <a:lnSpc>
                <a:spcPct val="80000"/>
              </a:lnSpc>
              <a:defRPr/>
            </a:pPr>
            <a:r>
              <a:rPr lang="en" sz="2000" dirty="0" err="1">
                <a:solidFill>
                  <a:srgbClr val="002060"/>
                </a:solidFill>
                <a:latin typeface="Calibri Light" pitchFamily="34" charset="0"/>
              </a:rPr>
              <a:t>Lymphoproliferative</a:t>
            </a: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" sz="2000" dirty="0" err="1">
                <a:solidFill>
                  <a:srgbClr val="002060"/>
                </a:solidFill>
                <a:latin typeface="Calibri Light" pitchFamily="34" charset="0"/>
              </a:rPr>
              <a:t>diseases</a:t>
            </a:r>
            <a:endParaRPr lang="en-US" sz="2000" dirty="0">
              <a:solidFill>
                <a:srgbClr val="002060"/>
              </a:solidFill>
              <a:latin typeface="Calibri Light" pitchFamily="34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HUS, TTP</a:t>
            </a:r>
            <a:r>
              <a:rPr lang="en" sz="2000" dirty="0" smtClean="0">
                <a:solidFill>
                  <a:srgbClr val="002060"/>
                </a:solidFill>
                <a:latin typeface="Calibri Light" pitchFamily="34" charset="0"/>
              </a:rPr>
              <a:t>,</a:t>
            </a:r>
            <a:r>
              <a:rPr lang="sr-Latn-RS" sz="2000" dirty="0" smtClean="0">
                <a:solidFill>
                  <a:srgbClr val="002060"/>
                </a:solidFill>
                <a:latin typeface="Calibri Light" pitchFamily="34" charset="0"/>
              </a:rPr>
              <a:t> DIC</a:t>
            </a:r>
            <a:endParaRPr lang="en" sz="2000" dirty="0">
              <a:solidFill>
                <a:srgbClr val="002060"/>
              </a:solidFill>
              <a:latin typeface="Calibri Light" pitchFamily="34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" sz="2000" dirty="0" err="1">
                <a:solidFill>
                  <a:srgbClr val="002060"/>
                </a:solidFill>
                <a:latin typeface="Calibri Light" pitchFamily="34" charset="0"/>
              </a:rPr>
              <a:t>Cyclic</a:t>
            </a: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" sz="2000" dirty="0" err="1">
                <a:solidFill>
                  <a:srgbClr val="002060"/>
                </a:solidFill>
                <a:latin typeface="Calibri Light" pitchFamily="34" charset="0"/>
              </a:rPr>
              <a:t>thrombocytopenia</a:t>
            </a:r>
            <a:endParaRPr lang="en-US" sz="2000" dirty="0">
              <a:solidFill>
                <a:srgbClr val="002060"/>
              </a:solidFill>
              <a:latin typeface="Calibri Light" pitchFamily="34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" sz="2000" dirty="0" err="1">
                <a:solidFill>
                  <a:srgbClr val="002060"/>
                </a:solidFill>
                <a:latin typeface="Calibri Light" pitchFamily="34" charset="0"/>
              </a:rPr>
              <a:t>Posttransfusion</a:t>
            </a: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" sz="2000" dirty="0" err="1">
                <a:solidFill>
                  <a:srgbClr val="002060"/>
                </a:solidFill>
                <a:latin typeface="Calibri Light" pitchFamily="34" charset="0"/>
              </a:rPr>
              <a:t>purple</a:t>
            </a:r>
            <a:endParaRPr lang="en-US" sz="2000" dirty="0">
              <a:solidFill>
                <a:srgbClr val="002060"/>
              </a:solidFill>
              <a:latin typeface="Calibri Light" pitchFamily="34" charset="0"/>
            </a:endParaRPr>
          </a:p>
          <a:p>
            <a:pPr>
              <a:lnSpc>
                <a:spcPct val="80000"/>
              </a:lnSpc>
              <a:defRPr/>
            </a:pPr>
            <a:r>
              <a:rPr lang="sr-Latn-RS" sz="2000" dirty="0" smtClean="0">
                <a:solidFill>
                  <a:srgbClr val="002060"/>
                </a:solidFill>
                <a:latin typeface="Calibri Light" pitchFamily="34" charset="0"/>
              </a:rPr>
              <a:t>L</a:t>
            </a:r>
            <a:r>
              <a:rPr lang="en" sz="2000" dirty="0" smtClean="0">
                <a:solidFill>
                  <a:srgbClr val="002060"/>
                </a:solidFill>
                <a:latin typeface="Calibri Light" pitchFamily="34" charset="0"/>
              </a:rPr>
              <a:t>iver</a:t>
            </a:r>
            <a:r>
              <a:rPr lang="sr-Latn-RS" sz="2000" dirty="0" smtClean="0">
                <a:solidFill>
                  <a:srgbClr val="002060"/>
                </a:solidFill>
                <a:latin typeface="Calibri Light" pitchFamily="34" charset="0"/>
              </a:rPr>
              <a:t> d</a:t>
            </a:r>
            <a:r>
              <a:rPr lang="en" sz="2000" dirty="0" smtClean="0">
                <a:solidFill>
                  <a:srgbClr val="002060"/>
                </a:solidFill>
                <a:latin typeface="Calibri Light" pitchFamily="34" charset="0"/>
              </a:rPr>
              <a:t>iseases  </a:t>
            </a: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including alcoholic cirrhosis</a:t>
            </a:r>
            <a:endParaRPr lang="en-US" sz="2000" dirty="0">
              <a:solidFill>
                <a:srgbClr val="002060"/>
              </a:solidFill>
              <a:latin typeface="Calibri Light" pitchFamily="34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" sz="2000" dirty="0" err="1">
                <a:solidFill>
                  <a:srgbClr val="002060"/>
                </a:solidFill>
                <a:latin typeface="Calibri Light" pitchFamily="34" charset="0"/>
              </a:rPr>
              <a:t>Pseudothrombocytopenia</a:t>
            </a:r>
            <a:endParaRPr lang="en-US" sz="2000" dirty="0">
              <a:solidFill>
                <a:srgbClr val="002060"/>
              </a:solidFill>
              <a:latin typeface="Calibri Light" pitchFamily="34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" sz="2000" dirty="0" err="1">
                <a:solidFill>
                  <a:srgbClr val="002060"/>
                </a:solidFill>
                <a:latin typeface="Calibri Light" pitchFamily="34" charset="0"/>
              </a:rPr>
              <a:t>Ordinary</a:t>
            </a: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" sz="2000" dirty="0" err="1">
                <a:solidFill>
                  <a:srgbClr val="002060"/>
                </a:solidFill>
                <a:latin typeface="Calibri Light" pitchFamily="34" charset="0"/>
              </a:rPr>
              <a:t>variable</a:t>
            </a: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" sz="2000" dirty="0" err="1">
                <a:solidFill>
                  <a:srgbClr val="002060"/>
                </a:solidFill>
                <a:latin typeface="Calibri Light" pitchFamily="34" charset="0"/>
              </a:rPr>
              <a:t>immunodeficiency</a:t>
            </a:r>
            <a:endParaRPr lang="en-US" sz="2000" dirty="0">
              <a:solidFill>
                <a:srgbClr val="002060"/>
              </a:solidFill>
              <a:latin typeface="Calibri Light" pitchFamily="34" charset="0"/>
            </a:endParaRPr>
          </a:p>
        </p:txBody>
      </p:sp>
      <p:sp>
        <p:nvSpPr>
          <p:cNvPr id="80899" name="Rectangle 2"/>
          <p:cNvSpPr>
            <a:spLocks noGrp="1" noChangeArrowheads="1"/>
          </p:cNvSpPr>
          <p:nvPr>
            <p:ph type="title"/>
          </p:nvPr>
        </p:nvSpPr>
        <p:spPr>
          <a:xfrm>
            <a:off x="501650" y="641350"/>
            <a:ext cx="7886700" cy="585788"/>
          </a:xfrm>
        </p:spPr>
        <p:txBody>
          <a:bodyPr/>
          <a:lstStyle/>
          <a:p>
            <a:r>
              <a:rPr lang="en" altLang="en-US" sz="2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ITP: </a:t>
            </a:r>
            <a:r>
              <a:rPr lang="en" altLang="en-US" sz="2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differential diagnosis</a:t>
            </a:r>
            <a:endParaRPr lang="en-US" altLang="en-US" sz="2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921375" y="6398344"/>
            <a:ext cx="2466975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" sz="1050" i="1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Provan D et al Blood 2010:115:168</a:t>
            </a:r>
            <a:endParaRPr lang="en-US" sz="1050" i="1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3191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1600200" y="5662613"/>
            <a:ext cx="5829300" cy="390525"/>
          </a:xfrm>
          <a:prstGeom prst="roundRect">
            <a:avLst>
              <a:gd name="adj" fmla="val 26779"/>
            </a:avLst>
          </a:prstGeom>
          <a:solidFill>
            <a:schemeClr val="accent1"/>
          </a:solidFill>
          <a:ln>
            <a:noFill/>
          </a:ln>
          <a:effectLst>
            <a:outerShdw dist="22860" dir="540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" sz="2000" dirty="0" err="1">
                <a:solidFill>
                  <a:srgbClr val="002060"/>
                </a:solidFill>
                <a:latin typeface="Calibri Light" pitchFamily="34" charset="0"/>
                <a:cs typeface="Arial" charset="0"/>
              </a:rPr>
              <a:t>Optimal</a:t>
            </a:r>
            <a:r>
              <a:rPr lang="en" sz="2000" dirty="0">
                <a:solidFill>
                  <a:srgbClr val="002060"/>
                </a:solidFill>
                <a:latin typeface="Calibri Light" pitchFamily="34" charset="0"/>
                <a:cs typeface="Arial" charset="0"/>
              </a:rPr>
              <a:t> </a:t>
            </a:r>
            <a:r>
              <a:rPr lang="en" sz="2000" dirty="0" err="1">
                <a:solidFill>
                  <a:srgbClr val="002060"/>
                </a:solidFill>
                <a:latin typeface="Calibri Light" pitchFamily="34" charset="0"/>
                <a:cs typeface="Arial" charset="0"/>
              </a:rPr>
              <a:t>access</a:t>
            </a:r>
            <a:r>
              <a:rPr lang="en" sz="2000" dirty="0">
                <a:solidFill>
                  <a:srgbClr val="002060"/>
                </a:solidFill>
                <a:latin typeface="Calibri Light" pitchFamily="34" charset="0"/>
                <a:cs typeface="Arial" charset="0"/>
              </a:rPr>
              <a:t> </a:t>
            </a:r>
            <a:r>
              <a:rPr lang="en" sz="2000" dirty="0" err="1">
                <a:solidFill>
                  <a:srgbClr val="002060"/>
                </a:solidFill>
                <a:latin typeface="Calibri Light" pitchFamily="34" charset="0"/>
                <a:cs typeface="Arial" charset="0"/>
              </a:rPr>
              <a:t>is</a:t>
            </a:r>
            <a:r>
              <a:rPr lang="en" sz="2000" dirty="0">
                <a:solidFill>
                  <a:srgbClr val="002060"/>
                </a:solidFill>
                <a:latin typeface="Calibri Light" pitchFamily="34" charset="0"/>
                <a:cs typeface="Arial" charset="0"/>
              </a:rPr>
              <a:t> </a:t>
            </a:r>
            <a:r>
              <a:rPr lang="en" sz="2000" dirty="0" err="1">
                <a:solidFill>
                  <a:srgbClr val="002060"/>
                </a:solidFill>
                <a:latin typeface="Calibri Light" pitchFamily="34" charset="0"/>
                <a:cs typeface="Arial" charset="0"/>
              </a:rPr>
              <a:t>individualization </a:t>
            </a:r>
            <a:r>
              <a:rPr lang="en" sz="2000" dirty="0">
                <a:solidFill>
                  <a:srgbClr val="002060"/>
                </a:solidFill>
                <a:latin typeface="Calibri Light" pitchFamily="34" charset="0"/>
                <a:cs typeface="Arial" charset="0"/>
              </a:rPr>
              <a:t>of therapy </a:t>
            </a:r>
            <a:r>
              <a:rPr lang="en" sz="2000" baseline="30000" dirty="0">
                <a:solidFill>
                  <a:srgbClr val="002060"/>
                </a:solidFill>
                <a:latin typeface="Calibri Light" pitchFamily="34" charset="0"/>
                <a:cs typeface="Arial" charset="0"/>
              </a:rPr>
              <a:t>1,3</a:t>
            </a:r>
          </a:p>
        </p:txBody>
      </p:sp>
      <p:sp>
        <p:nvSpPr>
          <p:cNvPr id="82947" name="Title 1"/>
          <p:cNvSpPr>
            <a:spLocks noGrp="1"/>
          </p:cNvSpPr>
          <p:nvPr>
            <p:ph type="title"/>
          </p:nvPr>
        </p:nvSpPr>
        <p:spPr>
          <a:xfrm>
            <a:off x="571500" y="311150"/>
            <a:ext cx="7886700" cy="490538"/>
          </a:xfrm>
        </p:spPr>
        <p:txBody>
          <a:bodyPr/>
          <a:lstStyle/>
          <a:p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ITP: </a:t>
            </a:r>
            <a:r>
              <a:rPr lang="sr-Latn-RS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treatment</a:t>
            </a:r>
            <a:endParaRPr lang="en-US" altLang="en-US" sz="3200" baseline="30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2948" name="Content Placeholder 2"/>
          <p:cNvSpPr>
            <a:spLocks noGrp="1"/>
          </p:cNvSpPr>
          <p:nvPr>
            <p:ph idx="1"/>
          </p:nvPr>
        </p:nvSpPr>
        <p:spPr>
          <a:xfrm>
            <a:off x="523159" y="1313149"/>
            <a:ext cx="8574087" cy="3182923"/>
          </a:xfrm>
        </p:spPr>
        <p:txBody>
          <a:bodyPr>
            <a:spAutoFit/>
          </a:bodyPr>
          <a:lstStyle/>
          <a:p>
            <a:pPr marL="0" lvl="1" indent="0">
              <a:spcAft>
                <a:spcPts val="450"/>
              </a:spcAft>
              <a:buFontTx/>
              <a:buNone/>
            </a:pP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</a:rPr>
              <a:t>Factors important for treatment decisions </a:t>
            </a:r>
            <a:r>
              <a:rPr lang="en" altLang="en-US" sz="2000" baseline="30000" dirty="0">
                <a:solidFill>
                  <a:srgbClr val="002060"/>
                </a:solidFill>
              </a:rPr>
              <a:t>1-3</a:t>
            </a:r>
          </a:p>
          <a:p>
            <a:pPr marL="0" lvl="1" indent="0">
              <a:spcAft>
                <a:spcPts val="450"/>
              </a:spcAft>
            </a:pPr>
            <a:r>
              <a:rPr lang="en" altLang="en-US" sz="2000" dirty="0" err="1">
                <a:solidFill>
                  <a:srgbClr val="002060"/>
                </a:solidFill>
                <a:latin typeface="Calibri Light" pitchFamily="34" charset="0"/>
              </a:rPr>
              <a:t>bleeding intensity 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</a:rPr>
              <a:t>, </a:t>
            </a:r>
            <a:r>
              <a:rPr lang="en" altLang="en-US" sz="2000" dirty="0" err="1">
                <a:solidFill>
                  <a:srgbClr val="002060"/>
                </a:solidFill>
                <a:latin typeface="Calibri Light" pitchFamily="34" charset="0"/>
              </a:rPr>
              <a:t>localization</a:t>
            </a:r>
            <a:endParaRPr lang="en-US" altLang="en-US" sz="2000" dirty="0">
              <a:solidFill>
                <a:srgbClr val="002060"/>
              </a:solidFill>
              <a:latin typeface="Calibri Light" pitchFamily="34" charset="0"/>
            </a:endParaRPr>
          </a:p>
          <a:p>
            <a:pPr marL="0" lvl="1" indent="0">
              <a:spcAft>
                <a:spcPts val="450"/>
              </a:spcAft>
            </a:pPr>
            <a:r>
              <a:rPr lang="en" altLang="en-US" sz="2000" dirty="0" err="1">
                <a:solidFill>
                  <a:srgbClr val="002060"/>
                </a:solidFill>
                <a:latin typeface="Calibri Light" pitchFamily="34" charset="0"/>
              </a:rPr>
              <a:t>age 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</a:rPr>
              <a:t>&gt; 65 </a:t>
            </a:r>
            <a:r>
              <a:rPr lang="en" altLang="en-US" sz="2000" dirty="0" err="1">
                <a:solidFill>
                  <a:srgbClr val="002060"/>
                </a:solidFill>
                <a:latin typeface="Calibri Light" pitchFamily="34" charset="0"/>
              </a:rPr>
              <a:t>years</a:t>
            </a:r>
            <a:endParaRPr lang="en-US" altLang="en-US" sz="2000" dirty="0">
              <a:solidFill>
                <a:srgbClr val="002060"/>
              </a:solidFill>
              <a:latin typeface="Calibri Light" pitchFamily="34" charset="0"/>
            </a:endParaRPr>
          </a:p>
          <a:p>
            <a:pPr marL="0" lvl="1" indent="0">
              <a:spcAft>
                <a:spcPts val="450"/>
              </a:spcAft>
            </a:pP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</a:rPr>
              <a:t> life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</a:rPr>
              <a:t>style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itchFamily="34" charset="0"/>
              </a:rPr>
              <a:t> wh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</a:rPr>
              <a:t>ich </a:t>
            </a:r>
            <a:r>
              <a:rPr lang="en-US" altLang="en-US" sz="2000" dirty="0">
                <a:solidFill>
                  <a:srgbClr val="002060"/>
                </a:solidFill>
                <a:latin typeface="Calibri Light" pitchFamily="34" charset="0"/>
              </a:rPr>
              <a:t>contribute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itchFamily="34" charset="0"/>
              </a:rPr>
              <a:t> to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</a:rPr>
              <a:t>increased bleeding risk</a:t>
            </a:r>
            <a:endParaRPr lang="en-US" altLang="en-US" sz="2000" dirty="0">
              <a:solidFill>
                <a:srgbClr val="002060"/>
              </a:solidFill>
              <a:latin typeface="Calibri Light" pitchFamily="34" charset="0"/>
            </a:endParaRPr>
          </a:p>
          <a:p>
            <a:pPr marL="0" lvl="1" indent="0">
              <a:spcAft>
                <a:spcPts val="450"/>
              </a:spcAft>
            </a:pP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</a:rPr>
              <a:t>comorbidities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</a:rPr>
              <a:t>-uremia 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</a:rPr>
              <a:t>, chronic disease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</a:rPr>
              <a:t>liver, 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</a:rPr>
              <a:t>peptic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</a:rPr>
              <a:t>ulcer, 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</a:rPr>
              <a:t>associated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</a:rPr>
              <a:t>disorder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itchFamily="34" charset="0"/>
              </a:rPr>
              <a:t> of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</a:rPr>
              <a:t>hemostasis</a:t>
            </a:r>
            <a:r>
              <a:rPr lang="en-US" altLang="en-US" sz="2000" dirty="0">
                <a:solidFill>
                  <a:srgbClr val="002060"/>
                </a:solidFill>
                <a:latin typeface="Calibri Light" pitchFamily="34" charset="0"/>
              </a:rPr>
              <a:t/>
            </a:r>
            <a:br>
              <a:rPr lang="en-US" altLang="en-US" sz="2000" dirty="0">
                <a:solidFill>
                  <a:srgbClr val="002060"/>
                </a:solidFill>
                <a:latin typeface="Calibri Light" pitchFamily="34" charset="0"/>
              </a:rPr>
            </a:br>
            <a:endParaRPr lang="en-US" altLang="en-US" sz="2000" dirty="0">
              <a:solidFill>
                <a:srgbClr val="002060"/>
              </a:solidFill>
              <a:latin typeface="Calibri Light" pitchFamily="34" charset="0"/>
            </a:endParaRPr>
          </a:p>
          <a:p>
            <a:pPr marL="0" lvl="1" indent="0">
              <a:spcAft>
                <a:spcPts val="450"/>
              </a:spcAft>
            </a:pPr>
            <a:r>
              <a:rPr lang="sr-Latn-RS" altLang="en-US" sz="2000" dirty="0" smtClean="0">
                <a:solidFill>
                  <a:srgbClr val="0070C0"/>
                </a:solidFill>
                <a:latin typeface="Calibri Light" pitchFamily="34" charset="0"/>
              </a:rPr>
              <a:t>P</a:t>
            </a:r>
            <a:r>
              <a:rPr lang="en" altLang="en-US" sz="2000" dirty="0" smtClean="0">
                <a:solidFill>
                  <a:srgbClr val="0070C0"/>
                </a:solidFill>
                <a:latin typeface="Calibri Light" pitchFamily="34" charset="0"/>
              </a:rPr>
              <a:t>latelet</a:t>
            </a:r>
            <a:r>
              <a:rPr lang="sr-Latn-RS" altLang="en-US" sz="2000" dirty="0" smtClean="0">
                <a:solidFill>
                  <a:srgbClr val="0070C0"/>
                </a:solidFill>
                <a:latin typeface="Calibri Light" pitchFamily="34" charset="0"/>
              </a:rPr>
              <a:t> count</a:t>
            </a:r>
            <a:r>
              <a:rPr lang="en" altLang="en-US" sz="2000" dirty="0" smtClean="0">
                <a:solidFill>
                  <a:srgbClr val="0070C0"/>
                </a:solidFill>
                <a:latin typeface="Calibri Light" pitchFamily="34" charset="0"/>
              </a:rPr>
              <a:t> </a:t>
            </a:r>
            <a:r>
              <a:rPr lang="en" altLang="en-US" sz="2000" dirty="0">
                <a:solidFill>
                  <a:srgbClr val="0070C0"/>
                </a:solidFill>
                <a:latin typeface="Calibri Light" pitchFamily="34" charset="0"/>
              </a:rPr>
              <a:t>: &lt;30x10 </a:t>
            </a:r>
            <a:r>
              <a:rPr lang="en" altLang="en-US" sz="2000" baseline="30000" dirty="0">
                <a:solidFill>
                  <a:srgbClr val="0070C0"/>
                </a:solidFill>
              </a:rPr>
              <a:t>9 </a:t>
            </a:r>
            <a:r>
              <a:rPr lang="sr-Latn-RS" altLang="en-US" sz="2000" dirty="0">
                <a:solidFill>
                  <a:srgbClr val="0070C0"/>
                </a:solidFill>
                <a:latin typeface="Calibri Light" pitchFamily="34" charset="0"/>
              </a:rPr>
              <a:t>/</a:t>
            </a:r>
            <a:r>
              <a:rPr lang="en" altLang="en-US" sz="2000" dirty="0" smtClean="0">
                <a:solidFill>
                  <a:srgbClr val="0070C0"/>
                </a:solidFill>
                <a:latin typeface="Calibri Light" pitchFamily="34" charset="0"/>
              </a:rPr>
              <a:t>L</a:t>
            </a:r>
            <a:endParaRPr lang="en-US" altLang="en-US" sz="1600" dirty="0">
              <a:solidFill>
                <a:srgbClr val="002060"/>
              </a:solidFill>
              <a:latin typeface="Calibri Light" pitchFamily="34" charset="0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5626489" y="6121928"/>
            <a:ext cx="3498850" cy="581025"/>
          </a:xfrm>
        </p:spPr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en-US" sz="675" dirty="0"/>
              <a:t/>
            </a:r>
            <a:br>
              <a:rPr lang="en-US" sz="675" dirty="0"/>
            </a:br>
            <a:r>
              <a:rPr lang="en" sz="900" i="1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1. </a:t>
            </a:r>
            <a:r>
              <a:rPr lang="en" sz="900" i="1" dirty="0">
                <a:solidFill>
                  <a:schemeClr val="bg1">
                    <a:lumMod val="65000"/>
                  </a:schemeClr>
                </a:solidFill>
                <a:latin typeface="+mj-lt"/>
                <a:ea typeface="MS PGothic" pitchFamily="34" charset="-128"/>
              </a:rPr>
              <a:t>Stasi R, Provan D. Mayo Clin Proc 2004;79:504–522;</a:t>
            </a:r>
            <a:endParaRPr lang="sr-Latn-RS" sz="900" i="1" dirty="0">
              <a:solidFill>
                <a:schemeClr val="bg1">
                  <a:lumMod val="65000"/>
                </a:schemeClr>
              </a:solidFill>
              <a:latin typeface="+mj-lt"/>
              <a:ea typeface="MS PGothic" pitchFamily="34" charset="-128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" sz="900" i="1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2. Provan D, et al. Blood 2010;115:168 </a:t>
            </a:r>
            <a:r>
              <a:rPr lang="en" altLang="ja-JP" sz="900" i="1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–1 </a:t>
            </a:r>
            <a:r>
              <a:rPr lang="en" sz="900" i="1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86; </a:t>
            </a:r>
            <a:r>
              <a:rPr lang="en-US" sz="900" i="1" dirty="0">
                <a:solidFill>
                  <a:schemeClr val="bg1">
                    <a:lumMod val="65000"/>
                  </a:schemeClr>
                </a:solidFill>
                <a:latin typeface="+mj-lt"/>
              </a:rPr>
              <a:t/>
            </a:r>
            <a:br>
              <a:rPr lang="en-US" sz="900" i="1" dirty="0">
                <a:solidFill>
                  <a:schemeClr val="bg1">
                    <a:lumMod val="65000"/>
                  </a:schemeClr>
                </a:solidFill>
                <a:latin typeface="+mj-lt"/>
              </a:rPr>
            </a:br>
            <a:r>
              <a:rPr lang="en" sz="900" i="1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3 </a:t>
            </a:r>
            <a:r>
              <a:rPr lang="en" sz="900" i="1" dirty="0">
                <a:solidFill>
                  <a:schemeClr val="bg1">
                    <a:lumMod val="65000"/>
                  </a:schemeClr>
                </a:solidFill>
                <a:latin typeface="+mj-lt"/>
                <a:ea typeface="MS PGothic" pitchFamily="34" charset="-128"/>
              </a:rPr>
              <a:t>. Matzdorff A, et al. Semin Hematol 2013;50(Suppl 1):S12–S17 </a:t>
            </a:r>
            <a:r>
              <a:rPr lang="en" sz="1050" i="1" dirty="0">
                <a:solidFill>
                  <a:schemeClr val="bg1">
                    <a:lumMod val="65000"/>
                  </a:schemeClr>
                </a:solidFill>
                <a:latin typeface="+mj-lt"/>
                <a:ea typeface="MS PGothic" pitchFamily="34" charset="-128"/>
              </a:rPr>
              <a:t>.</a:t>
            </a:r>
            <a:endParaRPr lang="en-US" sz="1050" i="1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35785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74638"/>
            <a:ext cx="7886700" cy="561975"/>
          </a:xfrm>
        </p:spPr>
        <p:txBody>
          <a:bodyPr/>
          <a:lstStyle/>
          <a:p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IT</a:t>
            </a:r>
            <a:r>
              <a:rPr lang="sr-Latn-RS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</a:t>
            </a:r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sr-Latn-RS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treatment</a:t>
            </a:r>
            <a:endParaRPr lang="en-US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3529556"/>
              </p:ext>
            </p:extLst>
          </p:nvPr>
        </p:nvGraphicFramePr>
        <p:xfrm>
          <a:off x="982663" y="976313"/>
          <a:ext cx="6856412" cy="49064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2433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53207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685849">
                <a:tc>
                  <a:txBody>
                    <a:bodyPr/>
                    <a:lstStyle/>
                    <a:p>
                      <a:pPr algn="ctr"/>
                      <a:r>
                        <a:rPr lang="en" sz="160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sr-Latn-RS" sz="1600" dirty="0" smtClean="0">
                          <a:solidFill>
                            <a:srgbClr val="002060"/>
                          </a:solidFill>
                        </a:rPr>
                        <a:t>F</a:t>
                      </a:r>
                      <a:r>
                        <a:rPr lang="en" sz="1600" dirty="0" smtClean="0">
                          <a:solidFill>
                            <a:srgbClr val="002060"/>
                          </a:solidFill>
                        </a:rPr>
                        <a:t>irst line</a:t>
                      </a:r>
                      <a:endParaRPr lang="en-US" sz="1600" dirty="0">
                        <a:solidFill>
                          <a:srgbClr val="002060"/>
                        </a:solidFill>
                        <a:latin typeface="+mj-lt"/>
                      </a:endParaRPr>
                    </a:p>
                  </a:txBody>
                  <a:tcPr marL="68585" marR="68585" marT="34292" marB="34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600" dirty="0" smtClean="0">
                          <a:solidFill>
                            <a:srgbClr val="002060"/>
                          </a:solidFill>
                        </a:rPr>
                        <a:t>Second line</a:t>
                      </a:r>
                      <a:r>
                        <a:rPr lang="en" sz="1600" b="0" i="0" u="none" strike="noStrike" kern="1200" baseline="0" dirty="0" smtClean="0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endParaRPr lang="en-US" sz="1600" dirty="0">
                        <a:solidFill>
                          <a:srgbClr val="002060"/>
                        </a:solidFill>
                        <a:latin typeface="+mj-lt"/>
                      </a:endParaRPr>
                    </a:p>
                  </a:txBody>
                  <a:tcPr marL="68585" marR="68585" marT="34292" marB="34292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13736">
                <a:tc>
                  <a:txBody>
                    <a:bodyPr/>
                    <a:lstStyle/>
                    <a:p>
                      <a:r>
                        <a:rPr lang="en" sz="1600" b="1" i="0" u="none" strike="noStrike" kern="1200" baseline="0" dirty="0" err="1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Corticosteroids</a:t>
                      </a:r>
                      <a:endParaRPr lang="sr-Latn-RS" sz="1600" b="0" i="0" u="none" strike="noStrike" kern="1200" baseline="0" dirty="0">
                        <a:solidFill>
                          <a:srgbClr val="002060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5" marR="68585" marT="34292" marB="34292"/>
                </a:tc>
                <a:tc>
                  <a:txBody>
                    <a:bodyPr/>
                    <a:lstStyle/>
                    <a:p>
                      <a:r>
                        <a:rPr lang="en" sz="1600" b="0" i="0" u="none" strike="noStrike" kern="1200" baseline="0" dirty="0" err="1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Azathioprine</a:t>
                      </a:r>
                      <a:endParaRPr lang="en-US" sz="1600" dirty="0">
                        <a:solidFill>
                          <a:srgbClr val="002060"/>
                        </a:solidFill>
                        <a:latin typeface="+mj-lt"/>
                      </a:endParaRPr>
                    </a:p>
                  </a:txBody>
                  <a:tcPr marL="68585" marR="68585" marT="34292" marB="34292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88052">
                <a:tc>
                  <a:txBody>
                    <a:bodyPr/>
                    <a:lstStyle/>
                    <a:p>
                      <a:endParaRPr lang="sr-Latn-RS" sz="1600" b="0" i="0" u="none" strike="noStrike" kern="1200" baseline="0" dirty="0">
                        <a:solidFill>
                          <a:srgbClr val="002060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5" marR="68585" marT="34292" marB="34292"/>
                </a:tc>
                <a:tc>
                  <a:txBody>
                    <a:bodyPr/>
                    <a:lstStyle/>
                    <a:p>
                      <a:r>
                        <a:rPr lang="en" sz="1600" b="0" i="0" u="none" strike="noStrike" kern="1200" baseline="0" dirty="0" err="1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Cyclosporine </a:t>
                      </a:r>
                      <a:r>
                        <a:rPr lang="en" sz="1600" b="0" i="0" u="none" strike="noStrike" kern="1200" baseline="0" dirty="0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A*</a:t>
                      </a:r>
                      <a:endParaRPr lang="en-US" sz="1600" dirty="0">
                        <a:solidFill>
                          <a:srgbClr val="002060"/>
                        </a:solidFill>
                        <a:latin typeface="+mj-lt"/>
                      </a:endParaRPr>
                    </a:p>
                  </a:txBody>
                  <a:tcPr marL="68585" marR="68585" marT="34292" marB="34292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88052">
                <a:tc>
                  <a:txBody>
                    <a:bodyPr/>
                    <a:lstStyle/>
                    <a:p>
                      <a:endParaRPr lang="sr-Latn-RS" sz="1600" b="0" i="0" u="none" strike="noStrike" kern="1200" baseline="0" dirty="0">
                        <a:solidFill>
                          <a:srgbClr val="002060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5" marR="68585" marT="34292" marB="34292"/>
                </a:tc>
                <a:tc>
                  <a:txBody>
                    <a:bodyPr/>
                    <a:lstStyle/>
                    <a:p>
                      <a:r>
                        <a:rPr lang="en" sz="1600" b="0" i="0" u="none" strike="noStrike" kern="1200" baseline="0" dirty="0" err="1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Cyclophosphamide</a:t>
                      </a:r>
                      <a:endParaRPr lang="en-US" sz="1600" dirty="0">
                        <a:solidFill>
                          <a:srgbClr val="002060"/>
                        </a:solidFill>
                        <a:latin typeface="+mj-lt"/>
                      </a:endParaRPr>
                    </a:p>
                  </a:txBody>
                  <a:tcPr marL="68585" marR="68585" marT="34292" marB="34292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81960">
                <a:tc>
                  <a:txBody>
                    <a:bodyPr/>
                    <a:lstStyle/>
                    <a:p>
                      <a:endParaRPr lang="sr-Latn-RS" sz="1600" b="0" i="0" u="none" strike="noStrike" kern="1200" baseline="0" dirty="0">
                        <a:solidFill>
                          <a:srgbClr val="002060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5" marR="68585" marT="34292" marB="34292"/>
                </a:tc>
                <a:tc>
                  <a:txBody>
                    <a:bodyPr/>
                    <a:lstStyle/>
                    <a:p>
                      <a:r>
                        <a:rPr lang="en" sz="1600" b="0" i="0" u="none" strike="noStrike" kern="1200" baseline="0" dirty="0" err="1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danazol </a:t>
                      </a:r>
                      <a:r>
                        <a:rPr lang="en" sz="1600" b="0" i="0" u="none" strike="noStrike" kern="1200" baseline="0" dirty="0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*</a:t>
                      </a:r>
                      <a:endParaRPr lang="en-US" sz="1600" dirty="0">
                        <a:solidFill>
                          <a:srgbClr val="002060"/>
                        </a:solidFill>
                        <a:latin typeface="+mj-lt"/>
                      </a:endParaRPr>
                    </a:p>
                  </a:txBody>
                  <a:tcPr marL="68585" marR="68585" marT="34292" marB="34292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81960">
                <a:tc>
                  <a:txBody>
                    <a:bodyPr/>
                    <a:lstStyle/>
                    <a:p>
                      <a:endParaRPr lang="sr-Latn-RS" sz="1600" b="0" i="0" u="none" strike="noStrike" kern="1200" baseline="0" dirty="0">
                        <a:solidFill>
                          <a:srgbClr val="002060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5" marR="68585" marT="34292" marB="34292"/>
                </a:tc>
                <a:tc>
                  <a:txBody>
                    <a:bodyPr/>
                    <a:lstStyle/>
                    <a:p>
                      <a:r>
                        <a:rPr lang="en" sz="1600" b="0" i="0" u="none" strike="noStrike" kern="1200" baseline="0" dirty="0" err="1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dapsone </a:t>
                      </a:r>
                      <a:r>
                        <a:rPr lang="en" sz="1600" b="0" i="0" u="none" strike="noStrike" kern="1200" baseline="0" dirty="0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*</a:t>
                      </a:r>
                      <a:endParaRPr lang="en-US" sz="1600" dirty="0">
                        <a:solidFill>
                          <a:srgbClr val="002060"/>
                        </a:solidFill>
                        <a:latin typeface="+mj-lt"/>
                      </a:endParaRPr>
                    </a:p>
                  </a:txBody>
                  <a:tcPr marL="68585" marR="68585" marT="34292" marB="34292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00237">
                <a:tc>
                  <a:txBody>
                    <a:bodyPr/>
                    <a:lstStyle/>
                    <a:p>
                      <a:endParaRPr lang="sr-Latn-RS" sz="1600" b="0" i="0" u="none" strike="noStrike" kern="1200" baseline="0" dirty="0">
                        <a:solidFill>
                          <a:srgbClr val="002060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5" marR="68585" marT="34292" marB="34292"/>
                </a:tc>
                <a:tc>
                  <a:txBody>
                    <a:bodyPr/>
                    <a:lstStyle/>
                    <a:p>
                      <a:r>
                        <a:rPr lang="en" sz="1600" b="0" i="0" u="none" strike="noStrike" kern="1200" baseline="0" dirty="0" err="1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Mycophenolate</a:t>
                      </a:r>
                      <a:r>
                        <a:rPr lang="en" sz="1600" b="0" i="0" u="none" strike="noStrike" kern="1200" baseline="0" dirty="0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en" sz="1600" b="0" i="0" u="none" strike="noStrike" kern="1200" baseline="0" dirty="0" err="1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mofetil </a:t>
                      </a:r>
                      <a:r>
                        <a:rPr lang="en" sz="1600" b="0" i="0" u="none" strike="noStrike" kern="1200" baseline="0" dirty="0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*</a:t>
                      </a:r>
                      <a:endParaRPr lang="en-US" sz="1600" dirty="0">
                        <a:solidFill>
                          <a:srgbClr val="002060"/>
                        </a:solidFill>
                        <a:latin typeface="+mj-lt"/>
                      </a:endParaRPr>
                    </a:p>
                  </a:txBody>
                  <a:tcPr marL="68585" marR="68585" marT="34292" marB="34292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88052">
                <a:tc>
                  <a:txBody>
                    <a:bodyPr/>
                    <a:lstStyle/>
                    <a:p>
                      <a:endParaRPr lang="sr-Latn-RS" sz="1600" b="0" i="0" u="none" strike="noStrike" kern="1200" baseline="0" dirty="0">
                        <a:solidFill>
                          <a:srgbClr val="002060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5" marR="68585" marT="34292" marB="34292"/>
                </a:tc>
                <a:tc>
                  <a:txBody>
                    <a:bodyPr/>
                    <a:lstStyle/>
                    <a:p>
                      <a:r>
                        <a:rPr lang="en" sz="1600" b="0" i="0" u="none" strike="noStrike" kern="1200" baseline="0" dirty="0" err="1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Splenectomy</a:t>
                      </a:r>
                      <a:endParaRPr lang="en-US" sz="1600" dirty="0">
                        <a:solidFill>
                          <a:srgbClr val="002060"/>
                        </a:solidFill>
                        <a:latin typeface="+mj-lt"/>
                      </a:endParaRPr>
                    </a:p>
                  </a:txBody>
                  <a:tcPr marL="68585" marR="68585" marT="34292" marB="34292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32079">
                <a:tc>
                  <a:txBody>
                    <a:bodyPr/>
                    <a:lstStyle/>
                    <a:p>
                      <a:endParaRPr lang="sr-Latn-RS" sz="1600" b="0" i="0" u="none" strike="noStrike" kern="1200" baseline="0" dirty="0">
                        <a:solidFill>
                          <a:srgbClr val="002060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5" marR="68585" marT="34292" marB="34292"/>
                </a:tc>
                <a:tc>
                  <a:txBody>
                    <a:bodyPr/>
                    <a:lstStyle/>
                    <a:p>
                      <a:r>
                        <a:rPr lang="en" sz="1600" b="0" i="0" u="none" strike="noStrike" kern="1200" baseline="0" dirty="0" err="1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Rituximab </a:t>
                      </a:r>
                      <a:r>
                        <a:rPr lang="en" sz="1600" b="0" i="0" u="none" strike="noStrike" kern="1200" baseline="0" dirty="0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*</a:t>
                      </a:r>
                      <a:endParaRPr lang="en-US" sz="1600" dirty="0">
                        <a:solidFill>
                          <a:srgbClr val="002060"/>
                        </a:solidFill>
                        <a:latin typeface="+mj-lt"/>
                      </a:endParaRPr>
                    </a:p>
                  </a:txBody>
                  <a:tcPr marL="68585" marR="68585" marT="34292" marB="34292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708710">
                <a:tc>
                  <a:txBody>
                    <a:bodyPr/>
                    <a:lstStyle/>
                    <a:p>
                      <a:r>
                        <a:rPr lang="en" sz="1600" b="0" i="0" u="none" strike="noStrike" kern="1200" baseline="0" dirty="0" err="1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Intravenously</a:t>
                      </a:r>
                      <a:endParaRPr lang="en-US" sz="1600" b="0" i="0" u="none" strike="noStrike" kern="1200" baseline="0" dirty="0">
                        <a:solidFill>
                          <a:srgbClr val="002060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r>
                        <a:rPr lang="en" sz="1600" b="0" i="0" u="none" strike="noStrike" kern="1200" baseline="0" dirty="0" err="1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Immunoglobulins</a:t>
                      </a:r>
                      <a:endParaRPr lang="en-US" sz="1600" b="0" i="0" u="none" strike="noStrike" kern="1200" baseline="0" dirty="0">
                        <a:solidFill>
                          <a:srgbClr val="002060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r>
                        <a:rPr lang="en" sz="1600" b="0" i="0" u="none" strike="noStrike" kern="1200" baseline="0" dirty="0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( </a:t>
                      </a:r>
                      <a:r>
                        <a:rPr lang="en" sz="1600" b="0" i="0" u="none" strike="noStrike" kern="1200" baseline="0" dirty="0" err="1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IVIg </a:t>
                      </a:r>
                      <a:r>
                        <a:rPr lang="en" sz="1600" b="0" i="0" u="none" strike="noStrike" kern="1200" baseline="0" dirty="0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)**</a:t>
                      </a:r>
                      <a:endParaRPr lang="en-US" sz="1600" dirty="0">
                        <a:solidFill>
                          <a:srgbClr val="002060"/>
                        </a:solidFill>
                        <a:latin typeface="+mj-lt"/>
                      </a:endParaRPr>
                    </a:p>
                  </a:txBody>
                  <a:tcPr marL="68585" marR="68585" marT="34292" marB="34292"/>
                </a:tc>
                <a:tc>
                  <a:txBody>
                    <a:bodyPr/>
                    <a:lstStyle/>
                    <a:p>
                      <a:r>
                        <a:rPr lang="en" sz="1600" b="0" i="0" u="none" strike="noStrike" kern="1200" baseline="0" dirty="0" err="1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Agonists </a:t>
                      </a:r>
                      <a:r>
                        <a:rPr lang="en" sz="1600" b="0" i="0" u="none" strike="noStrike" kern="1200" baseline="0" dirty="0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TPO Rc **</a:t>
                      </a:r>
                      <a:endParaRPr lang="sr-Latn-RS" sz="1600" b="0" i="0" u="none" strike="noStrike" kern="1200" baseline="0" dirty="0">
                        <a:solidFill>
                          <a:srgbClr val="002060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r>
                        <a:rPr lang="en" sz="1600" b="0" i="0" u="none" strike="noStrike" kern="1200" baseline="0" dirty="0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1. </a:t>
                      </a:r>
                      <a:r>
                        <a:rPr lang="en" sz="1600" b="0" i="0" u="none" strike="noStrike" kern="1200" baseline="0" dirty="0" err="1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Eltrombopag</a:t>
                      </a:r>
                      <a:endParaRPr lang="sr-Latn-RS" sz="1600" b="0" i="0" u="none" strike="noStrike" kern="1200" baseline="0" dirty="0">
                        <a:solidFill>
                          <a:srgbClr val="002060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r>
                        <a:rPr lang="en" sz="1600" b="0" i="0" u="none" strike="noStrike" kern="1200" baseline="0" dirty="0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2. </a:t>
                      </a:r>
                      <a:r>
                        <a:rPr lang="en" sz="1600" b="0" i="0" u="none" strike="noStrike" kern="1200" baseline="0" dirty="0" err="1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Romiplostim</a:t>
                      </a:r>
                      <a:endParaRPr lang="en-US" sz="1600" dirty="0">
                        <a:solidFill>
                          <a:srgbClr val="002060"/>
                        </a:solidFill>
                        <a:latin typeface="+mj-lt"/>
                      </a:endParaRPr>
                    </a:p>
                  </a:txBody>
                  <a:tcPr marL="68585" marR="68585" marT="34292" marB="34292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68584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sz="1600" dirty="0">
                          <a:solidFill>
                            <a:srgbClr val="002060"/>
                          </a:solidFill>
                          <a:latin typeface="+mj-lt"/>
                        </a:rPr>
                        <a:t>Anti-D immunoglobulin</a:t>
                      </a:r>
                      <a:endParaRPr lang="en-GB" sz="1600" dirty="0">
                        <a:solidFill>
                          <a:srgbClr val="002060"/>
                        </a:solidFill>
                        <a:latin typeface="+mj-lt"/>
                      </a:endParaRPr>
                    </a:p>
                    <a:p>
                      <a:endParaRPr lang="en-US" sz="1600" dirty="0">
                        <a:solidFill>
                          <a:srgbClr val="002060"/>
                        </a:solidFill>
                        <a:latin typeface="+mj-lt"/>
                      </a:endParaRPr>
                    </a:p>
                  </a:txBody>
                  <a:tcPr marL="68585" marR="68585" marT="34292" marB="34292"/>
                </a:tc>
                <a:tc>
                  <a:txBody>
                    <a:bodyPr/>
                    <a:lstStyle/>
                    <a:p>
                      <a:r>
                        <a:rPr lang="en" sz="1600" b="0" i="0" u="none" strike="noStrike" kern="1200" baseline="0" dirty="0" err="1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Vinka</a:t>
                      </a:r>
                      <a:r>
                        <a:rPr lang="en" sz="1600" b="0" i="0" u="none" strike="noStrike" kern="1200" baseline="0" dirty="0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en" sz="1600" b="0" i="0" u="none" strike="noStrike" kern="1200" baseline="0" dirty="0" err="1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alkaloids</a:t>
                      </a:r>
                      <a:endParaRPr lang="sr-Latn-RS" sz="1600" b="0" i="0" u="none" strike="noStrike" kern="1200" baseline="0" dirty="0">
                        <a:solidFill>
                          <a:srgbClr val="002060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AutoNum type="arabicPeriod"/>
                      </a:pPr>
                      <a:r>
                        <a:rPr lang="en" sz="1600" b="0" i="0" u="none" strike="noStrike" kern="1200" baseline="0" dirty="0" err="1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Vincristine</a:t>
                      </a:r>
                      <a:endParaRPr lang="sr-Latn-RS" sz="1600" b="0" i="0" u="none" strike="noStrike" kern="1200" baseline="0" dirty="0">
                        <a:solidFill>
                          <a:srgbClr val="002060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AutoNum type="arabicPeriod"/>
                      </a:pPr>
                      <a:r>
                        <a:rPr lang="en" sz="1600" b="0" i="0" u="none" strike="noStrike" kern="1200" baseline="0" dirty="0" err="1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Vinblastine</a:t>
                      </a:r>
                      <a:endParaRPr lang="en-US" sz="1600" dirty="0">
                        <a:solidFill>
                          <a:srgbClr val="002060"/>
                        </a:solidFill>
                        <a:latin typeface="+mj-lt"/>
                      </a:endParaRPr>
                    </a:p>
                  </a:txBody>
                  <a:tcPr marL="68585" marR="68585" marT="34292" marB="34292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645275" y="6040438"/>
            <a:ext cx="2157963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" sz="1050" i="1" dirty="0" err="1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Provan </a:t>
            </a:r>
            <a:r>
              <a:rPr lang="en" sz="1050" i="1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 et al. Blood 2010;115:168 </a:t>
            </a:r>
            <a:r>
              <a:rPr lang="en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</a:p>
        </p:txBody>
      </p:sp>
      <p:sp>
        <p:nvSpPr>
          <p:cNvPr id="86058" name="TextBox 6"/>
          <p:cNvSpPr txBox="1">
            <a:spLocks noChangeArrowheads="1"/>
          </p:cNvSpPr>
          <p:nvPr/>
        </p:nvSpPr>
        <p:spPr bwMode="auto">
          <a:xfrm>
            <a:off x="982663" y="5856010"/>
            <a:ext cx="2587625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" altLang="en-US" sz="1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* They are not registered for ITP</a:t>
            </a:r>
          </a:p>
          <a:p>
            <a:pPr eaLnBrk="1" hangingPunct="1"/>
            <a:r>
              <a:rPr lang="en" altLang="en-US" sz="1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** Registered for ITP in our country.</a:t>
            </a:r>
          </a:p>
        </p:txBody>
      </p:sp>
    </p:spTree>
    <p:extLst>
      <p:ext uri="{BB962C8B-B14F-4D97-AF65-F5344CB8AC3E}">
        <p14:creationId xmlns:p14="http://schemas.microsoft.com/office/powerpoint/2010/main" val="78469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itle 1"/>
          <p:cNvSpPr>
            <a:spLocks noGrp="1"/>
          </p:cNvSpPr>
          <p:nvPr>
            <p:ph type="title"/>
          </p:nvPr>
        </p:nvSpPr>
        <p:spPr>
          <a:xfrm>
            <a:off x="611560" y="606812"/>
            <a:ext cx="7886700" cy="647700"/>
          </a:xfrm>
        </p:spPr>
        <p:txBody>
          <a:bodyPr/>
          <a:lstStyle/>
          <a:p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ITP: </a:t>
            </a:r>
            <a:r>
              <a:rPr lang="en-US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stepwise approach to treatment</a:t>
            </a:r>
          </a:p>
        </p:txBody>
      </p:sp>
      <p:sp>
        <p:nvSpPr>
          <p:cNvPr id="3" name="Cube 2"/>
          <p:cNvSpPr/>
          <p:nvPr/>
        </p:nvSpPr>
        <p:spPr>
          <a:xfrm>
            <a:off x="965314" y="3617912"/>
            <a:ext cx="1862138" cy="1036637"/>
          </a:xfrm>
          <a:prstGeom prst="cube">
            <a:avLst>
              <a:gd name="adj" fmla="val 48265"/>
            </a:avLst>
          </a:prstGeom>
          <a:solidFill>
            <a:schemeClr val="accent1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1" hangingPunct="1">
              <a:defRPr/>
            </a:pPr>
            <a:r>
              <a:rPr lang="en" sz="1200" b="1" dirty="0" err="1">
                <a:solidFill>
                  <a:srgbClr val="002060"/>
                </a:solidFill>
                <a:cs typeface="Arial" charset="0"/>
              </a:rPr>
              <a:t>Monitoring</a:t>
            </a:r>
            <a:r>
              <a:rPr lang="en" sz="1050" b="1" dirty="0" err="1">
                <a:solidFill>
                  <a:srgbClr val="002060"/>
                </a:solidFill>
                <a:cs typeface="Arial" charset="0"/>
              </a:rPr>
              <a:t> </a:t>
            </a:r>
            <a:r>
              <a:rPr lang="en" sz="900" b="1" dirty="0">
                <a:solidFill>
                  <a:srgbClr val="002060"/>
                </a:solidFill>
                <a:cs typeface="Arial" charset="0"/>
              </a:rPr>
              <a:t>*</a:t>
            </a:r>
          </a:p>
          <a:p>
            <a:pPr algn="ctr" eaLnBrk="1" hangingPunct="1">
              <a:defRPr/>
            </a:pPr>
            <a:endParaRPr lang="en-US" sz="900" b="1" dirty="0">
              <a:solidFill>
                <a:srgbClr val="002060"/>
              </a:solidFill>
              <a:cs typeface="Arial" charset="0"/>
            </a:endParaRPr>
          </a:p>
          <a:p>
            <a:pPr algn="ctr" eaLnBrk="1" hangingPunct="1">
              <a:defRPr/>
            </a:pPr>
            <a:endParaRPr lang="en-US" sz="9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1" name="Cube 10"/>
          <p:cNvSpPr/>
          <p:nvPr/>
        </p:nvSpPr>
        <p:spPr>
          <a:xfrm>
            <a:off x="2288382" y="3154363"/>
            <a:ext cx="2013496" cy="1500186"/>
          </a:xfrm>
          <a:prstGeom prst="cube">
            <a:avLst>
              <a:gd name="adj" fmla="val 31963"/>
            </a:avLst>
          </a:prstGeom>
          <a:solidFill>
            <a:schemeClr val="accent1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" sz="1200" b="1" dirty="0">
                <a:solidFill>
                  <a:srgbClr val="002060"/>
                </a:solidFill>
              </a:rPr>
              <a:t>Corticosteroids</a:t>
            </a:r>
            <a:endParaRPr lang="en-US" sz="1200" b="1" dirty="0">
              <a:solidFill>
                <a:srgbClr val="002060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" sz="1200" b="1" dirty="0">
                <a:solidFill>
                  <a:srgbClr val="002060"/>
                </a:solidFill>
              </a:rPr>
              <a:t>IVIg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" sz="1200" b="1" dirty="0">
                <a:solidFill>
                  <a:srgbClr val="002060"/>
                </a:solidFill>
              </a:rPr>
              <a:t>(anti-D)</a:t>
            </a:r>
          </a:p>
        </p:txBody>
      </p:sp>
      <p:sp>
        <p:nvSpPr>
          <p:cNvPr id="12" name="Cube 11"/>
          <p:cNvSpPr/>
          <p:nvPr/>
        </p:nvSpPr>
        <p:spPr>
          <a:xfrm>
            <a:off x="3851920" y="2786063"/>
            <a:ext cx="2244080" cy="1868486"/>
          </a:xfrm>
          <a:prstGeom prst="cube">
            <a:avLst>
              <a:gd name="adj" fmla="val 25845"/>
            </a:avLst>
          </a:prstGeom>
          <a:solidFill>
            <a:schemeClr val="accent1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" sz="1200" b="1" dirty="0">
                <a:solidFill>
                  <a:srgbClr val="002060"/>
                </a:solidFill>
              </a:rPr>
              <a:t>TPO-RAs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" sz="1200" b="1" dirty="0">
                <a:solidFill>
                  <a:srgbClr val="002060"/>
                </a:solidFill>
              </a:rPr>
              <a:t>Rituximab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" sz="1200" b="1" dirty="0" smtClean="0">
                <a:solidFill>
                  <a:srgbClr val="002060"/>
                </a:solidFill>
              </a:rPr>
              <a:t>Splen</a:t>
            </a:r>
            <a:r>
              <a:rPr lang="sr-Latn-RS" sz="1200" b="1" dirty="0" smtClean="0">
                <a:solidFill>
                  <a:srgbClr val="002060"/>
                </a:solidFill>
              </a:rPr>
              <a:t>e</a:t>
            </a:r>
            <a:r>
              <a:rPr lang="en" sz="1200" b="1" dirty="0" smtClean="0">
                <a:solidFill>
                  <a:srgbClr val="002060"/>
                </a:solidFill>
              </a:rPr>
              <a:t>ctomy</a:t>
            </a:r>
            <a:endParaRPr lang="en-US" sz="1200" b="1" dirty="0">
              <a:solidFill>
                <a:srgbClr val="002060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788" b="1" dirty="0">
              <a:solidFill>
                <a:srgbClr val="002060"/>
              </a:solidFill>
            </a:endParaRPr>
          </a:p>
        </p:txBody>
      </p:sp>
      <p:sp>
        <p:nvSpPr>
          <p:cNvPr id="13" name="Cube 12"/>
          <p:cNvSpPr/>
          <p:nvPr/>
        </p:nvSpPr>
        <p:spPr>
          <a:xfrm>
            <a:off x="5638006" y="1997562"/>
            <a:ext cx="2424112" cy="2656987"/>
          </a:xfrm>
          <a:prstGeom prst="cube">
            <a:avLst>
              <a:gd name="adj" fmla="val 25845"/>
            </a:avLst>
          </a:prstGeom>
          <a:solidFill>
            <a:schemeClr val="accent1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1" hangingPunct="1">
              <a:defRPr/>
            </a:pPr>
            <a:r>
              <a:rPr lang="en" sz="1200" b="1" dirty="0" err="1">
                <a:solidFill>
                  <a:srgbClr val="002060"/>
                </a:solidFill>
                <a:cs typeface="Arial" charset="0"/>
              </a:rPr>
              <a:t>Immunosuppressive</a:t>
            </a:r>
            <a:r>
              <a:rPr lang="en" sz="1200" b="1" dirty="0">
                <a:solidFill>
                  <a:srgbClr val="002060"/>
                </a:solidFill>
                <a:cs typeface="Arial" charset="0"/>
              </a:rPr>
              <a:t> </a:t>
            </a:r>
            <a:r>
              <a:rPr lang="en" sz="1200" b="1" dirty="0" err="1">
                <a:solidFill>
                  <a:srgbClr val="002060"/>
                </a:solidFill>
                <a:cs typeface="Arial" charset="0"/>
              </a:rPr>
              <a:t>cytotoxic</a:t>
            </a:r>
            <a:r>
              <a:rPr lang="en" sz="1200" b="1" dirty="0">
                <a:solidFill>
                  <a:srgbClr val="002060"/>
                </a:solidFill>
                <a:cs typeface="Arial" charset="0"/>
              </a:rPr>
              <a:t> </a:t>
            </a:r>
            <a:r>
              <a:rPr lang="en" sz="1200" b="1" dirty="0" err="1">
                <a:solidFill>
                  <a:srgbClr val="002060"/>
                </a:solidFill>
                <a:cs typeface="Arial" charset="0"/>
              </a:rPr>
              <a:t>agents</a:t>
            </a:r>
            <a:endParaRPr lang="en-US" sz="1200" b="1" dirty="0">
              <a:solidFill>
                <a:srgbClr val="002060"/>
              </a:solidFill>
              <a:cs typeface="Arial" charset="0"/>
            </a:endParaRPr>
          </a:p>
          <a:p>
            <a:pPr algn="ctr" eaLnBrk="1" hangingPunct="1">
              <a:defRPr/>
            </a:pPr>
            <a:endParaRPr lang="en-US" sz="1200" b="1" dirty="0">
              <a:solidFill>
                <a:srgbClr val="002060"/>
              </a:solidFill>
              <a:cs typeface="Arial" charset="0"/>
            </a:endParaRPr>
          </a:p>
          <a:p>
            <a:pPr algn="ctr" eaLnBrk="1" hangingPunct="1">
              <a:defRPr/>
            </a:pPr>
            <a:r>
              <a:rPr lang="en" sz="1200" dirty="0">
                <a:solidFill>
                  <a:srgbClr val="002060"/>
                </a:solidFill>
                <a:cs typeface="Arial" charset="0"/>
              </a:rPr>
              <a:t>Azathioprine</a:t>
            </a:r>
          </a:p>
          <a:p>
            <a:pPr algn="ctr" eaLnBrk="1" hangingPunct="1">
              <a:defRPr/>
            </a:pPr>
            <a:r>
              <a:rPr lang="en" sz="1200" dirty="0" err="1">
                <a:solidFill>
                  <a:srgbClr val="002060"/>
                </a:solidFill>
                <a:cs typeface="Arial" charset="0"/>
              </a:rPr>
              <a:t>Cyclosporin </a:t>
            </a:r>
            <a:r>
              <a:rPr lang="en" sz="1200" dirty="0">
                <a:solidFill>
                  <a:srgbClr val="002060"/>
                </a:solidFill>
                <a:cs typeface="Arial" charset="0"/>
              </a:rPr>
              <a:t>A</a:t>
            </a:r>
            <a:endParaRPr lang="en-US" sz="1200" baseline="30000" dirty="0">
              <a:solidFill>
                <a:srgbClr val="002060"/>
              </a:solidFill>
              <a:cs typeface="Arial" charset="0"/>
            </a:endParaRPr>
          </a:p>
          <a:p>
            <a:pPr algn="ctr" eaLnBrk="1" hangingPunct="1">
              <a:defRPr/>
            </a:pPr>
            <a:r>
              <a:rPr lang="en" sz="1200" dirty="0" err="1">
                <a:solidFill>
                  <a:srgbClr val="002060"/>
                </a:solidFill>
                <a:cs typeface="Arial" charset="0"/>
              </a:rPr>
              <a:t>Cyclophosphamide</a:t>
            </a:r>
            <a:endParaRPr lang="en-US" sz="1200" baseline="30000" dirty="0">
              <a:solidFill>
                <a:srgbClr val="002060"/>
              </a:solidFill>
              <a:cs typeface="Arial" charset="0"/>
            </a:endParaRPr>
          </a:p>
          <a:p>
            <a:pPr algn="ctr" eaLnBrk="1" hangingPunct="1">
              <a:defRPr/>
            </a:pPr>
            <a:r>
              <a:rPr lang="en" sz="1200" dirty="0" err="1">
                <a:solidFill>
                  <a:srgbClr val="002060"/>
                </a:solidFill>
                <a:cs typeface="Arial" charset="0"/>
              </a:rPr>
              <a:t>Danazol</a:t>
            </a:r>
            <a:endParaRPr lang="en-US" sz="1200" baseline="30000" dirty="0">
              <a:solidFill>
                <a:srgbClr val="002060"/>
              </a:solidFill>
              <a:cs typeface="Arial" charset="0"/>
            </a:endParaRPr>
          </a:p>
          <a:p>
            <a:pPr algn="ctr" eaLnBrk="1" hangingPunct="1">
              <a:defRPr/>
            </a:pPr>
            <a:r>
              <a:rPr lang="en" sz="1200" dirty="0" err="1">
                <a:solidFill>
                  <a:srgbClr val="002060"/>
                </a:solidFill>
                <a:cs typeface="Arial" charset="0"/>
              </a:rPr>
              <a:t>Dapsone</a:t>
            </a:r>
            <a:endParaRPr lang="en-US" sz="1200" baseline="30000" dirty="0">
              <a:solidFill>
                <a:srgbClr val="002060"/>
              </a:solidFill>
              <a:cs typeface="Arial" charset="0"/>
            </a:endParaRPr>
          </a:p>
          <a:p>
            <a:pPr algn="ctr" eaLnBrk="1" hangingPunct="1">
              <a:defRPr/>
            </a:pPr>
            <a:r>
              <a:rPr lang="en" sz="1200" dirty="0" smtClean="0">
                <a:solidFill>
                  <a:srgbClr val="002060"/>
                </a:solidFill>
                <a:cs typeface="Arial" charset="0"/>
              </a:rPr>
              <a:t>Mycophenolate</a:t>
            </a:r>
            <a:endParaRPr lang="en-US" sz="1050" baseline="30000" dirty="0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67694" y="5877272"/>
            <a:ext cx="6176306" cy="8540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" sz="1050" i="1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Arnold DM et al. Semin Hematol 2007</a:t>
            </a:r>
            <a:r>
              <a:rPr lang="en" sz="1050" i="1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;</a:t>
            </a:r>
            <a:r>
              <a:rPr lang="sr-Latn-RS" sz="1050" i="1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 </a:t>
            </a:r>
            <a:r>
              <a:rPr lang="en" sz="1050" i="1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44</a:t>
            </a:r>
            <a:r>
              <a:rPr lang="en" sz="1050" i="1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( Suppl 5):S12–S23</a:t>
            </a:r>
            <a:endParaRPr lang="sr-Latn-RS" sz="1050" i="1" dirty="0">
              <a:solidFill>
                <a:schemeClr val="bg1">
                  <a:lumMod val="65000"/>
                </a:schemeClr>
              </a:solidFill>
              <a:latin typeface="+mj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" sz="1050" i="1" dirty="0" err="1">
                <a:solidFill>
                  <a:schemeClr val="bg1">
                    <a:lumMod val="65000"/>
                  </a:schemeClr>
                </a:solidFill>
                <a:latin typeface="+mj-lt"/>
                <a:cs typeface="Helvetica" panose="020B0604020202020204" pitchFamily="34" charset="0"/>
              </a:rPr>
              <a:t>Provan </a:t>
            </a:r>
            <a:r>
              <a:rPr lang="en" sz="1050" i="1" dirty="0">
                <a:solidFill>
                  <a:schemeClr val="bg1">
                    <a:lumMod val="65000"/>
                  </a:schemeClr>
                </a:solidFill>
                <a:latin typeface="+mj-lt"/>
                <a:cs typeface="Helvetica" panose="020B0604020202020204" pitchFamily="34" charset="0"/>
              </a:rPr>
              <a:t>D, et al.</a:t>
            </a:r>
            <a:r>
              <a:rPr lang="en" sz="1050" i="1" baseline="30000" dirty="0">
                <a:solidFill>
                  <a:schemeClr val="bg1">
                    <a:lumMod val="65000"/>
                  </a:schemeClr>
                </a:solidFill>
                <a:latin typeface="+mj-lt"/>
                <a:cs typeface="Helvetica" panose="020B0604020202020204" pitchFamily="34" charset="0"/>
              </a:rPr>
              <a:t> </a:t>
            </a:r>
            <a:r>
              <a:rPr lang="en" sz="1050" i="1" dirty="0">
                <a:solidFill>
                  <a:schemeClr val="bg1">
                    <a:lumMod val="65000"/>
                  </a:schemeClr>
                </a:solidFill>
                <a:latin typeface="+mj-lt"/>
                <a:cs typeface="Helvetica" panose="020B0604020202020204" pitchFamily="34" charset="0"/>
              </a:rPr>
              <a:t>Blood 2010;115:168–186</a:t>
            </a:r>
            <a:endParaRPr lang="sr-Latn-RS" sz="1050" i="1" dirty="0">
              <a:solidFill>
                <a:schemeClr val="bg1">
                  <a:lumMod val="65000"/>
                </a:schemeClr>
              </a:solidFill>
              <a:latin typeface="+mj-lt"/>
              <a:cs typeface="Helvetica" panose="020B060402020202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" sz="1050" i="1" dirty="0" err="1">
                <a:solidFill>
                  <a:schemeClr val="bg1">
                    <a:lumMod val="65000"/>
                  </a:schemeClr>
                </a:solidFill>
                <a:latin typeface="+mj-lt"/>
                <a:cs typeface="Arial" panose="020B0604020202020204" pitchFamily="34" charset="0"/>
              </a:rPr>
              <a:t>Neunert </a:t>
            </a:r>
            <a:r>
              <a:rPr lang="en" sz="1050" i="1" dirty="0">
                <a:solidFill>
                  <a:schemeClr val="bg1">
                    <a:lumMod val="65000"/>
                  </a:schemeClr>
                </a:solidFill>
                <a:latin typeface="+mj-lt"/>
                <a:cs typeface="Arial" panose="020B0604020202020204" pitchFamily="34" charset="0"/>
              </a:rPr>
              <a:t>C, et al.</a:t>
            </a:r>
            <a:r>
              <a:rPr lang="en" sz="1050" i="1" baseline="30000" dirty="0">
                <a:solidFill>
                  <a:schemeClr val="bg1">
                    <a:lumMod val="65000"/>
                  </a:schemeClr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en" sz="1050" i="1" dirty="0">
                <a:solidFill>
                  <a:schemeClr val="bg1">
                    <a:lumMod val="65000"/>
                  </a:schemeClr>
                </a:solidFill>
                <a:latin typeface="+mj-lt"/>
                <a:cs typeface="Arial" panose="020B0604020202020204" pitchFamily="34" charset="0"/>
              </a:rPr>
              <a:t>Blood 2011;117:4190–4207 </a:t>
            </a:r>
            <a:r>
              <a:rPr lang="en" sz="1050" i="1" dirty="0">
                <a:solidFill>
                  <a:schemeClr val="bg1">
                    <a:lumMod val="65000"/>
                  </a:schemeClr>
                </a:solidFill>
                <a:latin typeface="+mj-lt"/>
                <a:cs typeface="Helvetica" panose="020B0604020202020204" pitchFamily="34" charset="0"/>
              </a:rPr>
              <a:t>.</a:t>
            </a:r>
            <a:endParaRPr lang="en-US" sz="1050" i="1" dirty="0">
              <a:solidFill>
                <a:schemeClr val="bg1">
                  <a:lumMod val="65000"/>
                </a:schemeClr>
              </a:solidFill>
              <a:latin typeface="+mj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39726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Content Placeholder 2"/>
          <p:cNvSpPr>
            <a:spLocks noGrp="1"/>
          </p:cNvSpPr>
          <p:nvPr>
            <p:ph idx="1"/>
          </p:nvPr>
        </p:nvSpPr>
        <p:spPr>
          <a:xfrm>
            <a:off x="402318" y="932550"/>
            <a:ext cx="8370888" cy="3263900"/>
          </a:xfrm>
        </p:spPr>
        <p:txBody>
          <a:bodyPr/>
          <a:lstStyle/>
          <a:p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</a:rPr>
              <a:t>A class of agents that bind to TPO-R, activate it and stimulate the production of 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itchFamily="34" charset="0"/>
              </a:rPr>
              <a:t>platelets</a:t>
            </a:r>
            <a:endParaRPr lang="en" altLang="en-US" sz="2000" dirty="0">
              <a:solidFill>
                <a:srgbClr val="002060"/>
              </a:solidFill>
              <a:latin typeface="Calibri Light" pitchFamily="34" charset="0"/>
            </a:endParaRPr>
          </a:p>
          <a:p>
            <a:pPr>
              <a:buFontTx/>
              <a:buNone/>
            </a:pPr>
            <a:r>
              <a:rPr lang="sr-Latn-RS" altLang="en-US" sz="2000" dirty="0" smtClean="0">
                <a:solidFill>
                  <a:srgbClr val="002060"/>
                </a:solidFill>
                <a:latin typeface="Calibri Light" pitchFamily="34" charset="0"/>
              </a:rPr>
              <a:t>    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</a:rPr>
              <a:t>They 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</a:rPr>
              <a:t>also affect the reduction of the destruction of Tr</a:t>
            </a:r>
          </a:p>
          <a:p>
            <a:endParaRPr lang="en-US" altLang="en-US" sz="2000" dirty="0">
              <a:solidFill>
                <a:srgbClr val="002060"/>
              </a:solidFill>
              <a:latin typeface="Calibri Light" pitchFamily="34" charset="0"/>
            </a:endParaRPr>
          </a:p>
          <a:p>
            <a:pPr>
              <a:buFontTx/>
              <a:buAutoNum type="arabicPeriod"/>
            </a:pP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</a:rPr>
              <a:t>TPO non-peptide agonists (eg </a:t>
            </a:r>
            <a:r>
              <a:rPr lang="en" altLang="en-US" sz="2000" b="1" dirty="0">
                <a:solidFill>
                  <a:srgbClr val="002060"/>
                </a:solidFill>
                <a:latin typeface="Calibri Light" pitchFamily="34" charset="0"/>
              </a:rPr>
              <a:t>Revolade </a:t>
            </a:r>
            <a:r>
              <a:rPr lang="en" altLang="en-US" sz="2000" b="1" baseline="30000" dirty="0">
                <a:solidFill>
                  <a:srgbClr val="002060"/>
                </a:solidFill>
                <a:latin typeface="Calibri Light" pitchFamily="34" charset="0"/>
              </a:rPr>
              <a:t>®</a:t>
            </a:r>
            <a:r>
              <a:rPr lang="en" altLang="en-US" sz="2000" b="1" i="1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" altLang="en-US" sz="2000" b="1" dirty="0">
                <a:solidFill>
                  <a:srgbClr val="002060"/>
                </a:solidFill>
                <a:latin typeface="Calibri Light" pitchFamily="34" charset="0"/>
              </a:rPr>
              <a:t>[eltrombopag])</a:t>
            </a:r>
          </a:p>
          <a:p>
            <a:pPr>
              <a:buFontTx/>
              <a:buAutoNum type="arabicPeriod"/>
            </a:pP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</a:rPr>
              <a:t>TPO peptide agonists (eg </a:t>
            </a:r>
            <a:r>
              <a:rPr lang="en" altLang="en-US" sz="2000" b="1" dirty="0">
                <a:solidFill>
                  <a:srgbClr val="002060"/>
                </a:solidFill>
                <a:latin typeface="Calibri Light" pitchFamily="34" charset="0"/>
              </a:rPr>
              <a:t>Nplate </a:t>
            </a:r>
            <a:r>
              <a:rPr lang="en" altLang="en-US" sz="2000" b="1" baseline="30000" dirty="0">
                <a:solidFill>
                  <a:srgbClr val="002060"/>
                </a:solidFill>
                <a:latin typeface="Calibri Light" pitchFamily="34" charset="0"/>
              </a:rPr>
              <a:t>® </a:t>
            </a:r>
            <a:r>
              <a:rPr lang="en" altLang="en-US" sz="2000" b="1" dirty="0">
                <a:solidFill>
                  <a:srgbClr val="002060"/>
                </a:solidFill>
                <a:latin typeface="Calibri Light" pitchFamily="34" charset="0"/>
              </a:rPr>
              <a:t>[romiplostim])</a:t>
            </a:r>
          </a:p>
          <a:p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</a:rPr>
              <a:t>Eltrombopag is indicated for the treatment of chronic ITP in patients aged 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Arial" charset="0"/>
              </a:rPr>
              <a:t>≥ 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</a:rPr>
              <a:t>1 year who are refractory to other treatments</a:t>
            </a:r>
          </a:p>
          <a:p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</a:rPr>
              <a:t>Romiplostim is only registered for the treatment of adults with chronic ITP</a:t>
            </a:r>
          </a:p>
          <a:p>
            <a:endParaRPr lang="en-US" altLang="en-US" sz="2000" baseline="30000" dirty="0"/>
          </a:p>
          <a:p>
            <a:endParaRPr lang="en-US" altLang="en-US" sz="2000" baseline="300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6374606" y="6211720"/>
            <a:ext cx="2468562" cy="238125"/>
          </a:xfrm>
        </p:spPr>
        <p:txBody>
          <a:bodyPr rtlCol="0"/>
          <a:lstStyle/>
          <a:p>
            <a:pPr defTabSz="342900" fontAlgn="auto">
              <a:spcAft>
                <a:spcPts val="0"/>
              </a:spcAft>
              <a:defRPr/>
            </a:pPr>
            <a:r>
              <a:rPr lang="en" sz="1050" i="1" dirty="0">
                <a:solidFill>
                  <a:schemeClr val="bg1">
                    <a:lumMod val="65000"/>
                  </a:schemeClr>
                </a:solidFill>
                <a:latin typeface="+mj-lt"/>
                <a:cs typeface="Arial" charset="0"/>
              </a:rPr>
              <a:t>Kuter DJ. Blood 2007;109:4607–4616 </a:t>
            </a:r>
            <a:r>
              <a:rPr lang="en" sz="675" dirty="0">
                <a:solidFill>
                  <a:prstClr val="black"/>
                </a:solidFill>
                <a:cs typeface="Arial" charset="0"/>
              </a:rPr>
              <a:t>.</a:t>
            </a:r>
          </a:p>
        </p:txBody>
      </p:sp>
      <p:grpSp>
        <p:nvGrpSpPr>
          <p:cNvPr id="88069" name="Group 6"/>
          <p:cNvGrpSpPr>
            <a:grpSpLocks/>
          </p:cNvGrpSpPr>
          <p:nvPr/>
        </p:nvGrpSpPr>
        <p:grpSpPr bwMode="auto">
          <a:xfrm>
            <a:off x="847725" y="4189413"/>
            <a:ext cx="5967413" cy="1790700"/>
            <a:chOff x="166433" y="3885445"/>
            <a:chExt cx="7956520" cy="2387883"/>
          </a:xfrm>
        </p:grpSpPr>
        <p:pic>
          <p:nvPicPr>
            <p:cNvPr id="88071" name="Picture 27" descr="TPO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709738" y="3885445"/>
              <a:ext cx="1725612" cy="1571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8072" name="Picture 25" descr="Membran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263916" y="4878056"/>
              <a:ext cx="6516687" cy="1190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8073" name="Picture 37" descr="Active-Receptor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606550" y="4368327"/>
              <a:ext cx="1973263" cy="1905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27" name="Rectangle 31"/>
            <p:cNvSpPr>
              <a:spLocks noChangeArrowheads="1"/>
            </p:cNvSpPr>
            <p:nvPr/>
          </p:nvSpPr>
          <p:spPr bwMode="auto">
            <a:xfrm>
              <a:off x="1057547" y="4916383"/>
              <a:ext cx="639231" cy="245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" sz="1200" b="1" dirty="0">
                  <a:solidFill>
                    <a:srgbClr val="002060"/>
                  </a:solidFill>
                  <a:latin typeface="+mj-lt"/>
                </a:rPr>
                <a:t>TPO-R</a:t>
              </a:r>
            </a:p>
          </p:txBody>
        </p:sp>
        <p:sp>
          <p:nvSpPr>
            <p:cNvPr id="88075" name="Rectangle 33"/>
            <p:cNvSpPr>
              <a:spLocks noChangeArrowheads="1"/>
            </p:cNvSpPr>
            <p:nvPr/>
          </p:nvSpPr>
          <p:spPr bwMode="auto">
            <a:xfrm>
              <a:off x="166433" y="5446692"/>
              <a:ext cx="1033357" cy="492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342900" eaLnBrk="1" hangingPunct="1"/>
              <a:r>
                <a:rPr lang="en" altLang="en-US" sz="1200" b="1">
                  <a:solidFill>
                    <a:srgbClr val="002060"/>
                  </a:solidFill>
                  <a:latin typeface="Calibri Light" pitchFamily="34" charset="0"/>
                </a:rPr>
                <a:t>Cell membrane</a:t>
              </a:r>
            </a:p>
          </p:txBody>
        </p:sp>
        <p:sp>
          <p:nvSpPr>
            <p:cNvPr id="88076" name="Line 22"/>
            <p:cNvSpPr>
              <a:spLocks noChangeShapeType="1"/>
            </p:cNvSpPr>
            <p:nvPr/>
          </p:nvSpPr>
          <p:spPr bwMode="auto">
            <a:xfrm flipV="1">
              <a:off x="2786067" y="4317504"/>
              <a:ext cx="328631" cy="16037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arrow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8077" name="Line 22"/>
            <p:cNvSpPr>
              <a:spLocks noChangeShapeType="1"/>
            </p:cNvSpPr>
            <p:nvPr/>
          </p:nvSpPr>
          <p:spPr bwMode="auto">
            <a:xfrm flipV="1">
              <a:off x="1538161" y="4700132"/>
              <a:ext cx="309705" cy="1779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30" name="Rectangle 34"/>
            <p:cNvSpPr>
              <a:spLocks noChangeArrowheads="1"/>
            </p:cNvSpPr>
            <p:nvPr/>
          </p:nvSpPr>
          <p:spPr bwMode="auto">
            <a:xfrm>
              <a:off x="3114939" y="4133124"/>
              <a:ext cx="423332" cy="245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" sz="1200" b="1" dirty="0">
                  <a:solidFill>
                    <a:srgbClr val="002060"/>
                  </a:solidFill>
                  <a:latin typeface="+mj-lt"/>
                </a:rPr>
                <a:t>TPO</a:t>
              </a:r>
            </a:p>
          </p:txBody>
        </p:sp>
        <p:grpSp>
          <p:nvGrpSpPr>
            <p:cNvPr id="88079" name="Group 3"/>
            <p:cNvGrpSpPr>
              <a:grpSpLocks/>
            </p:cNvGrpSpPr>
            <p:nvPr/>
          </p:nvGrpSpPr>
          <p:grpSpPr bwMode="auto">
            <a:xfrm>
              <a:off x="5653617" y="4132960"/>
              <a:ext cx="2469336" cy="2140368"/>
              <a:chOff x="8287473" y="3996250"/>
              <a:chExt cx="2469336" cy="2140368"/>
            </a:xfrm>
          </p:grpSpPr>
          <p:pic>
            <p:nvPicPr>
              <p:cNvPr id="88086" name="Picture 36" descr="Active-Receptor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8287473" y="4231618"/>
                <a:ext cx="1971675" cy="1905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8087" name="Picture 28" descr="Romiplostim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 rot="685963">
                <a:off x="8924986" y="4378070"/>
                <a:ext cx="631825" cy="4699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228" name="Rectangle 32"/>
              <p:cNvSpPr>
                <a:spLocks noChangeArrowheads="1"/>
              </p:cNvSpPr>
              <p:nvPr/>
            </p:nvSpPr>
            <p:spPr bwMode="auto">
              <a:xfrm>
                <a:off x="9582063" y="3996414"/>
                <a:ext cx="1174746" cy="2455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3429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" sz="1200" b="1" dirty="0">
                    <a:solidFill>
                      <a:srgbClr val="002060"/>
                    </a:solidFill>
                    <a:latin typeface="+mj-lt"/>
                  </a:rPr>
                  <a:t>romiplostym</a:t>
                </a:r>
              </a:p>
            </p:txBody>
          </p:sp>
          <p:sp>
            <p:nvSpPr>
              <p:cNvPr id="88089" name="Line 22"/>
              <p:cNvSpPr>
                <a:spLocks noChangeShapeType="1"/>
              </p:cNvSpPr>
              <p:nvPr/>
            </p:nvSpPr>
            <p:spPr bwMode="auto">
              <a:xfrm flipV="1">
                <a:off x="9371796" y="4198296"/>
                <a:ext cx="225318" cy="15803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arrow" w="med" len="med"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" name="Oval 2"/>
              <p:cNvSpPr/>
              <p:nvPr/>
            </p:nvSpPr>
            <p:spPr>
              <a:xfrm>
                <a:off x="8826416" y="4379577"/>
                <a:ext cx="893230" cy="440319"/>
              </a:xfrm>
              <a:prstGeom prst="ellipse">
                <a:avLst/>
              </a:prstGeom>
              <a:noFill/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3429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8080" name="Group 4"/>
            <p:cNvGrpSpPr>
              <a:grpSpLocks/>
            </p:cNvGrpSpPr>
            <p:nvPr/>
          </p:nvGrpSpPr>
          <p:grpSpPr bwMode="auto">
            <a:xfrm>
              <a:off x="3667195" y="4164692"/>
              <a:ext cx="1973262" cy="2064240"/>
              <a:chOff x="5088192" y="3975795"/>
              <a:chExt cx="1973262" cy="2064240"/>
            </a:xfrm>
          </p:grpSpPr>
          <p:pic>
            <p:nvPicPr>
              <p:cNvPr id="88081" name="Picture 38" descr="Active-Receptor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5088192" y="4135035"/>
                <a:ext cx="1973262" cy="1905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8082" name="Picture 26" descr="Eltrombopag#2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5564442" y="4821423"/>
                <a:ext cx="985837" cy="7318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231" name="Rectangle 35"/>
              <p:cNvSpPr>
                <a:spLocks noChangeArrowheads="1"/>
              </p:cNvSpPr>
              <p:nvPr/>
            </p:nvSpPr>
            <p:spPr bwMode="auto">
              <a:xfrm>
                <a:off x="5689514" y="3975982"/>
                <a:ext cx="1242479" cy="2455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3429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" sz="1200" b="1" dirty="0">
                    <a:solidFill>
                      <a:srgbClr val="002060"/>
                    </a:solidFill>
                    <a:latin typeface="+mj-lt"/>
                  </a:rPr>
                  <a:t>eltrombopag</a:t>
                </a:r>
              </a:p>
            </p:txBody>
          </p:sp>
          <p:sp>
            <p:nvSpPr>
              <p:cNvPr id="88084" name="Line 22"/>
              <p:cNvSpPr>
                <a:spLocks noChangeShapeType="1"/>
              </p:cNvSpPr>
              <p:nvPr/>
            </p:nvSpPr>
            <p:spPr bwMode="auto">
              <a:xfrm flipV="1">
                <a:off x="6099226" y="4179430"/>
                <a:ext cx="83411" cy="67431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arrow" w="med" len="med"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5653531" y="4934944"/>
                <a:ext cx="891113" cy="440319"/>
              </a:xfrm>
              <a:prstGeom prst="ellipse">
                <a:avLst/>
              </a:prstGeom>
              <a:noFill/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3429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88070" name="Title 1"/>
          <p:cNvSpPr txBox="1">
            <a:spLocks/>
          </p:cNvSpPr>
          <p:nvPr/>
        </p:nvSpPr>
        <p:spPr bwMode="auto">
          <a:xfrm>
            <a:off x="814388" y="438150"/>
            <a:ext cx="788670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>
              <a:lnSpc>
                <a:spcPct val="90000"/>
              </a:lnSpc>
            </a:pPr>
            <a:r>
              <a:rPr lang="en" altLang="en-US" sz="3200" dirty="0">
                <a:solidFill>
                  <a:srgbClr val="002060"/>
                </a:solidFill>
                <a:latin typeface="Calibri Light" pitchFamily="34" charset="0"/>
              </a:rPr>
              <a:t>Thrombopoietin receptor agonists TPO-RAs</a:t>
            </a:r>
            <a:endParaRPr lang="en-US" altLang="en-US" sz="3200" baseline="30000" dirty="0">
              <a:latin typeface="Calibri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5088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ChangeArrowheads="1"/>
          </p:cNvSpPr>
          <p:nvPr/>
        </p:nvSpPr>
        <p:spPr bwMode="auto">
          <a:xfrm>
            <a:off x="537753" y="180642"/>
            <a:ext cx="675697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" altLang="en-US" sz="3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Physiology of normal hemostasis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1228685"/>
            <a:ext cx="6215063" cy="42165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eaLnBrk="1" hangingPunct="1">
              <a:buFont typeface="+mj-lt"/>
              <a:buAutoNum type="arabicPeriod"/>
              <a:defRPr/>
            </a:pPr>
            <a:r>
              <a:rPr lang="en" sz="22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Primary </a:t>
            </a:r>
            <a:r>
              <a:rPr lang="en" sz="22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hemostasis</a:t>
            </a:r>
            <a:r>
              <a:rPr lang="sr-Latn-RS" sz="22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sr-Latn-RS" sz="2200" b="1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eaLnBrk="1" hangingPunct="1">
              <a:buFont typeface="Arial" pitchFamily="34" charset="0"/>
              <a:buChar char="•"/>
              <a:defRPr/>
            </a:pPr>
            <a:r>
              <a:rPr lang="sr-Latn-R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</a:t>
            </a:r>
            <a:r>
              <a:rPr lang="en-US" sz="2200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fter</a:t>
            </a:r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 blood vessel injury, </a:t>
            </a:r>
            <a:r>
              <a:rPr lang="en-US" sz="2200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vasoconstriction </a:t>
            </a:r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occurs</a:t>
            </a:r>
            <a:endParaRPr lang="sr-Cyrl-C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eaLnBrk="1" hangingPunct="1">
              <a:buFont typeface="Arial" pitchFamily="34" charset="0"/>
              <a:buChar char="•"/>
              <a:defRPr/>
            </a:pP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Release of tissue factor (TF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r>
              <a:rPr lang="sr-Latn-R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prostacyclin</a:t>
            </a:r>
          </a:p>
          <a:p>
            <a:pPr marL="342900" indent="-342900" eaLnBrk="1" hangingPunct="1">
              <a:buFont typeface="Arial" pitchFamily="34" charset="0"/>
              <a:buChar char="•"/>
              <a:defRPr/>
            </a:pP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activation of endothelium and platelets</a:t>
            </a: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eaLnBrk="1" hangingPunct="1">
              <a:defRPr/>
            </a:pP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(adhesion, agregation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activation)</a:t>
            </a:r>
            <a:endParaRPr lang="x-none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sr-Latn-R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ormation </a:t>
            </a:r>
            <a:r>
              <a:rPr lang="en" sz="22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a </a:t>
            </a:r>
            <a:r>
              <a:rPr lang="en-US" sz="22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platelet </a:t>
            </a:r>
            <a:r>
              <a:rPr lang="en-US" sz="22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clot</a:t>
            </a:r>
            <a:endParaRPr lang="en" sz="2200" dirty="0">
              <a:solidFill>
                <a:schemeClr val="accent6">
                  <a:lumMod val="60000"/>
                  <a:lumOff val="4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eaLnBrk="1" hangingPunct="1">
              <a:defRPr/>
            </a:pPr>
            <a:endParaRPr lang="sr-Cyrl-C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eaLnBrk="1" hangingPunct="1">
              <a:defRPr/>
            </a:pPr>
            <a:endParaRPr lang="x-none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defRPr/>
            </a:pPr>
            <a:endParaRPr lang="x-none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defRPr/>
            </a:pPr>
            <a:endParaRPr lang="x-none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defRPr/>
            </a:pPr>
            <a:endParaRPr lang="x-none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defRPr/>
            </a:pPr>
            <a:endParaRPr lang="x-none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defRPr/>
            </a:pPr>
            <a:endParaRPr lang="en-U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25" y="571500"/>
            <a:ext cx="2071688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5125" y="2571750"/>
            <a:ext cx="2071688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15125" y="4786313"/>
            <a:ext cx="2071688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9" name="Rectangle 8"/>
          <p:cNvSpPr>
            <a:spLocks noChangeArrowheads="1"/>
          </p:cNvSpPr>
          <p:nvPr/>
        </p:nvSpPr>
        <p:spPr bwMode="auto">
          <a:xfrm>
            <a:off x="285750" y="3931153"/>
            <a:ext cx="6786563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2.</a:t>
            </a:r>
            <a:r>
              <a:rPr lang="en" alt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200" b="1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Secondary</a:t>
            </a:r>
            <a:r>
              <a:rPr lang="en" altLang="en-US" sz="22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200" b="1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hemostasis</a:t>
            </a:r>
            <a:endParaRPr lang="sr-Cyrl-CS" altLang="en-US" sz="2200" b="1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sr-Latn-RS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</a:t>
            </a:r>
            <a:r>
              <a:rPr lang="en-US" altLang="en-US" sz="2200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oagulation</a:t>
            </a:r>
            <a:r>
              <a:rPr lang="en-US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and </a:t>
            </a:r>
            <a:r>
              <a:rPr lang="en-US" altLang="en-US" sz="2200" dirty="0">
                <a:solidFill>
                  <a:schemeClr val="accent2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fibrin clot </a:t>
            </a:r>
            <a:r>
              <a:rPr lang="en-US" altLang="en-US" sz="2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formation</a:t>
            </a:r>
            <a:endParaRPr lang="sr-Cyrl-CS" altLang="en-US" sz="2200" dirty="0" smtClean="0">
              <a:solidFill>
                <a:schemeClr val="accent2">
                  <a:lumMod val="60000"/>
                  <a:lumOff val="4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/>
            <a:endParaRPr lang="sr-Cyrl-CS" altLang="en-US" sz="20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/>
            <a:endParaRPr lang="sr-Cyrl-C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/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3320" name="Rectangle 9"/>
          <p:cNvSpPr>
            <a:spLocks noChangeArrowheads="1"/>
          </p:cNvSpPr>
          <p:nvPr/>
        </p:nvSpPr>
        <p:spPr bwMode="auto">
          <a:xfrm>
            <a:off x="285750" y="5445224"/>
            <a:ext cx="600075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3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n" altLang="en-US" sz="2200" b="1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Tertiary</a:t>
            </a:r>
            <a:r>
              <a:rPr lang="en" altLang="en-US" sz="22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200" b="1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hemostasis </a:t>
            </a:r>
            <a:r>
              <a:rPr lang="en" altLang="en-US" sz="22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 </a:t>
            </a:r>
            <a:r>
              <a:rPr lang="en" altLang="en-US" sz="2200" b="1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fibrinolysis </a:t>
            </a:r>
            <a:r>
              <a:rPr lang="en" altLang="en-US" sz="22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</a:p>
          <a:p>
            <a:pPr eaLnBrk="1" hangingPunct="1"/>
            <a:r>
              <a:rPr lang="sr-Latn-RS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</a:t>
            </a:r>
            <a:r>
              <a:rPr lang="en-US" altLang="en-US" sz="2200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onsolidation</a:t>
            </a:r>
            <a:r>
              <a:rPr lang="en-US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and dissolution of fibrin </a:t>
            </a:r>
            <a:r>
              <a:rPr lang="en-US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clot</a:t>
            </a:r>
            <a:endParaRPr lang="en-US" alt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715085" y="597044"/>
            <a:ext cx="1159292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primary</a:t>
            </a:r>
            <a:endParaRPr lang="en-U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15085" y="2591958"/>
            <a:ext cx="1308371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secondary</a:t>
            </a:r>
            <a:endParaRPr lang="en-U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21753" y="4768764"/>
            <a:ext cx="1266693" cy="369332"/>
          </a:xfrm>
          <a:prstGeom prst="rect">
            <a:avLst/>
          </a:prstGeom>
          <a:solidFill>
            <a:srgbClr val="FF3300"/>
          </a:solidFill>
        </p:spPr>
        <p:txBody>
          <a:bodyPr wrap="none" rtlCol="0">
            <a:spAutoFit/>
          </a:bodyPr>
          <a:lstStyle/>
          <a:p>
            <a:r>
              <a:rPr lang="en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tertiary</a:t>
            </a:r>
            <a:endParaRPr lang="en-U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9586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itle 1"/>
          <p:cNvSpPr>
            <a:spLocks noGrp="1"/>
          </p:cNvSpPr>
          <p:nvPr>
            <p:ph type="title" idx="4294967295"/>
          </p:nvPr>
        </p:nvSpPr>
        <p:spPr>
          <a:xfrm>
            <a:off x="214313" y="142875"/>
            <a:ext cx="8929687" cy="1143000"/>
          </a:xfrm>
        </p:spPr>
        <p:txBody>
          <a:bodyPr/>
          <a:lstStyle/>
          <a:p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Disseminated </a:t>
            </a:r>
            <a:r>
              <a:rPr lang="en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intravascular coagulation </a:t>
            </a:r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(DIC</a:t>
            </a:r>
            <a:r>
              <a:rPr lang="en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-US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91139" name="Content Placeholder 2"/>
          <p:cNvSpPr>
            <a:spLocks noGrp="1"/>
          </p:cNvSpPr>
          <p:nvPr>
            <p:ph idx="4294967295"/>
          </p:nvPr>
        </p:nvSpPr>
        <p:spPr>
          <a:xfrm>
            <a:off x="285750" y="1071563"/>
            <a:ext cx="8472488" cy="5126037"/>
          </a:xfrm>
        </p:spPr>
        <p:txBody>
          <a:bodyPr/>
          <a:lstStyle/>
          <a:p>
            <a:pPr>
              <a:buFontTx/>
              <a:buNone/>
            </a:pPr>
            <a:r>
              <a:rPr lang="sr-Latn-R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cquired disorder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of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hemostasis which 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is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characterized by :</a:t>
            </a:r>
          </a:p>
          <a:p>
            <a:pPr>
              <a:buFontTx/>
              <a:buAutoNum type="arabicPeriod"/>
            </a:pP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Thrombosis in small blood vessels that can lead to irreversible organ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damage</a:t>
            </a:r>
            <a:endParaRPr lang="sr-Latn-RS" altLang="en-US" sz="20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AutoNum type="arabicPeriod"/>
            </a:pP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Heavy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mild or subclinical bleeding</a:t>
            </a: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None/>
            </a:pPr>
            <a:r>
              <a:rPr lang="en" altLang="en-US" sz="20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ISTH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acquired 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syndrome characterized by unrestricted intravascular coagulation activation caused by various agents and if severe enough can cause organ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damage</a:t>
            </a: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None/>
            </a:pP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Dramatic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disorder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of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hemostasis 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which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includes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</a:p>
          <a:p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Blood </a:t>
            </a:r>
            <a:r>
              <a:rPr lang="en-US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vessel wall</a:t>
            </a:r>
            <a:endParaRPr lang="en-US"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Platelets</a:t>
            </a: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coagulation factors </a:t>
            </a:r>
          </a:p>
          <a:p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Fibrinolytic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system</a:t>
            </a: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Inhibitors</a:t>
            </a: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Quinine</a:t>
            </a: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system 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complement</a:t>
            </a: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None/>
            </a:pPr>
            <a:endParaRPr lang="sr-Cyrl-CS" altLang="en-US"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None/>
            </a:pPr>
            <a:endParaRPr lang="sr-Cyrl-CS" altLang="en-US"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None/>
            </a:pPr>
            <a:r>
              <a:rPr lang="en" alt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     </a:t>
            </a:r>
            <a:endParaRPr lang="en-US" altLang="en-US"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1628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itle 1"/>
          <p:cNvSpPr>
            <a:spLocks noGrp="1"/>
          </p:cNvSpPr>
          <p:nvPr>
            <p:ph type="title" idx="4294967295"/>
          </p:nvPr>
        </p:nvSpPr>
        <p:spPr>
          <a:xfrm>
            <a:off x="427179" y="188640"/>
            <a:ext cx="8229600" cy="1143000"/>
          </a:xfrm>
        </p:spPr>
        <p:txBody>
          <a:bodyPr/>
          <a:lstStyle/>
          <a:p>
            <a:r>
              <a:rPr lang="en-US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Clinical conditions associated with DIC</a:t>
            </a:r>
            <a:endParaRPr lang="en-US" altLang="en-U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92163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0" indent="0">
              <a:buNone/>
            </a:pP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Sepsis / severe infection </a:t>
            </a:r>
          </a:p>
          <a:p>
            <a:pPr>
              <a:buFont typeface="Wingdings" pitchFamily="2" charset="2"/>
              <a:buChar char="ü"/>
            </a:pP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Heavy injuries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(polytrauma, neurotrauma,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fat embolism )</a:t>
            </a:r>
          </a:p>
          <a:p>
            <a:pPr>
              <a:buFont typeface="Wingdings" pitchFamily="2" charset="2"/>
              <a:buChar char="ü"/>
            </a:pP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Damage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of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organs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 heavy pancreatitis )</a:t>
            </a:r>
          </a:p>
          <a:p>
            <a:pPr>
              <a:buFont typeface="Wingdings" pitchFamily="2" charset="2"/>
              <a:buChar char="ü"/>
            </a:pPr>
            <a:r>
              <a:rPr lang="en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Malignancies</a:t>
            </a: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n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Obstetrics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complications</a:t>
            </a: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Vascular disorders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(large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aneurysms )</a:t>
            </a:r>
          </a:p>
          <a:p>
            <a:pPr>
              <a:buFont typeface="Wingdings" pitchFamily="2" charset="2"/>
              <a:buChar char="ü"/>
            </a:pP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Severe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liver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insufficiency </a:t>
            </a:r>
            <a:endParaRPr lang="sr-Latn-RS" altLang="en-US" sz="20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Toxic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 immunological reactions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(snake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bite , transfusion reaction , rejection transplant )</a:t>
            </a:r>
          </a:p>
          <a:p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5766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le 1"/>
          <p:cNvSpPr>
            <a:spLocks noGrp="1"/>
          </p:cNvSpPr>
          <p:nvPr>
            <p:ph type="title" idx="4294967295"/>
          </p:nvPr>
        </p:nvSpPr>
        <p:spPr>
          <a:xfrm>
            <a:off x="0" y="260648"/>
            <a:ext cx="8229600" cy="1143000"/>
          </a:xfrm>
        </p:spPr>
        <p:txBody>
          <a:bodyPr/>
          <a:lstStyle/>
          <a:p>
            <a:r>
              <a:rPr lang="en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Pathogenesis </a:t>
            </a:r>
            <a:r>
              <a:rPr lang="sr-Latn-RS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</a:t>
            </a:r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DIC</a:t>
            </a:r>
            <a:endParaRPr lang="en-US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3491" name="Content Placeholder 2"/>
          <p:cNvSpPr>
            <a:spLocks noGrp="1"/>
          </p:cNvSpPr>
          <p:nvPr>
            <p:ph idx="4294967295"/>
          </p:nvPr>
        </p:nvSpPr>
        <p:spPr>
          <a:xfrm>
            <a:off x="179512" y="1844824"/>
            <a:ext cx="8784976" cy="3845024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 all cases the driving mechanism is 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known</a:t>
            </a:r>
            <a:r>
              <a:rPr lang="sr-Latn-R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</a:p>
          <a:p>
            <a:pPr>
              <a:defRPr/>
            </a:pP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Obstetrical complications, malignancies, traumatized or necrotic tissue release 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TF</a:t>
            </a:r>
            <a:r>
              <a:rPr lang="sr-Latn-R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which 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initiates thrombin generation with </a:t>
            </a:r>
            <a:r>
              <a:rPr lang="en-US" sz="2000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FVIIa</a:t>
            </a:r>
            <a:r>
              <a:rPr lang="sr-Latn-R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</a:t>
            </a:r>
            <a:r>
              <a:rPr lang="en-US" sz="2000" b="1" dirty="0">
                <a:solidFill>
                  <a:srgbClr val="3366CC"/>
                </a:solidFill>
              </a:rPr>
              <a:t> </a:t>
            </a:r>
            <a:r>
              <a:rPr lang="en-US" sz="2000" dirty="0">
                <a:solidFill>
                  <a:srgbClr val="3366C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Extrinsic Pathway</a:t>
            </a:r>
            <a:endParaRPr lang="sr-Latn-RS" sz="20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defRPr/>
            </a:pP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Endotoxin from Gram-negative bacteria directly activates FXII and increases TF </a:t>
            </a:r>
            <a:endParaRPr lang="sr-Latn-RS" sz="20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defRPr/>
            </a:pP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Expression</a:t>
            </a:r>
            <a:r>
              <a:rPr lang="sr-Latn-R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</a:t>
            </a:r>
            <a:r>
              <a:rPr lang="en-US" sz="2000" b="1" dirty="0">
                <a:solidFill>
                  <a:srgbClr val="FFC000"/>
                </a:solidFill>
              </a:rPr>
              <a:t> </a:t>
            </a:r>
            <a:r>
              <a:rPr lang="en-US" sz="2000" dirty="0">
                <a:solidFill>
                  <a:srgbClr val="FFC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Intrinsic Pathway</a:t>
            </a:r>
            <a:endParaRPr lang="sr-Latn-RS" sz="20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defRPr/>
            </a:pPr>
            <a:r>
              <a:rPr 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Endotoxemia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can also lead to strong </a:t>
            </a:r>
            <a:r>
              <a:rPr lang="en-US" sz="2000" dirty="0">
                <a:solidFill>
                  <a:srgbClr val="00B05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activation of </a:t>
            </a:r>
            <a:r>
              <a:rPr lang="en-US" sz="2000" dirty="0" smtClean="0">
                <a:solidFill>
                  <a:srgbClr val="00B05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fibrinolysis</a:t>
            </a:r>
            <a:endParaRPr lang="sr-Latn-RS" sz="2000" dirty="0" smtClean="0">
              <a:solidFill>
                <a:srgbClr val="00B05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defRPr/>
            </a:pP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Coagulation proteases </a:t>
            </a:r>
            <a:r>
              <a:rPr 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FXa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thrombin </a:t>
            </a:r>
            <a:r>
              <a:rPr 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FVIIa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and fibrin also react with cell receptors 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and 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induce an </a:t>
            </a:r>
            <a:r>
              <a:rPr lang="en-US" sz="2000" dirty="0">
                <a:solidFill>
                  <a:srgbClr val="FF9966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inflammatory response 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(they activate endothelial cells to synthesize 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pro-inflammatory 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cytokines and growth factors IL6, IL8, TNF ..)</a:t>
            </a:r>
            <a:endParaRPr lang="en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6716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itle 1"/>
          <p:cNvSpPr>
            <a:spLocks noGrp="1"/>
          </p:cNvSpPr>
          <p:nvPr>
            <p:ph type="title" idx="4294967295"/>
          </p:nvPr>
        </p:nvSpPr>
        <p:spPr>
          <a:xfrm>
            <a:off x="214313" y="274638"/>
            <a:ext cx="8715375" cy="796925"/>
          </a:xfrm>
        </p:spPr>
        <p:txBody>
          <a:bodyPr/>
          <a:lstStyle/>
          <a:p>
            <a:r>
              <a:rPr lang="en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Pathogenesis </a:t>
            </a:r>
            <a:r>
              <a:rPr lang="sr-Latn-RS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</a:t>
            </a:r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DIC</a:t>
            </a:r>
            <a:endParaRPr lang="en-US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7107" name="Content Placeholder 2"/>
          <p:cNvSpPr>
            <a:spLocks noGrp="1"/>
          </p:cNvSpPr>
          <p:nvPr>
            <p:ph idx="4294967295"/>
          </p:nvPr>
        </p:nvSpPr>
        <p:spPr>
          <a:xfrm>
            <a:off x="0" y="1214438"/>
            <a:ext cx="9286875" cy="4911725"/>
          </a:xfr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DIK</a:t>
            </a:r>
            <a:r>
              <a:rPr lang="sr-Latn-R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is 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consists 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two processes: </a:t>
            </a:r>
            <a:r>
              <a:rPr lang="en-US" sz="2000" dirty="0" smtClean="0">
                <a:solidFill>
                  <a:srgbClr val="FF9966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thrombin </a:t>
            </a:r>
            <a:r>
              <a:rPr lang="sr-Latn-RS" sz="2000" dirty="0" smtClean="0">
                <a:solidFill>
                  <a:srgbClr val="FF9966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generation 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and </a:t>
            </a:r>
            <a:r>
              <a:rPr lang="en-US" sz="2000" dirty="0">
                <a:solidFill>
                  <a:srgbClr val="FF9966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secondary fibrinolysis, 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which in blood vessels leads to </a:t>
            </a:r>
            <a:r>
              <a:rPr lang="en-US" sz="2000" dirty="0">
                <a:solidFill>
                  <a:srgbClr val="3366C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thrombosis 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(small clots and embolism in the microcirculation) and </a:t>
            </a:r>
            <a:r>
              <a:rPr lang="en-US" sz="2000" dirty="0" smtClean="0">
                <a:solidFill>
                  <a:srgbClr val="3366C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bleeding.</a:t>
            </a:r>
            <a:endParaRPr lang="sr-Latn-RS" sz="2000" dirty="0" smtClean="0">
              <a:solidFill>
                <a:srgbClr val="3366CC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spcBef>
                <a:spcPct val="0"/>
              </a:spcBef>
              <a:defRPr/>
            </a:pP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essence of DIK is the unregulated and excessive generation of thrombin, which in the circulation leads to the consumption of coagulation factors (including fibrinogen, FV and FVII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r>
              <a:rPr lang="en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defRPr/>
            </a:pP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Since thrombin binds to platelet and endothelial cell receptors, its high presence causes </a:t>
            </a:r>
            <a:r>
              <a:rPr lang="en-US" sz="2000" dirty="0">
                <a:solidFill>
                  <a:srgbClr val="FF9966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activation and aggregation 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platelets in the circulation as well as the </a:t>
            </a:r>
            <a:r>
              <a:rPr lang="en-US" sz="2000" dirty="0">
                <a:solidFill>
                  <a:srgbClr val="FF9966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release of plasminogen activator (</a:t>
            </a:r>
            <a:r>
              <a:rPr lang="en-US" sz="2000" dirty="0" err="1">
                <a:solidFill>
                  <a:srgbClr val="FF9966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tPA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 from endothelial cells, which leads to the generation of plasmin that acts on fibrinogen and causes </a:t>
            </a:r>
            <a:r>
              <a:rPr lang="en-US" sz="2000" dirty="0">
                <a:solidFill>
                  <a:srgbClr val="3366C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secondary fibrinolysis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  <a:r>
              <a:rPr lang="en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sr-Cyrl-RS"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AutoNum type="arabicPeriod"/>
              <a:defRPr/>
            </a:pPr>
            <a:r>
              <a:rPr lang="en" sz="20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Thrombotic phase</a:t>
            </a:r>
          </a:p>
          <a:p>
            <a:pPr>
              <a:buFontTx/>
              <a:buAutoNum type="arabicPeriod"/>
              <a:defRPr/>
            </a:pPr>
            <a:r>
              <a:rPr lang="en" sz="20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Phase of consumptive coagulopathy</a:t>
            </a:r>
          </a:p>
          <a:p>
            <a:pPr>
              <a:buFontTx/>
              <a:buAutoNum type="arabicPeriod"/>
              <a:defRPr/>
            </a:pPr>
            <a:r>
              <a:rPr lang="en" sz="20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Secondary fibrinolysis</a:t>
            </a:r>
            <a:endParaRPr lang="en-US" sz="2000" b="1" dirty="0">
              <a:solidFill>
                <a:schemeClr val="accent6">
                  <a:lumMod val="60000"/>
                  <a:lumOff val="4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327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1785938" y="428625"/>
            <a:ext cx="44196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" sz="28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Systemic activation of coagulation</a:t>
            </a:r>
            <a:endParaRPr lang="en-US" sz="2800" dirty="0">
              <a:solidFill>
                <a:schemeClr val="accent6">
                  <a:lumMod val="60000"/>
                  <a:lumOff val="4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304800" y="2362200"/>
            <a:ext cx="3810000" cy="8302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" sz="24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Intravascular accumulation of fibrin</a:t>
            </a:r>
            <a:endParaRPr lang="en-US" sz="2400" dirty="0">
              <a:solidFill>
                <a:schemeClr val="accent6">
                  <a:lumMod val="60000"/>
                  <a:lumOff val="4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6564" name="Text Box 4"/>
          <p:cNvSpPr txBox="1">
            <a:spLocks noChangeArrowheads="1"/>
          </p:cNvSpPr>
          <p:nvPr/>
        </p:nvSpPr>
        <p:spPr bwMode="auto">
          <a:xfrm>
            <a:off x="4589236" y="2244725"/>
            <a:ext cx="4419600" cy="138499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None/>
              <a:defRPr/>
            </a:pPr>
            <a:r>
              <a:rPr lang="en" altLang="en-US" sz="2400" dirty="0">
                <a:solidFill>
                  <a:srgbClr val="6B6BC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Thrombocytopenia and consumption </a:t>
            </a:r>
            <a:r>
              <a:rPr lang="sr-Latn-RS" altLang="en-US" sz="2400" dirty="0" smtClean="0">
                <a:solidFill>
                  <a:srgbClr val="6B6BC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</a:t>
            </a:r>
            <a:r>
              <a:rPr lang="en" altLang="en-US" sz="2400" dirty="0">
                <a:solidFill>
                  <a:srgbClr val="6B6BC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coagulation</a:t>
            </a:r>
            <a:endParaRPr lang="en-US" altLang="en-US" sz="2400" dirty="0">
              <a:solidFill>
                <a:srgbClr val="6B6BC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  <a:defRPr/>
            </a:pPr>
            <a:r>
              <a:rPr lang="en" altLang="en-US" sz="2400" dirty="0" smtClean="0">
                <a:solidFill>
                  <a:srgbClr val="6B6BC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factors</a:t>
            </a:r>
            <a:endParaRPr lang="en-US" altLang="en-US" sz="2400" dirty="0">
              <a:solidFill>
                <a:srgbClr val="6B6BC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112713" y="4872038"/>
            <a:ext cx="4405312" cy="12001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ts val="0"/>
              </a:spcBef>
              <a:buFont typeface="Arial" pitchFamily="34" charset="0"/>
              <a:buNone/>
              <a:defRPr/>
            </a:pPr>
            <a:r>
              <a:rPr lang="en" sz="24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Thrombosis of small and medium blood vessels</a:t>
            </a:r>
            <a:endParaRPr lang="en-US" sz="2400" b="1" dirty="0">
              <a:solidFill>
                <a:schemeClr val="accent6">
                  <a:lumMod val="60000"/>
                  <a:lumOff val="4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 eaLnBrk="1" hangingPunct="1">
              <a:spcBef>
                <a:spcPts val="0"/>
              </a:spcBef>
              <a:buFont typeface="Arial" pitchFamily="34" charset="0"/>
              <a:buNone/>
              <a:defRPr/>
            </a:pPr>
            <a:r>
              <a:rPr lang="en" sz="24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and organ damage</a:t>
            </a:r>
            <a:endParaRPr lang="en-US" sz="2400" b="1" dirty="0">
              <a:solidFill>
                <a:schemeClr val="accent6">
                  <a:lumMod val="60000"/>
                  <a:lumOff val="4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96262" name="Line 7"/>
          <p:cNvSpPr>
            <a:spLocks noChangeShapeType="1"/>
          </p:cNvSpPr>
          <p:nvPr/>
        </p:nvSpPr>
        <p:spPr bwMode="auto">
          <a:xfrm flipH="1">
            <a:off x="1714500" y="1571625"/>
            <a:ext cx="19050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96263" name="Line 8"/>
          <p:cNvSpPr>
            <a:spLocks noChangeShapeType="1"/>
          </p:cNvSpPr>
          <p:nvPr/>
        </p:nvSpPr>
        <p:spPr bwMode="auto">
          <a:xfrm>
            <a:off x="4657366" y="1619023"/>
            <a:ext cx="2002866" cy="58512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96264" name="Line 9"/>
          <p:cNvSpPr>
            <a:spLocks noChangeShapeType="1"/>
          </p:cNvSpPr>
          <p:nvPr/>
        </p:nvSpPr>
        <p:spPr bwMode="auto">
          <a:xfrm flipH="1">
            <a:off x="2195513" y="3495675"/>
            <a:ext cx="14287" cy="1171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96265" name="Line 10"/>
          <p:cNvSpPr>
            <a:spLocks noChangeShapeType="1"/>
          </p:cNvSpPr>
          <p:nvPr/>
        </p:nvSpPr>
        <p:spPr bwMode="auto">
          <a:xfrm>
            <a:off x="6438900" y="361702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96266" name="Text Box 11"/>
          <p:cNvSpPr txBox="1">
            <a:spLocks noChangeArrowheads="1"/>
          </p:cNvSpPr>
          <p:nvPr/>
        </p:nvSpPr>
        <p:spPr bwMode="auto">
          <a:xfrm>
            <a:off x="1403648" y="585313"/>
            <a:ext cx="6840760" cy="931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endParaRPr lang="en-US" altLang="en-US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91200" y="5002015"/>
            <a:ext cx="1463862" cy="11079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" sz="24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</a:t>
            </a:r>
            <a:endParaRPr lang="en-US" sz="2400" b="1" dirty="0">
              <a:solidFill>
                <a:schemeClr val="accent6">
                  <a:lumMod val="60000"/>
                  <a:lumOff val="4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spcBef>
                <a:spcPct val="50000"/>
              </a:spcBef>
              <a:buFont typeface="Arial" pitchFamily="34" charset="0"/>
              <a:buNone/>
              <a:defRPr/>
            </a:pPr>
            <a:endParaRPr lang="en-US" sz="2800" dirty="0">
              <a:solidFill>
                <a:schemeClr val="accent6">
                  <a:lumMod val="60000"/>
                  <a:lumOff val="4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091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Pathogenesis of disseminated intravascular coagulation. DIC is... |  Download Scientific Diagra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49" y="90941"/>
            <a:ext cx="8424863" cy="653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8591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Clinical </a:t>
            </a:r>
            <a:r>
              <a:rPr lang="sr-Latn-RS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presentation of</a:t>
            </a:r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DIC </a:t>
            </a:r>
          </a:p>
        </p:txBody>
      </p:sp>
      <p:sp>
        <p:nvSpPr>
          <p:cNvPr id="98307" name="Content Placeholder 2"/>
          <p:cNvSpPr>
            <a:spLocks noGrp="1"/>
          </p:cNvSpPr>
          <p:nvPr>
            <p:ph idx="4294967295"/>
          </p:nvPr>
        </p:nvSpPr>
        <p:spPr>
          <a:xfrm>
            <a:off x="285750" y="1600200"/>
            <a:ext cx="8401050" cy="4525963"/>
          </a:xfrm>
        </p:spPr>
        <p:txBody>
          <a:bodyPr/>
          <a:lstStyle/>
          <a:p>
            <a:pPr>
              <a:buFontTx/>
              <a:buNone/>
            </a:pP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clinical 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feature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depends on the degree and severity of the syndrome</a:t>
            </a:r>
          </a:p>
          <a:p>
            <a:pPr>
              <a:buFontTx/>
              <a:buAutoNum type="arabicPeriod"/>
            </a:pP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Acute (bacterial sepsis, obstetric complications, malignancies)</a:t>
            </a:r>
          </a:p>
          <a:p>
            <a:pPr>
              <a:buFontTx/>
              <a:buAutoNum type="arabicPeriod"/>
            </a:pP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Subacute (disseminated cancers)</a:t>
            </a:r>
          </a:p>
          <a:p>
            <a:pPr>
              <a:buFontTx/>
              <a:buAutoNum type="arabicPeriod"/>
            </a:pP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Chronic (solid tumors, Ca of the pancreas, prostate, etc.)</a:t>
            </a:r>
          </a:p>
          <a:p>
            <a:pPr>
              <a:buFontTx/>
              <a:buNone/>
            </a:pPr>
            <a:endParaRPr lang="sr-Cyrl-C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Most often: extensive bleeding on the skin and mucous membranes, at the sites of venipuncture, around catheters and surgical incisions.</a:t>
            </a:r>
          </a:p>
          <a:p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Less often: acrocyanosis, thrombosis and pre-gangrenous changes on the fingers, genitals, nose</a:t>
            </a:r>
          </a:p>
          <a:p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 chronic: laboratory disorders without clinical signs of bleeding or thrombosis</a:t>
            </a:r>
          </a:p>
          <a:p>
            <a:pPr>
              <a:buFontTx/>
              <a:buNone/>
            </a:pPr>
            <a:endParaRPr lang="en-US" altLang="en-U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8166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Title 3"/>
          <p:cNvSpPr>
            <a:spLocks noGrp="1"/>
          </p:cNvSpPr>
          <p:nvPr>
            <p:ph type="title" idx="4294967295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Diagnosis of DIC </a:t>
            </a:r>
            <a:endParaRPr lang="en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4294967295"/>
          </p:nvPr>
        </p:nvSpPr>
        <p:spPr>
          <a:xfrm>
            <a:off x="179512" y="1000125"/>
            <a:ext cx="8712968" cy="5572125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en" sz="20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Laboratory parameters</a:t>
            </a:r>
          </a:p>
          <a:p>
            <a:pPr>
              <a:defRPr/>
            </a:pPr>
            <a:r>
              <a:rPr lang="en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Fibrin/fibrinogen degradation products (FDP) </a:t>
            </a: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 sensitive lab indicator of fibrino(geno)lysis and always elevated in DIK )</a:t>
            </a:r>
          </a:p>
          <a:p>
            <a:pPr>
              <a:defRPr/>
            </a:pPr>
            <a:r>
              <a:rPr lang="en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 dimer </a:t>
            </a: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(increased in DIK , sensitive and specific parameter of secondary fibrinolysis)</a:t>
            </a:r>
          </a:p>
          <a:p>
            <a:pPr>
              <a:defRPr/>
            </a:pPr>
            <a:r>
              <a:rPr lang="en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PT</a:t>
            </a:r>
            <a:r>
              <a:rPr lang="en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(it is always prolonged in moderate and severe DIK </a:t>
            </a:r>
            <a:r>
              <a:rPr lang="en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a less </a:t>
            </a: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sensitive </a:t>
            </a:r>
            <a:r>
              <a:rPr lang="en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test)</a:t>
            </a:r>
            <a:endParaRPr lang="sr-Cyrl-R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defRPr/>
            </a:pPr>
            <a:r>
              <a:rPr lang="en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aPTT</a:t>
            </a:r>
            <a:r>
              <a:rPr lang="en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(of minor importance, it is almost always normal, but it can be prolonged in severe form and in chronic form it can be shorter than normal </a:t>
            </a:r>
            <a:r>
              <a:rPr lang="en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</a:p>
          <a:p>
            <a:pPr>
              <a:defRPr/>
            </a:pPr>
            <a:r>
              <a:rPr lang="en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Hypofibrinogenemia</a:t>
            </a:r>
            <a:r>
              <a:rPr lang="en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(rare because it is an acute phase reactant, followed by a drop in fibrinogen)</a:t>
            </a:r>
          </a:p>
          <a:p>
            <a:pPr>
              <a:defRPr/>
            </a:pPr>
            <a:r>
              <a:rPr lang="en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Thrombocytopenia </a:t>
            </a: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(it is neither a sensitive nor a specific parameter for DIK )</a:t>
            </a:r>
          </a:p>
          <a:p>
            <a:pPr>
              <a:defRPr/>
            </a:pPr>
            <a:r>
              <a:rPr lang="en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Antithrombin and protein C </a:t>
            </a: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 reduced )</a:t>
            </a:r>
            <a:endParaRPr lang="sr-Cyrl-R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defRPr/>
            </a:pPr>
            <a:r>
              <a:rPr lang="en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Schizocytes-</a:t>
            </a: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Latn-R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</a:t>
            </a:r>
            <a:r>
              <a:rPr lang="en-US" sz="2000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icroangiopathic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deformities of erythrocytes </a:t>
            </a:r>
            <a:r>
              <a:rPr lang="en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megathrombocytes</a:t>
            </a:r>
          </a:p>
        </p:txBody>
      </p:sp>
    </p:spTree>
    <p:extLst>
      <p:ext uri="{BB962C8B-B14F-4D97-AF65-F5344CB8AC3E}">
        <p14:creationId xmlns:p14="http://schemas.microsoft.com/office/powerpoint/2010/main" val="2723173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Diagnosis of </a:t>
            </a:r>
            <a:r>
              <a:rPr lang="en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DIC </a:t>
            </a:r>
          </a:p>
        </p:txBody>
      </p:sp>
      <p:pic>
        <p:nvPicPr>
          <p:cNvPr id="100355" name="Content Placeholder 3" descr="D:\Microangiopathic haemolysis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4786313" y="1600200"/>
            <a:ext cx="3714750" cy="4043363"/>
          </a:xfrm>
        </p:spPr>
      </p:pic>
      <p:sp>
        <p:nvSpPr>
          <p:cNvPr id="100356" name="TextBox 4"/>
          <p:cNvSpPr txBox="1">
            <a:spLocks noChangeArrowheads="1"/>
          </p:cNvSpPr>
          <p:nvPr/>
        </p:nvSpPr>
        <p:spPr bwMode="auto">
          <a:xfrm>
            <a:off x="4714875" y="5865059"/>
            <a:ext cx="26048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" alt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blood </a:t>
            </a:r>
            <a:r>
              <a:rPr lang="en" alt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smear : </a:t>
            </a:r>
            <a:r>
              <a:rPr lang="en" alt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schizocytes</a:t>
            </a:r>
            <a:endParaRPr lang="en-US" altLang="en-U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2071688"/>
            <a:ext cx="4714875" cy="283154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" sz="20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" </a:t>
            </a:r>
            <a:r>
              <a:rPr lang="en" sz="2000" b="1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Triad </a:t>
            </a:r>
            <a:r>
              <a:rPr lang="en" sz="20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"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en" sz="2000" dirty="0">
                <a:solidFill>
                  <a:srgbClr val="00B0F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prolonged PT </a:t>
            </a: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</a:t>
            </a:r>
            <a:r>
              <a:rPr lang="en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aPTT ( less significant) 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en" sz="2000" dirty="0">
                <a:solidFill>
                  <a:srgbClr val="00B0F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increased D- dimer </a:t>
            </a:r>
            <a:r>
              <a:rPr lang="en" sz="2000" dirty="0" smtClean="0">
                <a:solidFill>
                  <a:srgbClr val="00B0F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000" dirty="0">
                <a:solidFill>
                  <a:srgbClr val="00B0F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or FDP </a:t>
            </a: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(fibrin/fibrinogen degradation products)</a:t>
            </a:r>
            <a:endParaRPr 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sr-Latn-R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</a:t>
            </a:r>
            <a:r>
              <a:rPr lang="en-US" sz="2000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icroangiopathic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deformities of erythrocytes </a:t>
            </a:r>
            <a:r>
              <a:rPr lang="en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000" dirty="0" smtClean="0">
                <a:solidFill>
                  <a:srgbClr val="00B0F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(schizocytes).</a:t>
            </a:r>
            <a:endParaRPr lang="en" sz="2000" dirty="0">
              <a:solidFill>
                <a:srgbClr val="00B0F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defRPr/>
            </a:pPr>
            <a:r>
              <a:rPr lang="en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Often </a:t>
            </a: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also:</a:t>
            </a:r>
            <a:r>
              <a:rPr lang="en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000" dirty="0" err="1">
                <a:solidFill>
                  <a:srgbClr val="00B0F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thrombocytopenia </a:t>
            </a:r>
            <a:r>
              <a:rPr lang="en" sz="2000" dirty="0">
                <a:solidFill>
                  <a:srgbClr val="00B0F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" sz="2000" dirty="0" err="1">
                <a:solidFill>
                  <a:srgbClr val="00B0F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prolonged </a:t>
            </a:r>
            <a:r>
              <a:rPr lang="en" sz="2000" dirty="0">
                <a:solidFill>
                  <a:srgbClr val="00B0F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TT, </a:t>
            </a:r>
            <a:r>
              <a:rPr lang="en" sz="2000" dirty="0" err="1">
                <a:solidFill>
                  <a:srgbClr val="00B0F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low</a:t>
            </a:r>
            <a:r>
              <a:rPr lang="en" sz="2000" dirty="0">
                <a:solidFill>
                  <a:srgbClr val="00B0F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000" dirty="0" err="1">
                <a:solidFill>
                  <a:srgbClr val="00B0F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fibrinogen</a:t>
            </a:r>
            <a:endParaRPr lang="sr-Cyrl-CS" sz="2000" dirty="0">
              <a:solidFill>
                <a:srgbClr val="00B0F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buFont typeface="Arial" pitchFamily="34" charset="0"/>
              <a:buNone/>
              <a:defRPr/>
            </a:pPr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5624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itle 3"/>
          <p:cNvSpPr>
            <a:spLocks noGrp="1"/>
          </p:cNvSpPr>
          <p:nvPr>
            <p:ph type="title" idx="4294967295"/>
          </p:nvPr>
        </p:nvSpPr>
        <p:spPr>
          <a:xfrm>
            <a:off x="395536" y="-11625"/>
            <a:ext cx="8229600" cy="1143000"/>
          </a:xfrm>
        </p:spPr>
        <p:txBody>
          <a:bodyPr/>
          <a:lstStyle/>
          <a:p>
            <a:r>
              <a:rPr lang="en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Diagnostic algorithm </a:t>
            </a:r>
            <a:r>
              <a:rPr lang="sr-Latn-RS" altLang="en-US" sz="3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</a:t>
            </a:r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or </a:t>
            </a:r>
            <a:r>
              <a:rPr lang="en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DIC (ISTH)</a:t>
            </a:r>
          </a:p>
        </p:txBody>
      </p:sp>
      <p:sp>
        <p:nvSpPr>
          <p:cNvPr id="102419" name="TextBox 4"/>
          <p:cNvSpPr txBox="1">
            <a:spLocks noChangeArrowheads="1"/>
          </p:cNvSpPr>
          <p:nvPr/>
        </p:nvSpPr>
        <p:spPr bwMode="auto">
          <a:xfrm>
            <a:off x="297008" y="5373216"/>
            <a:ext cx="88582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sr-Latn-RS" altLang="en-US" dirty="0" smtClean="0">
                <a:solidFill>
                  <a:srgbClr val="00B0F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DIC: score </a:t>
            </a:r>
            <a:r>
              <a:rPr lang="en" altLang="en-US" dirty="0" smtClean="0">
                <a:solidFill>
                  <a:srgbClr val="00B0F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dirty="0">
                <a:solidFill>
                  <a:srgbClr val="00B0F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≥ </a:t>
            </a:r>
            <a:r>
              <a:rPr lang="en" altLang="en-US" dirty="0" smtClean="0">
                <a:solidFill>
                  <a:srgbClr val="00B0F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5</a:t>
            </a:r>
            <a:r>
              <a:rPr lang="sr-Latn-RS" altLang="en-US" dirty="0" smtClean="0">
                <a:solidFill>
                  <a:srgbClr val="00B0F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points</a:t>
            </a:r>
            <a:endParaRPr lang="en" altLang="en-US" dirty="0">
              <a:solidFill>
                <a:srgbClr val="00B0F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/>
            <a:r>
              <a:rPr lang="en-US" alt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diagnosis of DIK is not certain </a:t>
            </a:r>
            <a:r>
              <a:rPr lang="sr-Latn-RS" alt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en" alt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&lt;5</a:t>
            </a:r>
            <a:r>
              <a:rPr lang="sr-Latn-RS" alt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points</a:t>
            </a:r>
            <a:r>
              <a:rPr lang="en" alt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" alt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repeat examination the next one of the day</a:t>
            </a:r>
            <a:endParaRPr lang="en-US" altLang="en-U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7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49702186"/>
              </p:ext>
            </p:extLst>
          </p:nvPr>
        </p:nvGraphicFramePr>
        <p:xfrm>
          <a:off x="1259632" y="1484784"/>
          <a:ext cx="5760640" cy="3307828"/>
        </p:xfrm>
        <a:graphic>
          <a:graphicData uri="http://schemas.openxmlformats.org/drawingml/2006/table">
            <a:tbl>
              <a:tblPr firstRow="1" bandRow="1"/>
              <a:tblGrid>
                <a:gridCol w="5760640">
                  <a:extLst>
                    <a:ext uri="{9D8B030D-6E8A-4147-A177-3AD203B41FA5}"/>
                  </a:extLst>
                </a:gridCol>
              </a:tblGrid>
              <a:tr h="5117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sr-Latn-RS" sz="1600" dirty="0" smtClean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Parameter                               number od points</a:t>
                      </a:r>
                      <a:endParaRPr lang="en-US" sz="160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91426" marR="91426" marT="45750" marB="4575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extLst>
                  <a:ext uri="{0D108BD9-81ED-4DB2-BD59-A6C34878D82A}"/>
                </a:extLst>
              </a:tr>
              <a:tr h="5117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sr-Latn-RS" sz="1600" baseline="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                 </a:t>
                      </a:r>
                      <a:r>
                        <a:rPr lang="sr-Latn-RS" sz="16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</a:t>
                      </a:r>
                      <a:r>
                        <a:rPr lang="sr-Cyrl-RS" sz="16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</a:t>
                      </a:r>
                      <a:r>
                        <a:rPr lang="sr-Latn-RS" sz="16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  </a:t>
                      </a:r>
                      <a:r>
                        <a:rPr lang="sr-Cyrl-RS" sz="16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</a:t>
                      </a:r>
                      <a:r>
                        <a:rPr lang="sr-Cyrl-RS" sz="1600" dirty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               </a:t>
                      </a:r>
                      <a:r>
                        <a:rPr lang="sr-Cyrl-RS" sz="16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</a:t>
                      </a:r>
                      <a:r>
                        <a:rPr lang="sr-Cyrl-RS" sz="1600" dirty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1            </a:t>
                      </a:r>
                      <a:r>
                        <a:rPr lang="sr-Cyrl-RS" sz="16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</a:t>
                      </a:r>
                      <a:r>
                        <a:rPr lang="sr-Cyrl-RS" sz="1600" dirty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2           </a:t>
                      </a:r>
                      <a:r>
                        <a:rPr lang="sr-Cyrl-RS" sz="16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3 </a:t>
                      </a:r>
                      <a:endParaRPr lang="en-US" sz="16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91426" marR="91426" marT="45750" marB="4575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/>
                </a:extLst>
              </a:tr>
              <a:tr h="5117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sr-Latn-RS" sz="16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Platelet count       </a:t>
                      </a:r>
                      <a:r>
                        <a:rPr lang="sr-Cyrl-RS" sz="16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&gt;</a:t>
                      </a:r>
                      <a:r>
                        <a:rPr lang="sr-Cyrl-RS" sz="1600" dirty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100    </a:t>
                      </a:r>
                      <a:r>
                        <a:rPr lang="sr-Cyrl-RS" sz="16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</a:t>
                      </a:r>
                      <a:r>
                        <a:rPr lang="sr-Latn-RS" sz="16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 50-</a:t>
                      </a:r>
                      <a:r>
                        <a:rPr lang="sr-Cyrl-RS" sz="16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100     &lt;</a:t>
                      </a:r>
                      <a:r>
                        <a:rPr lang="sr-Cyrl-RS" sz="1600" dirty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50</a:t>
                      </a:r>
                      <a:endParaRPr lang="en-US" sz="16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91426" marR="91426" marT="45750" marB="4575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/>
                </a:extLst>
              </a:tr>
              <a:tr h="7174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sz="16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prolonged P</a:t>
                      </a:r>
                      <a:r>
                        <a:rPr lang="sr-Cyrl-RS" sz="16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Т    </a:t>
                      </a:r>
                      <a:r>
                        <a:rPr lang="sr-Latn-RS" sz="16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 </a:t>
                      </a:r>
                      <a:r>
                        <a:rPr lang="sr-Cyrl-RS" sz="16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&lt;3 </a:t>
                      </a:r>
                      <a:r>
                        <a:rPr lang="sr-Latn-RS" sz="16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             3-6s          &gt;6s</a:t>
                      </a:r>
                      <a:endParaRPr lang="en-US" sz="1600" dirty="0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  <a:p>
                      <a:endParaRPr lang="en-US" sz="16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91426" marR="91426" marT="45750" marB="4575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/>
                </a:extLst>
              </a:tr>
              <a:tr h="5117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sz="16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D dimer         normal        slightly elevated elevated </a:t>
                      </a:r>
                      <a:endParaRPr lang="en-US" sz="1600" dirty="0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  <a:p>
                      <a:endParaRPr lang="en-US" sz="16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91426" marR="91426" marT="45750" marB="4575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/>
                </a:extLst>
              </a:tr>
              <a:tr h="47602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sr-Latn-RS" sz="16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Fibrinogen            </a:t>
                      </a:r>
                      <a:r>
                        <a:rPr lang="sr-Latn-RS" sz="1600" dirty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&gt;1g/l</a:t>
                      </a:r>
                      <a:r>
                        <a:rPr lang="sr-Latn-RS" sz="1600" baseline="0" dirty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</a:t>
                      </a:r>
                      <a:r>
                        <a:rPr lang="sr-Latn-RS" sz="1600" baseline="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  </a:t>
                      </a:r>
                      <a:r>
                        <a:rPr lang="sr-Latn-RS" sz="1600" baseline="0" dirty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&lt;1g/l</a:t>
                      </a:r>
                      <a:endParaRPr lang="en-US" sz="16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91426" marR="91426" marT="45750" marB="4575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7169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" altLang="en-US" sz="4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Platelets</a:t>
            </a:r>
            <a:r>
              <a:rPr lang="sr-Cyrl-CS" altLang="en-US" sz="4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sr-Cyrl-CS" altLang="en-US" sz="4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endParaRPr lang="en-US" altLang="en-US" sz="40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4339" name="Picture 17" descr="platelets adherin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785813" y="2643188"/>
            <a:ext cx="2540000" cy="2540000"/>
          </a:xfrm>
        </p:spPr>
      </p:pic>
      <p:pic>
        <p:nvPicPr>
          <p:cNvPr id="14340" name="Picture 19" descr="platelets aggregati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3" y="2428875"/>
            <a:ext cx="2540000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2" name="TextBox 7"/>
          <p:cNvSpPr txBox="1">
            <a:spLocks noChangeArrowheads="1"/>
          </p:cNvSpPr>
          <p:nvPr/>
        </p:nvSpPr>
        <p:spPr bwMode="auto">
          <a:xfrm>
            <a:off x="336130" y="869957"/>
            <a:ext cx="3785046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" altLang="en-US" sz="22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1. Adhesion </a:t>
            </a:r>
            <a:r>
              <a:rPr lang="en" altLang="en-US" sz="22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– 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platelets do adhere </a:t>
            </a:r>
            <a:r>
              <a:rPr lang="en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at the site of endothelial damage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en-US" alt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/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 </a:t>
            </a:r>
            <a:r>
              <a:rPr lang="en" alt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GPIb</a:t>
            </a:r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Rc</a:t>
            </a:r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</a:t>
            </a:r>
            <a:r>
              <a:rPr lang="en" alt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Tr </a:t>
            </a:r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" alt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mediated</a:t>
            </a:r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vWF </a:t>
            </a:r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</a:p>
        </p:txBody>
      </p:sp>
      <p:sp>
        <p:nvSpPr>
          <p:cNvPr id="14343" name="TextBox 8"/>
          <p:cNvSpPr txBox="1">
            <a:spLocks noChangeArrowheads="1"/>
          </p:cNvSpPr>
          <p:nvPr/>
        </p:nvSpPr>
        <p:spPr bwMode="auto">
          <a:xfrm>
            <a:off x="5072673" y="1066853"/>
            <a:ext cx="4071328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" altLang="en-US" sz="22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3. </a:t>
            </a:r>
            <a:r>
              <a:rPr lang="en" altLang="en-US" sz="22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Aggregation</a:t>
            </a:r>
            <a:r>
              <a:rPr lang="sr-Latn-RS" altLang="en-US" sz="22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involves 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platelet-to-platelet adhesion,</a:t>
            </a:r>
            <a:endParaRPr lang="en" altLang="en-US" sz="2200" b="1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/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 GPIIbIIIa , fibrinogen)</a:t>
            </a:r>
            <a:endParaRPr lang="en-US" altLang="en-US" sz="2200" b="1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4344" name="TextBox 9"/>
          <p:cNvSpPr txBox="1">
            <a:spLocks noChangeArrowheads="1"/>
          </p:cNvSpPr>
          <p:nvPr/>
        </p:nvSpPr>
        <p:spPr bwMode="auto">
          <a:xfrm>
            <a:off x="571500" y="5686425"/>
            <a:ext cx="81153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" altLang="en-US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2. </a:t>
            </a:r>
            <a:r>
              <a:rPr lang="en" altLang="en-US" sz="22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Activation </a:t>
            </a:r>
            <a:r>
              <a:rPr lang="en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 structural changes, creation of pro-aggregation substances - further aggregation - </a:t>
            </a:r>
            <a:r>
              <a:rPr lang="en" altLang="en-US" sz="2200" dirty="0" smtClean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platelet plug </a:t>
            </a:r>
            <a:r>
              <a:rPr lang="en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at the site of damage</a:t>
            </a:r>
            <a:endParaRPr lang="en-US" alt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/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(ADP, PF4, beta </a:t>
            </a:r>
            <a:r>
              <a:rPr lang="en" alt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thromboglobulin </a:t>
            </a:r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" alt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etc. </a:t>
            </a:r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</a:p>
        </p:txBody>
      </p:sp>
      <p:sp>
        <p:nvSpPr>
          <p:cNvPr id="14345" name="Line 8"/>
          <p:cNvSpPr>
            <a:spLocks noChangeShapeType="1"/>
          </p:cNvSpPr>
          <p:nvPr/>
        </p:nvSpPr>
        <p:spPr bwMode="auto">
          <a:xfrm flipH="1">
            <a:off x="2714625" y="2286000"/>
            <a:ext cx="304800" cy="83820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>
            <a:spAutoFit/>
          </a:bodyPr>
          <a:lstStyle/>
          <a:p>
            <a:endParaRPr lang="en-US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4346" name="TextBox 13"/>
          <p:cNvSpPr txBox="1">
            <a:spLocks noChangeArrowheads="1"/>
          </p:cNvSpPr>
          <p:nvPr/>
        </p:nvSpPr>
        <p:spPr bwMode="auto">
          <a:xfrm>
            <a:off x="1785938" y="57150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endParaRPr lang="en-US" altLang="en-US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4347" name="Line 11"/>
          <p:cNvSpPr>
            <a:spLocks noChangeShapeType="1"/>
          </p:cNvSpPr>
          <p:nvPr/>
        </p:nvSpPr>
        <p:spPr bwMode="auto">
          <a:xfrm flipH="1">
            <a:off x="1500188" y="5000625"/>
            <a:ext cx="838200" cy="68580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anchor="ctr">
            <a:spAutoFit/>
          </a:bodyPr>
          <a:lstStyle/>
          <a:p>
            <a:endParaRPr lang="en-US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4348" name="Line 15"/>
          <p:cNvSpPr>
            <a:spLocks noChangeShapeType="1"/>
          </p:cNvSpPr>
          <p:nvPr/>
        </p:nvSpPr>
        <p:spPr bwMode="auto">
          <a:xfrm flipH="1">
            <a:off x="6553200" y="1928813"/>
            <a:ext cx="233363" cy="1804987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anchor="ctr">
            <a:spAutoFit/>
          </a:bodyPr>
          <a:lstStyle/>
          <a:p>
            <a:endParaRPr lang="en-US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28653" y="3254335"/>
            <a:ext cx="1013419" cy="36933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adhesion</a:t>
            </a:r>
            <a:endParaRPr lang="en-U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38405" y="4010698"/>
            <a:ext cx="1234633" cy="36933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activation</a:t>
            </a:r>
            <a:endParaRPr lang="en-U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35711" y="2686526"/>
            <a:ext cx="1200970" cy="36933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aggregation</a:t>
            </a:r>
            <a:endParaRPr lang="en-U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8637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Title 1"/>
          <p:cNvSpPr>
            <a:spLocks noGrp="1"/>
          </p:cNvSpPr>
          <p:nvPr>
            <p:ph type="title" idx="4294967295"/>
          </p:nvPr>
        </p:nvSpPr>
        <p:spPr>
          <a:xfrm>
            <a:off x="357188" y="0"/>
            <a:ext cx="8229600" cy="1143000"/>
          </a:xfrm>
        </p:spPr>
        <p:txBody>
          <a:bodyPr/>
          <a:lstStyle/>
          <a:p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</a:t>
            </a:r>
            <a:r>
              <a:rPr lang="sr-Latn-RS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reatment of </a:t>
            </a:r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DIC</a:t>
            </a:r>
            <a:endParaRPr lang="en-US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03427" name="Content Placeholder 2"/>
          <p:cNvSpPr>
            <a:spLocks noGrp="1"/>
          </p:cNvSpPr>
          <p:nvPr>
            <p:ph idx="4294967295"/>
          </p:nvPr>
        </p:nvSpPr>
        <p:spPr>
          <a:xfrm>
            <a:off x="357188" y="928688"/>
            <a:ext cx="8572500" cy="5572125"/>
          </a:xfrm>
        </p:spPr>
        <p:txBody>
          <a:bodyPr/>
          <a:lstStyle/>
          <a:p>
            <a:pPr>
              <a:buFontTx/>
              <a:buNone/>
            </a:pP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Principles 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treatment</a:t>
            </a: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Improvement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basic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diseases</a:t>
            </a: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Maintenance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circulation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oxygenation</a:t>
            </a: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Stopping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and </a:t>
            </a:r>
            <a:r>
              <a:rPr lang="en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thromboembolic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complication</a:t>
            </a: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None/>
            </a:pPr>
            <a:r>
              <a:rPr lang="en" altLang="en-US" sz="2000" b="1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Therapy</a:t>
            </a:r>
            <a:endParaRPr lang="en-US" altLang="en-US" sz="2000" b="1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AutoNum type="arabicPeriod"/>
            </a:pP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Treatment 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basic disease</a:t>
            </a: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AutoNum type="arabicPeriod"/>
            </a:pP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Replacement therapy: platelet transfusions, cryoprecipitate, fresh frozen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plasma</a:t>
            </a:r>
            <a:endParaRPr lang="sr-Latn-RS" altLang="en-US" sz="20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AutoNum type="arabicPeriod"/>
            </a:pP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Antithrombotic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drugs : heparin , LMWH</a:t>
            </a:r>
          </a:p>
          <a:p>
            <a:pPr>
              <a:buFontTx/>
              <a:buAutoNum type="arabicPeriod"/>
            </a:pP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Concentrates 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coagulation inhibitor: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concentrate 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antithrombin</a:t>
            </a: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AutoNum type="arabicPeriod"/>
            </a:pP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Antifibrinolytics: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not 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recommended, they are used only in clearly proven secondary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hyperfibrinolysis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(together with heparin)</a:t>
            </a:r>
            <a:endParaRPr lang="sr-Latn-RS" altLang="en-US" sz="20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AutoNum type="arabicPeriod"/>
            </a:pP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New therapeutic options: recombinant tissue 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factor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pathway 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inhibitor (TFPI), recombinant human activated protein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</a:t>
            </a:r>
            <a:endParaRPr lang="en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AutoNum type="arabicPeriod"/>
            </a:pP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None/>
            </a:pP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8244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Title 1"/>
          <p:cNvSpPr>
            <a:spLocks noGrp="1"/>
          </p:cNvSpPr>
          <p:nvPr>
            <p:ph type="title"/>
          </p:nvPr>
        </p:nvSpPr>
        <p:spPr>
          <a:xfrm>
            <a:off x="0" y="571500"/>
            <a:ext cx="8892480" cy="642938"/>
          </a:xfrm>
        </p:spPr>
        <p:txBody>
          <a:bodyPr/>
          <a:lstStyle/>
          <a:p>
            <a:r>
              <a:rPr 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Heparin-induced thrombocytopenia (HIT)</a:t>
            </a:r>
            <a:endParaRPr lang="en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3011" name="Content Placeholder 2"/>
          <p:cNvSpPr>
            <a:spLocks noGrp="1"/>
          </p:cNvSpPr>
          <p:nvPr>
            <p:ph idx="1"/>
          </p:nvPr>
        </p:nvSpPr>
        <p:spPr>
          <a:xfrm>
            <a:off x="231427" y="1412776"/>
            <a:ext cx="8429625" cy="4158778"/>
          </a:xfrm>
        </p:spPr>
        <p:txBody>
          <a:bodyPr/>
          <a:lstStyle/>
          <a:p>
            <a:pPr>
              <a:defRPr/>
            </a:pPr>
            <a:endParaRPr lang="sr-Cyrl-CS" sz="2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defRPr/>
            </a:pPr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Heparin-induced thrombocytopenia (HIT) is a complication of heparin therapy</a:t>
            </a:r>
          </a:p>
          <a:p>
            <a:pPr>
              <a:defRPr/>
            </a:pPr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Occurs in about 3% of patients during treatment with heparin that lasts longer than 5 days (less often with the use of LMWH)</a:t>
            </a:r>
          </a:p>
          <a:p>
            <a:pPr>
              <a:defRPr/>
            </a:pPr>
            <a:r>
              <a:rPr lang="en" sz="22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Type 1 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nonimmune disorder that results from the direct effect of heparin on platelet activation.</a:t>
            </a:r>
          </a:p>
          <a:p>
            <a:pPr>
              <a:defRPr/>
            </a:pPr>
            <a:r>
              <a:rPr lang="en-US" sz="2200" baseline="30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Type 2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  <a:r>
              <a:rPr lang="sr-Latn-R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200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prothrombotic</a:t>
            </a:r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immunologically disorder </a:t>
            </a:r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caused by antibodies to complexes of platelet factor 4 (PF4) and heparin.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  <a:p>
            <a:pPr>
              <a:buFontTx/>
              <a:buNone/>
              <a:defRPr/>
            </a:pPr>
            <a:r>
              <a:rPr lang="en" sz="2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    </a:t>
            </a:r>
            <a:endParaRPr lang="en-US" sz="2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defRPr/>
            </a:pPr>
            <a:endParaRPr lang="en-US" sz="2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None/>
              <a:defRPr/>
            </a:pPr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9891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itle 1"/>
          <p:cNvSpPr>
            <a:spLocks noGrp="1"/>
          </p:cNvSpPr>
          <p:nvPr>
            <p:ph type="title"/>
          </p:nvPr>
        </p:nvSpPr>
        <p:spPr>
          <a:xfrm>
            <a:off x="-108520" y="32651"/>
            <a:ext cx="8704262" cy="555625"/>
          </a:xfrm>
        </p:spPr>
        <p:txBody>
          <a:bodyPr/>
          <a:lstStyle/>
          <a:p>
            <a:pPr>
              <a:defRPr/>
            </a:pPr>
            <a:r>
              <a:rPr lang="en-US" sz="2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Heparin-induced thrombocytopenia (HIT)</a:t>
            </a:r>
            <a:endParaRPr lang="en" altLang="en-US" sz="2800" dirty="0" smtClean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87043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7504" y="903136"/>
            <a:ext cx="5184576" cy="5438647"/>
          </a:xfrm>
        </p:spPr>
      </p:pic>
      <p:sp>
        <p:nvSpPr>
          <p:cNvPr id="2" name="TextBox 1"/>
          <p:cNvSpPr txBox="1"/>
          <p:nvPr/>
        </p:nvSpPr>
        <p:spPr>
          <a:xfrm>
            <a:off x="5292080" y="881737"/>
            <a:ext cx="3655281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antibodies bind to the PF4-heparin complexes on the platelet surface and induce platelet activation by cross-linking </a:t>
            </a:r>
            <a:r>
              <a:rPr lang="en-US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FcγIIA</a:t>
            </a:r>
            <a:r>
              <a:rPr 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receptors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Platelet activation results in the release of </a:t>
            </a:r>
            <a:r>
              <a:rPr lang="en-US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procoagulant</a:t>
            </a:r>
            <a:r>
              <a:rPr 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platelet </a:t>
            </a:r>
            <a:r>
              <a:rPr lang="en-US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microparticles</a:t>
            </a:r>
            <a:r>
              <a:rPr 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platelet consumption, and thrombocytopenia. </a:t>
            </a:r>
          </a:p>
          <a:p>
            <a:endParaRPr lang="en-US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Marked generation of thrombin, activation of monocytes and other inflammatory cells, and endothelial injury and activation follow, producing the characteristic venous and arterial thromboses of HIT.</a:t>
            </a:r>
            <a:endParaRPr lang="en-U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2371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98475"/>
            <a:ext cx="8610600" cy="609600"/>
          </a:xfrm>
        </p:spPr>
        <p:txBody>
          <a:bodyPr/>
          <a:lstStyle/>
          <a:p>
            <a:pPr eaLnBrk="1" hangingPunct="1"/>
            <a:r>
              <a:rPr lang="en-US" sz="3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HIT</a:t>
            </a:r>
            <a:r>
              <a:rPr lang="sr-Latn-RS" sz="3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skin </a:t>
            </a:r>
            <a:r>
              <a:rPr lang="sr-Latn-RS" sz="3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necrosis and </a:t>
            </a:r>
            <a:r>
              <a:rPr lang="sr-Latn-RS" sz="3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gangrene</a:t>
            </a:r>
            <a:endParaRPr lang="en-US" altLang="en-US" sz="36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05475" name="Picture 4" descr="untitled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1720" y="2132856"/>
            <a:ext cx="5040560" cy="3888432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77957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Heparin-induced thrombocytopenia (HIT)</a:t>
            </a:r>
            <a:endParaRPr lang="en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77827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257800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en" altLang="en-US" sz="20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Diagnosis </a:t>
            </a:r>
            <a:r>
              <a:rPr lang="en" altLang="en-US" sz="20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HIT type 2</a:t>
            </a:r>
          </a:p>
          <a:p>
            <a:pPr marL="0" indent="0">
              <a:buNone/>
            </a:pPr>
            <a:r>
              <a:rPr lang="en-US" sz="20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4Ts score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4Ts is a 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pretest</a:t>
            </a:r>
            <a:r>
              <a:rPr lang="sr-Latn-R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clinical scoring system for HIT that is widely used in clinical 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practice.</a:t>
            </a:r>
            <a:r>
              <a:rPr lang="en-US" sz="2000" baseline="30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 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 </a:t>
            </a:r>
            <a:endParaRPr lang="sr-Latn-RS" sz="20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title refers to four characteristics of HIT: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hrombocytopenia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iming of thrombocytopenia relative to heparin exposure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hrombosis or other sequelae of HIT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Likelihood of other (</a:t>
            </a:r>
            <a:r>
              <a:rPr 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</a:t>
            </a:r>
            <a:r>
              <a:rPr lang="en-US" sz="2000" b="1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</a:t>
            </a:r>
            <a:r>
              <a:rPr 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her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 causes of </a:t>
            </a:r>
            <a:r>
              <a:rPr lang="en-US" sz="20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hrombocytopenia</a:t>
            </a:r>
            <a:endParaRPr lang="sr-Latn-RS" sz="20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None/>
            </a:pPr>
            <a:endParaRPr 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defRPr/>
            </a:pP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Functional laboratory tests for proving HIT antibodies (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eg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agglutination gel immunoassay that is fast, sensitive and specific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it is not routinely implemented</a:t>
            </a:r>
            <a:endParaRPr lang="en-US" altLang="en-US"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8357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Title 1"/>
          <p:cNvSpPr>
            <a:spLocks noGrp="1"/>
          </p:cNvSpPr>
          <p:nvPr>
            <p:ph type="title"/>
          </p:nvPr>
        </p:nvSpPr>
        <p:spPr>
          <a:xfrm>
            <a:off x="0" y="-214313"/>
            <a:ext cx="9286875" cy="1143001"/>
          </a:xfrm>
        </p:spPr>
        <p:txBody>
          <a:bodyPr/>
          <a:lstStyle/>
          <a:p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4Ts </a:t>
            </a:r>
            <a:r>
              <a:rPr lang="en-US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score</a:t>
            </a:r>
            <a:r>
              <a:rPr lang="sr-Latn-RS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  <a:r>
              <a:rPr lang="en-US" sz="2400" baseline="30000" dirty="0">
                <a:latin typeface="Calibri Light" panose="020F0302020204030204" pitchFamily="34" charset="0"/>
                <a:cs typeface="Calibri Light" panose="020F0302020204030204" pitchFamily="34" charset="0"/>
              </a:rPr>
              <a:t> </a:t>
            </a:r>
            <a:r>
              <a:rPr lang="en-US" altLang="en-U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Criteria </a:t>
            </a:r>
            <a:r>
              <a:rPr lang="en-U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that determine </a:t>
            </a:r>
            <a:r>
              <a:rPr lang="en-US" altLang="en-U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probability </a:t>
            </a:r>
            <a:r>
              <a:rPr lang="en-U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</a:t>
            </a:r>
            <a:r>
              <a:rPr lang="en-US" altLang="en-U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HIT</a:t>
            </a:r>
            <a:endParaRPr lang="en" altLang="en-US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7641725"/>
              </p:ext>
            </p:extLst>
          </p:nvPr>
        </p:nvGraphicFramePr>
        <p:xfrm>
          <a:off x="428625" y="785813"/>
          <a:ext cx="8229600" cy="4393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70568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Feature</a:t>
                      </a:r>
                      <a:endParaRPr lang="en-US" sz="1600" b="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T="45686" marB="4568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sz="1600" b="0" dirty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2</a:t>
                      </a:r>
                      <a:endParaRPr lang="en-US" sz="1600" b="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T="45686" marB="4568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sz="1600" b="0" dirty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1</a:t>
                      </a:r>
                      <a:endParaRPr lang="en-US" sz="1600" b="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T="45686" marB="4568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sz="1600" b="0" dirty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</a:t>
                      </a:r>
                      <a:endParaRPr lang="en-US" sz="1600" b="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T="45686" marB="45686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22872">
                <a:tc>
                  <a:txBody>
                    <a:bodyPr/>
                    <a:lstStyle/>
                    <a:p>
                      <a:r>
                        <a:rPr lang="en" sz="1600" dirty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thrombocytopenia</a:t>
                      </a:r>
                      <a:endParaRPr lang="en-US" sz="16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T="45686" marB="45686"/>
                </a:tc>
                <a:tc>
                  <a:txBody>
                    <a:bodyPr/>
                    <a:lstStyle/>
                    <a:p>
                      <a:r>
                        <a:rPr lang="en-US" sz="1600" b="0" i="0" kern="1200" dirty="0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&gt;50% fall</a:t>
                      </a:r>
                    </a:p>
                    <a:p>
                      <a:r>
                        <a:rPr lang="en-US" sz="1600" b="0" i="0" kern="1200" dirty="0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and</a:t>
                      </a:r>
                    </a:p>
                    <a:p>
                      <a:r>
                        <a:rPr lang="en-US" sz="1600" b="0" i="0" kern="1200" dirty="0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platelet nadir 20-100 × 10</a:t>
                      </a:r>
                      <a:r>
                        <a:rPr lang="en-US" sz="1600" b="0" i="0" kern="1200" baseline="30000" dirty="0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9</a:t>
                      </a:r>
                      <a:r>
                        <a:rPr lang="en-US" sz="1600" b="0" i="0" kern="1200" dirty="0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/L</a:t>
                      </a:r>
                      <a:endParaRPr lang="en-US" sz="1600" b="0" i="0" kern="1200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 marT="45686" marB="45686"/>
                </a:tc>
                <a:tc>
                  <a:txBody>
                    <a:bodyPr/>
                    <a:lstStyle/>
                    <a:p>
                      <a:r>
                        <a:rPr lang="en-US" sz="1600" b="0" i="0" kern="1200" dirty="0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30%-50% fall</a:t>
                      </a:r>
                    </a:p>
                    <a:p>
                      <a:r>
                        <a:rPr lang="en-US" sz="1600" b="0" i="0" kern="1200" dirty="0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or</a:t>
                      </a:r>
                    </a:p>
                    <a:p>
                      <a:r>
                        <a:rPr lang="en-US" sz="1600" b="0" i="0" kern="1200" dirty="0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platelet nadir 10-19× 10</a:t>
                      </a:r>
                      <a:r>
                        <a:rPr lang="en-US" sz="1600" b="0" i="0" kern="1200" baseline="30000" dirty="0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9</a:t>
                      </a:r>
                      <a:r>
                        <a:rPr lang="en-US" sz="1600" b="0" i="0" kern="1200" dirty="0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/L</a:t>
                      </a:r>
                      <a:endParaRPr lang="en-US" sz="1600" b="0" i="0" kern="1200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 marT="45686" marB="45686"/>
                </a:tc>
                <a:tc>
                  <a:txBody>
                    <a:bodyPr/>
                    <a:lstStyle/>
                    <a:p>
                      <a:r>
                        <a:rPr lang="en-US" sz="1600" b="0" i="0" kern="1200" dirty="0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&lt; 30% fall</a:t>
                      </a:r>
                    </a:p>
                    <a:p>
                      <a:r>
                        <a:rPr lang="en-US" sz="1600" b="0" i="0" kern="1200" dirty="0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or</a:t>
                      </a:r>
                    </a:p>
                    <a:p>
                      <a:r>
                        <a:rPr lang="en-US" sz="1600" b="0" i="0" kern="1200" dirty="0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platelet nadir &lt; 10×10</a:t>
                      </a:r>
                      <a:r>
                        <a:rPr lang="en-US" sz="1600" b="0" i="0" kern="1200" baseline="30000" dirty="0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9</a:t>
                      </a:r>
                      <a:r>
                        <a:rPr lang="en-US" sz="1600" b="0" i="0" kern="1200" dirty="0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/L</a:t>
                      </a:r>
                      <a:endParaRPr lang="en-US" sz="1600" b="0" i="0" kern="1200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 marT="45686" marB="45686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066706">
                <a:tc>
                  <a:txBody>
                    <a:bodyPr/>
                    <a:lstStyle/>
                    <a:p>
                      <a:r>
                        <a:rPr lang="en-US" sz="1600" b="0" i="0" kern="1200" dirty="0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Timing of platelet count fall</a:t>
                      </a:r>
                      <a:endParaRPr lang="en-US" sz="16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T="45686" marB="4568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sz="1600" dirty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5-10 days or &lt;1 day if recently </a:t>
                      </a:r>
                      <a:r>
                        <a:rPr lang="en" sz="1600" baseline="0" dirty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treated with heparin</a:t>
                      </a:r>
                      <a:endParaRPr lang="en-US" sz="16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  <a:p>
                      <a:endParaRPr lang="en-US" sz="16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T="45686" marB="45686"/>
                </a:tc>
                <a:tc>
                  <a:txBody>
                    <a:bodyPr/>
                    <a:lstStyle/>
                    <a:p>
                      <a:r>
                        <a:rPr lang="en" sz="1600" dirty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&gt;10 days or unclear</a:t>
                      </a:r>
                      <a:endParaRPr lang="en-US" sz="16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T="45686" marB="45686"/>
                </a:tc>
                <a:tc>
                  <a:txBody>
                    <a:bodyPr/>
                    <a:lstStyle/>
                    <a:p>
                      <a:r>
                        <a:rPr lang="en" sz="1600" dirty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&lt;1 day if not recently treated with heparin</a:t>
                      </a:r>
                      <a:endParaRPr lang="en-US" sz="16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T="45686" marB="45686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310540">
                <a:tc>
                  <a:txBody>
                    <a:bodyPr/>
                    <a:lstStyle/>
                    <a:p>
                      <a:r>
                        <a:rPr lang="en-US" sz="1600" b="0" i="0" kern="1200" dirty="0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Thrombosis or other sequelae</a:t>
                      </a:r>
                      <a:endParaRPr lang="en-US" sz="16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T="45686" marB="45686"/>
                </a:tc>
                <a:tc>
                  <a:txBody>
                    <a:bodyPr/>
                    <a:lstStyle/>
                    <a:p>
                      <a:r>
                        <a:rPr lang="en" sz="1600" dirty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Thrombosis, skin necrosis or acute systemic reaction after iv administration of heparin</a:t>
                      </a:r>
                      <a:endParaRPr lang="en-US" sz="16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T="45686" marB="45686"/>
                </a:tc>
                <a:tc>
                  <a:txBody>
                    <a:bodyPr/>
                    <a:lstStyle/>
                    <a:p>
                      <a:r>
                        <a:rPr lang="en" sz="1600" dirty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Progressive, recurrent or no thrombosis, or erythematous skin lesion</a:t>
                      </a:r>
                      <a:endParaRPr lang="en-US" sz="16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T="45686" marB="45686"/>
                </a:tc>
                <a:tc>
                  <a:txBody>
                    <a:bodyPr/>
                    <a:lstStyle/>
                    <a:p>
                      <a:r>
                        <a:rPr lang="en-US" sz="1600" b="0" i="0" kern="1200" dirty="0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None</a:t>
                      </a:r>
                      <a:endParaRPr lang="en-US" sz="16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T="45686" marB="45686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79039">
                <a:tc>
                  <a:txBody>
                    <a:bodyPr/>
                    <a:lstStyle/>
                    <a:p>
                      <a:r>
                        <a:rPr lang="en" sz="1600" dirty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Other causes of thrombocytopenia</a:t>
                      </a:r>
                      <a:endParaRPr lang="en-US" sz="16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T="45686" marB="45686"/>
                </a:tc>
                <a:tc>
                  <a:txBody>
                    <a:bodyPr/>
                    <a:lstStyle/>
                    <a:p>
                      <a:r>
                        <a:rPr lang="en-US" sz="1600" b="0" i="0" kern="1200" dirty="0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None apparent</a:t>
                      </a:r>
                      <a:endParaRPr lang="en-US" sz="16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T="45686" marB="45686"/>
                </a:tc>
                <a:tc>
                  <a:txBody>
                    <a:bodyPr/>
                    <a:lstStyle/>
                    <a:p>
                      <a:r>
                        <a:rPr lang="en" sz="1600" dirty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possible</a:t>
                      </a:r>
                      <a:endParaRPr lang="en-US" sz="16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T="45686" marB="45686"/>
                </a:tc>
                <a:tc>
                  <a:txBody>
                    <a:bodyPr/>
                    <a:lstStyle/>
                    <a:p>
                      <a:r>
                        <a:rPr lang="en" sz="1600" dirty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definite</a:t>
                      </a:r>
                      <a:endParaRPr lang="en-US" sz="16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T="45686" marB="45686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5301389"/>
            <a:ext cx="8485187" cy="1323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" sz="1600" dirty="0">
                <a:solidFill>
                  <a:schemeClr val="accent2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High risk: </a:t>
            </a:r>
            <a:r>
              <a:rPr lang="en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6-8 points-discontinue heparin, continue non-heparin anticoagulant</a:t>
            </a:r>
          </a:p>
          <a:p>
            <a:pPr eaLnBrk="1" hangingPunct="1">
              <a:defRPr/>
            </a:pPr>
            <a:r>
              <a:rPr lang="en" sz="1600" dirty="0">
                <a:solidFill>
                  <a:schemeClr val="accent2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Moderate risk: </a:t>
            </a:r>
            <a:r>
              <a:rPr lang="en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4-5 points - doctor's assessment</a:t>
            </a:r>
          </a:p>
          <a:p>
            <a:pPr eaLnBrk="1" hangingPunct="1">
              <a:defRPr/>
            </a:pPr>
            <a:r>
              <a:rPr lang="en" sz="1600" dirty="0">
                <a:solidFill>
                  <a:schemeClr val="accent2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Low risk: </a:t>
            </a:r>
            <a:r>
              <a:rPr lang="en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continue LMWH</a:t>
            </a:r>
          </a:p>
          <a:p>
            <a:pPr eaLnBrk="1" hangingPunct="1">
              <a:defRPr/>
            </a:pPr>
            <a:r>
              <a:rPr lang="en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Positive antibodies: continue non-heparin anticoagulant</a:t>
            </a:r>
          </a:p>
          <a:p>
            <a:pPr eaLnBrk="1" hangingPunct="1">
              <a:defRPr/>
            </a:pPr>
            <a:r>
              <a:rPr lang="en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Negative antibodies: consider continuing with LMWH</a:t>
            </a:r>
            <a:endParaRPr lang="en-US" sz="16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372200" y="5301389"/>
            <a:ext cx="32403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Total scores and corresponding probability of HIT are as follows:</a:t>
            </a:r>
          </a:p>
          <a:p>
            <a:r>
              <a:rPr lang="en-US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0-3: Low probability</a:t>
            </a:r>
          </a:p>
          <a:p>
            <a:r>
              <a:rPr lang="en-US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4-5: Intermediate probability</a:t>
            </a:r>
          </a:p>
          <a:p>
            <a:r>
              <a:rPr lang="en-US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6-8: High probability</a:t>
            </a:r>
          </a:p>
        </p:txBody>
      </p:sp>
    </p:spTree>
    <p:extLst>
      <p:ext uri="{BB962C8B-B14F-4D97-AF65-F5344CB8AC3E}">
        <p14:creationId xmlns:p14="http://schemas.microsoft.com/office/powerpoint/2010/main" val="1242104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Title 1"/>
          <p:cNvSpPr>
            <a:spLocks noGrp="1"/>
          </p:cNvSpPr>
          <p:nvPr>
            <p:ph type="title"/>
          </p:nvPr>
        </p:nvSpPr>
        <p:spPr>
          <a:xfrm>
            <a:off x="214313" y="214313"/>
            <a:ext cx="8929687" cy="1143000"/>
          </a:xfrm>
        </p:spPr>
        <p:txBody>
          <a:bodyPr/>
          <a:lstStyle/>
          <a:p>
            <a:r>
              <a:rPr 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Heparin-induced thrombocytopenia (HIT)</a:t>
            </a:r>
            <a:endParaRPr lang="en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1619" name="Content Placeholder 2"/>
          <p:cNvSpPr>
            <a:spLocks noGrp="1"/>
          </p:cNvSpPr>
          <p:nvPr>
            <p:ph idx="1"/>
          </p:nvPr>
        </p:nvSpPr>
        <p:spPr>
          <a:xfrm>
            <a:off x="285750" y="1600200"/>
            <a:ext cx="8858250" cy="4525963"/>
          </a:xfrm>
        </p:spPr>
        <p:txBody>
          <a:bodyPr/>
          <a:lstStyle/>
          <a:p>
            <a:pPr>
              <a:buNone/>
            </a:pPr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</a:t>
            </a:r>
            <a:r>
              <a:rPr lang="sr-Latn-RS" altLang="en-US" sz="22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</a:t>
            </a:r>
            <a:r>
              <a:rPr lang="en" altLang="en-US" sz="22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herapy</a:t>
            </a:r>
            <a:r>
              <a:rPr lang="sr-Latn-RS" altLang="en-US" sz="22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0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</a:t>
            </a:r>
            <a:r>
              <a:rPr lang="en" altLang="en-US" sz="20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HIT type 2</a:t>
            </a:r>
          </a:p>
          <a:p>
            <a:r>
              <a:rPr lang="en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Stop </a:t>
            </a:r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heparin immediately</a:t>
            </a:r>
          </a:p>
          <a:p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Urgently apply non-heparin anticoagulants until normalization of </a:t>
            </a:r>
            <a:r>
              <a:rPr lang="sr-Latn-RS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PLT</a:t>
            </a:r>
            <a:r>
              <a:rPr lang="en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&gt;150x109 </a:t>
            </a:r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/L: Danaparoid (Orgaran), Lepirudin (Refludin), Fondaparin (Arixtra) , A gratroban, Bivaliridin (Angiomax) and others.</a:t>
            </a:r>
          </a:p>
          <a:p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Auxiliary therapy: immunoglobulins, plasmapheresis, aspirin, concentrate AT (Kybernin</a:t>
            </a:r>
            <a:r>
              <a:rPr lang="en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sr-Latn-RS" altLang="en-US" sz="22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None/>
            </a:pPr>
            <a:endParaRPr lang="en-US" alt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None/>
            </a:pPr>
            <a:r>
              <a:rPr lang="en" altLang="en-US" sz="22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Therapy of HIT with negative HIT antibodies:</a:t>
            </a:r>
          </a:p>
          <a:p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consider continuing LMWH treatment</a:t>
            </a:r>
          </a:p>
        </p:txBody>
      </p:sp>
    </p:spTree>
    <p:extLst>
      <p:ext uri="{BB962C8B-B14F-4D97-AF65-F5344CB8AC3E}">
        <p14:creationId xmlns:p14="http://schemas.microsoft.com/office/powerpoint/2010/main" val="1224086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Title 1"/>
          <p:cNvSpPr>
            <a:spLocks noGrp="1"/>
          </p:cNvSpPr>
          <p:nvPr>
            <p:ph type="title"/>
          </p:nvPr>
        </p:nvSpPr>
        <p:spPr>
          <a:xfrm>
            <a:off x="-13122" y="332656"/>
            <a:ext cx="9144000" cy="1143000"/>
          </a:xfrm>
        </p:spPr>
        <p:txBody>
          <a:bodyPr/>
          <a:lstStyle/>
          <a:p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Thrombotic </a:t>
            </a:r>
            <a:r>
              <a:rPr lang="en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thrombocytopenic purpura (</a:t>
            </a:r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TTP)</a:t>
            </a:r>
            <a:endParaRPr lang="en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6563" name="Content Placeholder 2"/>
          <p:cNvSpPr>
            <a:spLocks noGrp="1"/>
          </p:cNvSpPr>
          <p:nvPr>
            <p:ph idx="1"/>
          </p:nvPr>
        </p:nvSpPr>
        <p:spPr>
          <a:xfrm>
            <a:off x="214312" y="1772816"/>
            <a:ext cx="8715375" cy="3945607"/>
          </a:xfrm>
        </p:spPr>
        <p:txBody>
          <a:bodyPr/>
          <a:lstStyle/>
          <a:p>
            <a:pPr>
              <a:defRPr/>
            </a:pPr>
            <a:r>
              <a:rPr lang="en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Rare</a:t>
            </a: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clinical</a:t>
            </a: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syndrome</a:t>
            </a: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sr-Cyrl-C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defRPr/>
            </a:pP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Formation of disseminated occlusive platelet aggregates in terminal arterioles and 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capillaries</a:t>
            </a:r>
            <a:endParaRPr 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defRPr/>
            </a:pP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disease manifests itself in the form 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</a:t>
            </a:r>
            <a:r>
              <a:rPr lang="en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  <a:endParaRPr lang="en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defRPr/>
            </a:pPr>
            <a:r>
              <a:rPr lang="en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Thrombocytopenia </a:t>
            </a:r>
            <a:endParaRPr lang="sr-Cyrl-RS" sz="2000" dirty="0">
              <a:solidFill>
                <a:schemeClr val="accent6">
                  <a:lumMod val="60000"/>
                  <a:lumOff val="4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defRPr/>
            </a:pP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Intravascular </a:t>
            </a:r>
            <a:r>
              <a:rPr lang="en-US" sz="20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microangiopathic</a:t>
            </a: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hemolytic anemia (MAHA) </a:t>
            </a:r>
            <a:endParaRPr lang="sr-Latn-RS" sz="2000" dirty="0" smtClean="0">
              <a:solidFill>
                <a:schemeClr val="accent6">
                  <a:lumMod val="60000"/>
                  <a:lumOff val="4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None/>
              <a:defRPr/>
            </a:pPr>
            <a:r>
              <a:rPr lang="sr-Latn-R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  (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fragmentation 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erythrocytes when passing through occluded small blood </a:t>
            </a:r>
            <a:r>
              <a:rPr lang="sr-Latn-R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  <a:p>
            <a:pPr marL="0" indent="0">
              <a:buNone/>
              <a:defRPr/>
            </a:pPr>
            <a:r>
              <a:rPr lang="sr-Latn-R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Latn-R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  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vessels</a:t>
            </a:r>
            <a:r>
              <a:rPr lang="sr-Latn-R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</a:p>
          <a:p>
            <a:pPr>
              <a:defRPr/>
            </a:pP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Organ dysfunctions, especially the CNS, GIT and kidneys </a:t>
            </a:r>
            <a:endParaRPr lang="sr-Latn-RS" sz="2000" dirty="0" smtClean="0">
              <a:solidFill>
                <a:schemeClr val="accent6">
                  <a:lumMod val="60000"/>
                  <a:lumOff val="4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None/>
              <a:defRPr/>
            </a:pPr>
            <a:r>
              <a:rPr lang="sr-Latn-R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Latn-RS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formation of platelet </a:t>
            </a:r>
            <a:r>
              <a:rPr 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microaggregates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and occlusion of small blood vessels)</a:t>
            </a:r>
          </a:p>
        </p:txBody>
      </p:sp>
    </p:spTree>
    <p:extLst>
      <p:ext uri="{BB962C8B-B14F-4D97-AF65-F5344CB8AC3E}">
        <p14:creationId xmlns:p14="http://schemas.microsoft.com/office/powerpoint/2010/main" val="3311861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668" name="Group 59"/>
          <p:cNvGrpSpPr>
            <a:grpSpLocks/>
          </p:cNvGrpSpPr>
          <p:nvPr/>
        </p:nvGrpSpPr>
        <p:grpSpPr bwMode="auto">
          <a:xfrm>
            <a:off x="318490" y="5134862"/>
            <a:ext cx="3997325" cy="177800"/>
            <a:chOff x="240" y="2976"/>
            <a:chExt cx="2518" cy="112"/>
          </a:xfrm>
        </p:grpSpPr>
        <p:sp>
          <p:nvSpPr>
            <p:cNvPr id="114507" name="Line 60"/>
            <p:cNvSpPr>
              <a:spLocks noChangeShapeType="1"/>
            </p:cNvSpPr>
            <p:nvPr/>
          </p:nvSpPr>
          <p:spPr bwMode="auto">
            <a:xfrm flipV="1">
              <a:off x="240" y="3072"/>
              <a:ext cx="251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14508" name="Group 61"/>
            <p:cNvGrpSpPr>
              <a:grpSpLocks/>
            </p:cNvGrpSpPr>
            <p:nvPr/>
          </p:nvGrpSpPr>
          <p:grpSpPr bwMode="auto">
            <a:xfrm>
              <a:off x="288" y="2976"/>
              <a:ext cx="598" cy="112"/>
              <a:chOff x="290" y="1936"/>
              <a:chExt cx="598" cy="112"/>
            </a:xfrm>
          </p:grpSpPr>
          <p:sp>
            <p:nvSpPr>
              <p:cNvPr id="114539" name="Freeform 62"/>
              <p:cNvSpPr>
                <a:spLocks/>
              </p:cNvSpPr>
              <p:nvPr/>
            </p:nvSpPr>
            <p:spPr bwMode="auto">
              <a:xfrm>
                <a:off x="290" y="1968"/>
                <a:ext cx="598" cy="36"/>
              </a:xfrm>
              <a:custGeom>
                <a:avLst/>
                <a:gdLst>
                  <a:gd name="T0" fmla="*/ 0 w 598"/>
                  <a:gd name="T1" fmla="*/ 36 h 36"/>
                  <a:gd name="T2" fmla="*/ 136 w 598"/>
                  <a:gd name="T3" fmla="*/ 6 h 36"/>
                  <a:gd name="T4" fmla="*/ 224 w 598"/>
                  <a:gd name="T5" fmla="*/ 4 h 36"/>
                  <a:gd name="T6" fmla="*/ 316 w 598"/>
                  <a:gd name="T7" fmla="*/ 18 h 36"/>
                  <a:gd name="T8" fmla="*/ 408 w 598"/>
                  <a:gd name="T9" fmla="*/ 34 h 36"/>
                  <a:gd name="T10" fmla="*/ 478 w 598"/>
                  <a:gd name="T11" fmla="*/ 30 h 36"/>
                  <a:gd name="T12" fmla="*/ 598 w 598"/>
                  <a:gd name="T13" fmla="*/ 20 h 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98"/>
                  <a:gd name="T22" fmla="*/ 0 h 36"/>
                  <a:gd name="T23" fmla="*/ 598 w 598"/>
                  <a:gd name="T24" fmla="*/ 36 h 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98" h="36">
                    <a:moveTo>
                      <a:pt x="0" y="36"/>
                    </a:moveTo>
                    <a:cubicBezTo>
                      <a:pt x="49" y="23"/>
                      <a:pt x="98" y="11"/>
                      <a:pt x="136" y="6"/>
                    </a:cubicBezTo>
                    <a:cubicBezTo>
                      <a:pt x="173" y="0"/>
                      <a:pt x="194" y="2"/>
                      <a:pt x="224" y="4"/>
                    </a:cubicBezTo>
                    <a:cubicBezTo>
                      <a:pt x="254" y="6"/>
                      <a:pt x="285" y="13"/>
                      <a:pt x="316" y="18"/>
                    </a:cubicBezTo>
                    <a:cubicBezTo>
                      <a:pt x="346" y="23"/>
                      <a:pt x="381" y="32"/>
                      <a:pt x="408" y="34"/>
                    </a:cubicBezTo>
                    <a:cubicBezTo>
                      <a:pt x="435" y="36"/>
                      <a:pt x="446" y="32"/>
                      <a:pt x="478" y="30"/>
                    </a:cubicBezTo>
                    <a:cubicBezTo>
                      <a:pt x="509" y="27"/>
                      <a:pt x="578" y="22"/>
                      <a:pt x="598" y="20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14540" name="Group 63"/>
              <p:cNvGrpSpPr>
                <a:grpSpLocks/>
              </p:cNvGrpSpPr>
              <p:nvPr/>
            </p:nvGrpSpPr>
            <p:grpSpPr bwMode="auto">
              <a:xfrm>
                <a:off x="324" y="1936"/>
                <a:ext cx="544" cy="112"/>
                <a:chOff x="324" y="1872"/>
                <a:chExt cx="544" cy="112"/>
              </a:xfrm>
            </p:grpSpPr>
            <p:sp>
              <p:nvSpPr>
                <p:cNvPr id="114541" name="Freeform 64"/>
                <p:cNvSpPr>
                  <a:spLocks/>
                </p:cNvSpPr>
                <p:nvPr/>
              </p:nvSpPr>
              <p:spPr bwMode="auto">
                <a:xfrm>
                  <a:off x="492" y="1872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8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8 w 48"/>
                    <a:gd name="T21" fmla="*/ 8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8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8" y="8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542" name="Freeform 65"/>
                <p:cNvSpPr>
                  <a:spLocks/>
                </p:cNvSpPr>
                <p:nvPr/>
              </p:nvSpPr>
              <p:spPr bwMode="auto">
                <a:xfrm>
                  <a:off x="652" y="1928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0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0 w 48"/>
                    <a:gd name="T21" fmla="*/ 16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0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543" name="Freeform 66"/>
                <p:cNvSpPr>
                  <a:spLocks/>
                </p:cNvSpPr>
                <p:nvPr/>
              </p:nvSpPr>
              <p:spPr bwMode="auto">
                <a:xfrm>
                  <a:off x="820" y="1888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0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0 w 48"/>
                    <a:gd name="T21" fmla="*/ 8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0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544" name="Freeform 67"/>
                <p:cNvSpPr>
                  <a:spLocks/>
                </p:cNvSpPr>
                <p:nvPr/>
              </p:nvSpPr>
              <p:spPr bwMode="auto">
                <a:xfrm>
                  <a:off x="412" y="1888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0 h 48"/>
                    <a:gd name="T4" fmla="*/ 16 w 48"/>
                    <a:gd name="T5" fmla="*/ 48 h 48"/>
                    <a:gd name="T6" fmla="*/ 16 w 48"/>
                    <a:gd name="T7" fmla="*/ 48 h 48"/>
                    <a:gd name="T8" fmla="*/ 0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0 h 48"/>
                    <a:gd name="T16" fmla="*/ 24 w 48"/>
                    <a:gd name="T17" fmla="*/ 0 h 48"/>
                    <a:gd name="T18" fmla="*/ 24 w 48"/>
                    <a:gd name="T19" fmla="*/ 0 h 48"/>
                    <a:gd name="T20" fmla="*/ 40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16" y="48"/>
                      </a:lnTo>
                      <a:lnTo>
                        <a:pt x="0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545" name="Freeform 68"/>
                <p:cNvSpPr>
                  <a:spLocks/>
                </p:cNvSpPr>
                <p:nvPr/>
              </p:nvSpPr>
              <p:spPr bwMode="auto">
                <a:xfrm>
                  <a:off x="572" y="1912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8 h 48"/>
                    <a:gd name="T4" fmla="*/ 24 w 48"/>
                    <a:gd name="T5" fmla="*/ 48 h 48"/>
                    <a:gd name="T6" fmla="*/ 24 w 48"/>
                    <a:gd name="T7" fmla="*/ 48 h 48"/>
                    <a:gd name="T8" fmla="*/ 0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8 h 48"/>
                    <a:gd name="T16" fmla="*/ 24 w 48"/>
                    <a:gd name="T17" fmla="*/ 0 h 48"/>
                    <a:gd name="T18" fmla="*/ 24 w 48"/>
                    <a:gd name="T19" fmla="*/ 0 h 48"/>
                    <a:gd name="T20" fmla="*/ 40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8"/>
                      </a:lnTo>
                      <a:lnTo>
                        <a:pt x="24" y="48"/>
                      </a:lnTo>
                      <a:lnTo>
                        <a:pt x="0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546" name="Freeform 69"/>
                <p:cNvSpPr>
                  <a:spLocks/>
                </p:cNvSpPr>
                <p:nvPr/>
              </p:nvSpPr>
              <p:spPr bwMode="auto">
                <a:xfrm>
                  <a:off x="324" y="1912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0 h 48"/>
                    <a:gd name="T4" fmla="*/ 24 w 48"/>
                    <a:gd name="T5" fmla="*/ 48 h 48"/>
                    <a:gd name="T6" fmla="*/ 24 w 48"/>
                    <a:gd name="T7" fmla="*/ 48 h 48"/>
                    <a:gd name="T8" fmla="*/ 8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0 h 48"/>
                    <a:gd name="T16" fmla="*/ 32 w 48"/>
                    <a:gd name="T17" fmla="*/ 0 h 48"/>
                    <a:gd name="T18" fmla="*/ 32 w 48"/>
                    <a:gd name="T19" fmla="*/ 0 h 48"/>
                    <a:gd name="T20" fmla="*/ 48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24" y="48"/>
                      </a:ln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547" name="Freeform 70"/>
                <p:cNvSpPr>
                  <a:spLocks/>
                </p:cNvSpPr>
                <p:nvPr/>
              </p:nvSpPr>
              <p:spPr bwMode="auto">
                <a:xfrm>
                  <a:off x="732" y="1920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8 h 48"/>
                    <a:gd name="T4" fmla="*/ 24 w 48"/>
                    <a:gd name="T5" fmla="*/ 48 h 48"/>
                    <a:gd name="T6" fmla="*/ 24 w 48"/>
                    <a:gd name="T7" fmla="*/ 48 h 48"/>
                    <a:gd name="T8" fmla="*/ 8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8 h 48"/>
                    <a:gd name="T16" fmla="*/ 32 w 48"/>
                    <a:gd name="T17" fmla="*/ 0 h 48"/>
                    <a:gd name="T18" fmla="*/ 32 w 48"/>
                    <a:gd name="T19" fmla="*/ 0 h 48"/>
                    <a:gd name="T20" fmla="*/ 48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8"/>
                      </a:lnTo>
                      <a:lnTo>
                        <a:pt x="24" y="48"/>
                      </a:ln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4509" name="Group 71"/>
            <p:cNvGrpSpPr>
              <a:grpSpLocks/>
            </p:cNvGrpSpPr>
            <p:nvPr/>
          </p:nvGrpSpPr>
          <p:grpSpPr bwMode="auto">
            <a:xfrm>
              <a:off x="912" y="2976"/>
              <a:ext cx="598" cy="112"/>
              <a:chOff x="290" y="1936"/>
              <a:chExt cx="598" cy="112"/>
            </a:xfrm>
          </p:grpSpPr>
          <p:sp>
            <p:nvSpPr>
              <p:cNvPr id="114530" name="Freeform 72"/>
              <p:cNvSpPr>
                <a:spLocks/>
              </p:cNvSpPr>
              <p:nvPr/>
            </p:nvSpPr>
            <p:spPr bwMode="auto">
              <a:xfrm>
                <a:off x="290" y="1968"/>
                <a:ext cx="598" cy="36"/>
              </a:xfrm>
              <a:custGeom>
                <a:avLst/>
                <a:gdLst>
                  <a:gd name="T0" fmla="*/ 0 w 598"/>
                  <a:gd name="T1" fmla="*/ 36 h 36"/>
                  <a:gd name="T2" fmla="*/ 136 w 598"/>
                  <a:gd name="T3" fmla="*/ 6 h 36"/>
                  <a:gd name="T4" fmla="*/ 224 w 598"/>
                  <a:gd name="T5" fmla="*/ 4 h 36"/>
                  <a:gd name="T6" fmla="*/ 316 w 598"/>
                  <a:gd name="T7" fmla="*/ 18 h 36"/>
                  <a:gd name="T8" fmla="*/ 408 w 598"/>
                  <a:gd name="T9" fmla="*/ 34 h 36"/>
                  <a:gd name="T10" fmla="*/ 478 w 598"/>
                  <a:gd name="T11" fmla="*/ 30 h 36"/>
                  <a:gd name="T12" fmla="*/ 598 w 598"/>
                  <a:gd name="T13" fmla="*/ 20 h 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98"/>
                  <a:gd name="T22" fmla="*/ 0 h 36"/>
                  <a:gd name="T23" fmla="*/ 598 w 598"/>
                  <a:gd name="T24" fmla="*/ 36 h 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98" h="36">
                    <a:moveTo>
                      <a:pt x="0" y="36"/>
                    </a:moveTo>
                    <a:cubicBezTo>
                      <a:pt x="49" y="23"/>
                      <a:pt x="98" y="11"/>
                      <a:pt x="136" y="6"/>
                    </a:cubicBezTo>
                    <a:cubicBezTo>
                      <a:pt x="173" y="0"/>
                      <a:pt x="194" y="2"/>
                      <a:pt x="224" y="4"/>
                    </a:cubicBezTo>
                    <a:cubicBezTo>
                      <a:pt x="254" y="6"/>
                      <a:pt x="285" y="13"/>
                      <a:pt x="316" y="18"/>
                    </a:cubicBezTo>
                    <a:cubicBezTo>
                      <a:pt x="346" y="23"/>
                      <a:pt x="381" y="32"/>
                      <a:pt x="408" y="34"/>
                    </a:cubicBezTo>
                    <a:cubicBezTo>
                      <a:pt x="435" y="36"/>
                      <a:pt x="446" y="32"/>
                      <a:pt x="478" y="30"/>
                    </a:cubicBezTo>
                    <a:cubicBezTo>
                      <a:pt x="509" y="27"/>
                      <a:pt x="578" y="22"/>
                      <a:pt x="598" y="20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14531" name="Group 73"/>
              <p:cNvGrpSpPr>
                <a:grpSpLocks/>
              </p:cNvGrpSpPr>
              <p:nvPr/>
            </p:nvGrpSpPr>
            <p:grpSpPr bwMode="auto">
              <a:xfrm>
                <a:off x="324" y="1936"/>
                <a:ext cx="544" cy="112"/>
                <a:chOff x="324" y="1872"/>
                <a:chExt cx="544" cy="112"/>
              </a:xfrm>
            </p:grpSpPr>
            <p:sp>
              <p:nvSpPr>
                <p:cNvPr id="114532" name="Freeform 74"/>
                <p:cNvSpPr>
                  <a:spLocks/>
                </p:cNvSpPr>
                <p:nvPr/>
              </p:nvSpPr>
              <p:spPr bwMode="auto">
                <a:xfrm>
                  <a:off x="492" y="1872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8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8 w 48"/>
                    <a:gd name="T21" fmla="*/ 8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8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8" y="8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533" name="Freeform 75"/>
                <p:cNvSpPr>
                  <a:spLocks/>
                </p:cNvSpPr>
                <p:nvPr/>
              </p:nvSpPr>
              <p:spPr bwMode="auto">
                <a:xfrm>
                  <a:off x="652" y="1928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0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0 w 48"/>
                    <a:gd name="T21" fmla="*/ 16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0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534" name="Freeform 76"/>
                <p:cNvSpPr>
                  <a:spLocks/>
                </p:cNvSpPr>
                <p:nvPr/>
              </p:nvSpPr>
              <p:spPr bwMode="auto">
                <a:xfrm>
                  <a:off x="820" y="1888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0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0 w 48"/>
                    <a:gd name="T21" fmla="*/ 8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0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535" name="Freeform 77"/>
                <p:cNvSpPr>
                  <a:spLocks/>
                </p:cNvSpPr>
                <p:nvPr/>
              </p:nvSpPr>
              <p:spPr bwMode="auto">
                <a:xfrm>
                  <a:off x="412" y="1888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0 h 48"/>
                    <a:gd name="T4" fmla="*/ 16 w 48"/>
                    <a:gd name="T5" fmla="*/ 48 h 48"/>
                    <a:gd name="T6" fmla="*/ 16 w 48"/>
                    <a:gd name="T7" fmla="*/ 48 h 48"/>
                    <a:gd name="T8" fmla="*/ 0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0 h 48"/>
                    <a:gd name="T16" fmla="*/ 24 w 48"/>
                    <a:gd name="T17" fmla="*/ 0 h 48"/>
                    <a:gd name="T18" fmla="*/ 24 w 48"/>
                    <a:gd name="T19" fmla="*/ 0 h 48"/>
                    <a:gd name="T20" fmla="*/ 40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16" y="48"/>
                      </a:lnTo>
                      <a:lnTo>
                        <a:pt x="0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536" name="Freeform 78"/>
                <p:cNvSpPr>
                  <a:spLocks/>
                </p:cNvSpPr>
                <p:nvPr/>
              </p:nvSpPr>
              <p:spPr bwMode="auto">
                <a:xfrm>
                  <a:off x="572" y="1912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8 h 48"/>
                    <a:gd name="T4" fmla="*/ 24 w 48"/>
                    <a:gd name="T5" fmla="*/ 48 h 48"/>
                    <a:gd name="T6" fmla="*/ 24 w 48"/>
                    <a:gd name="T7" fmla="*/ 48 h 48"/>
                    <a:gd name="T8" fmla="*/ 0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8 h 48"/>
                    <a:gd name="T16" fmla="*/ 24 w 48"/>
                    <a:gd name="T17" fmla="*/ 0 h 48"/>
                    <a:gd name="T18" fmla="*/ 24 w 48"/>
                    <a:gd name="T19" fmla="*/ 0 h 48"/>
                    <a:gd name="T20" fmla="*/ 40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8"/>
                      </a:lnTo>
                      <a:lnTo>
                        <a:pt x="24" y="48"/>
                      </a:lnTo>
                      <a:lnTo>
                        <a:pt x="0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537" name="Freeform 79"/>
                <p:cNvSpPr>
                  <a:spLocks/>
                </p:cNvSpPr>
                <p:nvPr/>
              </p:nvSpPr>
              <p:spPr bwMode="auto">
                <a:xfrm>
                  <a:off x="324" y="1912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0 h 48"/>
                    <a:gd name="T4" fmla="*/ 24 w 48"/>
                    <a:gd name="T5" fmla="*/ 48 h 48"/>
                    <a:gd name="T6" fmla="*/ 24 w 48"/>
                    <a:gd name="T7" fmla="*/ 48 h 48"/>
                    <a:gd name="T8" fmla="*/ 8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0 h 48"/>
                    <a:gd name="T16" fmla="*/ 32 w 48"/>
                    <a:gd name="T17" fmla="*/ 0 h 48"/>
                    <a:gd name="T18" fmla="*/ 32 w 48"/>
                    <a:gd name="T19" fmla="*/ 0 h 48"/>
                    <a:gd name="T20" fmla="*/ 48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24" y="48"/>
                      </a:ln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538" name="Freeform 80"/>
                <p:cNvSpPr>
                  <a:spLocks/>
                </p:cNvSpPr>
                <p:nvPr/>
              </p:nvSpPr>
              <p:spPr bwMode="auto">
                <a:xfrm>
                  <a:off x="732" y="1920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8 h 48"/>
                    <a:gd name="T4" fmla="*/ 24 w 48"/>
                    <a:gd name="T5" fmla="*/ 48 h 48"/>
                    <a:gd name="T6" fmla="*/ 24 w 48"/>
                    <a:gd name="T7" fmla="*/ 48 h 48"/>
                    <a:gd name="T8" fmla="*/ 8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8 h 48"/>
                    <a:gd name="T16" fmla="*/ 32 w 48"/>
                    <a:gd name="T17" fmla="*/ 0 h 48"/>
                    <a:gd name="T18" fmla="*/ 32 w 48"/>
                    <a:gd name="T19" fmla="*/ 0 h 48"/>
                    <a:gd name="T20" fmla="*/ 48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8"/>
                      </a:lnTo>
                      <a:lnTo>
                        <a:pt x="24" y="48"/>
                      </a:ln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4510" name="Group 81"/>
            <p:cNvGrpSpPr>
              <a:grpSpLocks/>
            </p:cNvGrpSpPr>
            <p:nvPr/>
          </p:nvGrpSpPr>
          <p:grpSpPr bwMode="auto">
            <a:xfrm>
              <a:off x="1536" y="2976"/>
              <a:ext cx="598" cy="112"/>
              <a:chOff x="290" y="1936"/>
              <a:chExt cx="598" cy="112"/>
            </a:xfrm>
          </p:grpSpPr>
          <p:sp>
            <p:nvSpPr>
              <p:cNvPr id="114521" name="Freeform 82"/>
              <p:cNvSpPr>
                <a:spLocks/>
              </p:cNvSpPr>
              <p:nvPr/>
            </p:nvSpPr>
            <p:spPr bwMode="auto">
              <a:xfrm>
                <a:off x="290" y="1968"/>
                <a:ext cx="598" cy="36"/>
              </a:xfrm>
              <a:custGeom>
                <a:avLst/>
                <a:gdLst>
                  <a:gd name="T0" fmla="*/ 0 w 598"/>
                  <a:gd name="T1" fmla="*/ 36 h 36"/>
                  <a:gd name="T2" fmla="*/ 136 w 598"/>
                  <a:gd name="T3" fmla="*/ 6 h 36"/>
                  <a:gd name="T4" fmla="*/ 224 w 598"/>
                  <a:gd name="T5" fmla="*/ 4 h 36"/>
                  <a:gd name="T6" fmla="*/ 316 w 598"/>
                  <a:gd name="T7" fmla="*/ 18 h 36"/>
                  <a:gd name="T8" fmla="*/ 408 w 598"/>
                  <a:gd name="T9" fmla="*/ 34 h 36"/>
                  <a:gd name="T10" fmla="*/ 478 w 598"/>
                  <a:gd name="T11" fmla="*/ 30 h 36"/>
                  <a:gd name="T12" fmla="*/ 598 w 598"/>
                  <a:gd name="T13" fmla="*/ 20 h 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98"/>
                  <a:gd name="T22" fmla="*/ 0 h 36"/>
                  <a:gd name="T23" fmla="*/ 598 w 598"/>
                  <a:gd name="T24" fmla="*/ 36 h 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98" h="36">
                    <a:moveTo>
                      <a:pt x="0" y="36"/>
                    </a:moveTo>
                    <a:cubicBezTo>
                      <a:pt x="49" y="23"/>
                      <a:pt x="98" y="11"/>
                      <a:pt x="136" y="6"/>
                    </a:cubicBezTo>
                    <a:cubicBezTo>
                      <a:pt x="173" y="0"/>
                      <a:pt x="194" y="2"/>
                      <a:pt x="224" y="4"/>
                    </a:cubicBezTo>
                    <a:cubicBezTo>
                      <a:pt x="254" y="6"/>
                      <a:pt x="285" y="13"/>
                      <a:pt x="316" y="18"/>
                    </a:cubicBezTo>
                    <a:cubicBezTo>
                      <a:pt x="346" y="23"/>
                      <a:pt x="381" y="32"/>
                      <a:pt x="408" y="34"/>
                    </a:cubicBezTo>
                    <a:cubicBezTo>
                      <a:pt x="435" y="36"/>
                      <a:pt x="446" y="32"/>
                      <a:pt x="478" y="30"/>
                    </a:cubicBezTo>
                    <a:cubicBezTo>
                      <a:pt x="509" y="27"/>
                      <a:pt x="578" y="22"/>
                      <a:pt x="598" y="20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14522" name="Group 83"/>
              <p:cNvGrpSpPr>
                <a:grpSpLocks/>
              </p:cNvGrpSpPr>
              <p:nvPr/>
            </p:nvGrpSpPr>
            <p:grpSpPr bwMode="auto">
              <a:xfrm>
                <a:off x="324" y="1936"/>
                <a:ext cx="544" cy="112"/>
                <a:chOff x="324" y="1872"/>
                <a:chExt cx="544" cy="112"/>
              </a:xfrm>
            </p:grpSpPr>
            <p:sp>
              <p:nvSpPr>
                <p:cNvPr id="114523" name="Freeform 84"/>
                <p:cNvSpPr>
                  <a:spLocks/>
                </p:cNvSpPr>
                <p:nvPr/>
              </p:nvSpPr>
              <p:spPr bwMode="auto">
                <a:xfrm>
                  <a:off x="492" y="1872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8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8 w 48"/>
                    <a:gd name="T21" fmla="*/ 8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8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8" y="8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524" name="Freeform 85"/>
                <p:cNvSpPr>
                  <a:spLocks/>
                </p:cNvSpPr>
                <p:nvPr/>
              </p:nvSpPr>
              <p:spPr bwMode="auto">
                <a:xfrm>
                  <a:off x="652" y="1928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0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0 w 48"/>
                    <a:gd name="T21" fmla="*/ 16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0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525" name="Freeform 86"/>
                <p:cNvSpPr>
                  <a:spLocks/>
                </p:cNvSpPr>
                <p:nvPr/>
              </p:nvSpPr>
              <p:spPr bwMode="auto">
                <a:xfrm>
                  <a:off x="820" y="1888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0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0 w 48"/>
                    <a:gd name="T21" fmla="*/ 8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0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526" name="Freeform 87"/>
                <p:cNvSpPr>
                  <a:spLocks/>
                </p:cNvSpPr>
                <p:nvPr/>
              </p:nvSpPr>
              <p:spPr bwMode="auto">
                <a:xfrm>
                  <a:off x="412" y="1888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0 h 48"/>
                    <a:gd name="T4" fmla="*/ 16 w 48"/>
                    <a:gd name="T5" fmla="*/ 48 h 48"/>
                    <a:gd name="T6" fmla="*/ 16 w 48"/>
                    <a:gd name="T7" fmla="*/ 48 h 48"/>
                    <a:gd name="T8" fmla="*/ 0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0 h 48"/>
                    <a:gd name="T16" fmla="*/ 24 w 48"/>
                    <a:gd name="T17" fmla="*/ 0 h 48"/>
                    <a:gd name="T18" fmla="*/ 24 w 48"/>
                    <a:gd name="T19" fmla="*/ 0 h 48"/>
                    <a:gd name="T20" fmla="*/ 40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16" y="48"/>
                      </a:lnTo>
                      <a:lnTo>
                        <a:pt x="0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527" name="Freeform 88"/>
                <p:cNvSpPr>
                  <a:spLocks/>
                </p:cNvSpPr>
                <p:nvPr/>
              </p:nvSpPr>
              <p:spPr bwMode="auto">
                <a:xfrm>
                  <a:off x="572" y="1912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8 h 48"/>
                    <a:gd name="T4" fmla="*/ 24 w 48"/>
                    <a:gd name="T5" fmla="*/ 48 h 48"/>
                    <a:gd name="T6" fmla="*/ 24 w 48"/>
                    <a:gd name="T7" fmla="*/ 48 h 48"/>
                    <a:gd name="T8" fmla="*/ 0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8 h 48"/>
                    <a:gd name="T16" fmla="*/ 24 w 48"/>
                    <a:gd name="T17" fmla="*/ 0 h 48"/>
                    <a:gd name="T18" fmla="*/ 24 w 48"/>
                    <a:gd name="T19" fmla="*/ 0 h 48"/>
                    <a:gd name="T20" fmla="*/ 40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8"/>
                      </a:lnTo>
                      <a:lnTo>
                        <a:pt x="24" y="48"/>
                      </a:lnTo>
                      <a:lnTo>
                        <a:pt x="0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528" name="Freeform 89"/>
                <p:cNvSpPr>
                  <a:spLocks/>
                </p:cNvSpPr>
                <p:nvPr/>
              </p:nvSpPr>
              <p:spPr bwMode="auto">
                <a:xfrm>
                  <a:off x="324" y="1912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0 h 48"/>
                    <a:gd name="T4" fmla="*/ 24 w 48"/>
                    <a:gd name="T5" fmla="*/ 48 h 48"/>
                    <a:gd name="T6" fmla="*/ 24 w 48"/>
                    <a:gd name="T7" fmla="*/ 48 h 48"/>
                    <a:gd name="T8" fmla="*/ 8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0 h 48"/>
                    <a:gd name="T16" fmla="*/ 32 w 48"/>
                    <a:gd name="T17" fmla="*/ 0 h 48"/>
                    <a:gd name="T18" fmla="*/ 32 w 48"/>
                    <a:gd name="T19" fmla="*/ 0 h 48"/>
                    <a:gd name="T20" fmla="*/ 48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24" y="48"/>
                      </a:ln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529" name="Freeform 90"/>
                <p:cNvSpPr>
                  <a:spLocks/>
                </p:cNvSpPr>
                <p:nvPr/>
              </p:nvSpPr>
              <p:spPr bwMode="auto">
                <a:xfrm>
                  <a:off x="732" y="1920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8 h 48"/>
                    <a:gd name="T4" fmla="*/ 24 w 48"/>
                    <a:gd name="T5" fmla="*/ 48 h 48"/>
                    <a:gd name="T6" fmla="*/ 24 w 48"/>
                    <a:gd name="T7" fmla="*/ 48 h 48"/>
                    <a:gd name="T8" fmla="*/ 8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8 h 48"/>
                    <a:gd name="T16" fmla="*/ 32 w 48"/>
                    <a:gd name="T17" fmla="*/ 0 h 48"/>
                    <a:gd name="T18" fmla="*/ 32 w 48"/>
                    <a:gd name="T19" fmla="*/ 0 h 48"/>
                    <a:gd name="T20" fmla="*/ 48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8"/>
                      </a:lnTo>
                      <a:lnTo>
                        <a:pt x="24" y="48"/>
                      </a:ln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4511" name="Group 91"/>
            <p:cNvGrpSpPr>
              <a:grpSpLocks/>
            </p:cNvGrpSpPr>
            <p:nvPr/>
          </p:nvGrpSpPr>
          <p:grpSpPr bwMode="auto">
            <a:xfrm>
              <a:off x="2160" y="2976"/>
              <a:ext cx="598" cy="112"/>
              <a:chOff x="290" y="1936"/>
              <a:chExt cx="598" cy="112"/>
            </a:xfrm>
          </p:grpSpPr>
          <p:sp>
            <p:nvSpPr>
              <p:cNvPr id="114512" name="Freeform 92"/>
              <p:cNvSpPr>
                <a:spLocks/>
              </p:cNvSpPr>
              <p:nvPr/>
            </p:nvSpPr>
            <p:spPr bwMode="auto">
              <a:xfrm>
                <a:off x="290" y="1968"/>
                <a:ext cx="598" cy="36"/>
              </a:xfrm>
              <a:custGeom>
                <a:avLst/>
                <a:gdLst>
                  <a:gd name="T0" fmla="*/ 0 w 598"/>
                  <a:gd name="T1" fmla="*/ 36 h 36"/>
                  <a:gd name="T2" fmla="*/ 136 w 598"/>
                  <a:gd name="T3" fmla="*/ 6 h 36"/>
                  <a:gd name="T4" fmla="*/ 224 w 598"/>
                  <a:gd name="T5" fmla="*/ 4 h 36"/>
                  <a:gd name="T6" fmla="*/ 316 w 598"/>
                  <a:gd name="T7" fmla="*/ 18 h 36"/>
                  <a:gd name="T8" fmla="*/ 408 w 598"/>
                  <a:gd name="T9" fmla="*/ 34 h 36"/>
                  <a:gd name="T10" fmla="*/ 478 w 598"/>
                  <a:gd name="T11" fmla="*/ 30 h 36"/>
                  <a:gd name="T12" fmla="*/ 598 w 598"/>
                  <a:gd name="T13" fmla="*/ 20 h 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98"/>
                  <a:gd name="T22" fmla="*/ 0 h 36"/>
                  <a:gd name="T23" fmla="*/ 598 w 598"/>
                  <a:gd name="T24" fmla="*/ 36 h 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98" h="36">
                    <a:moveTo>
                      <a:pt x="0" y="36"/>
                    </a:moveTo>
                    <a:cubicBezTo>
                      <a:pt x="49" y="23"/>
                      <a:pt x="98" y="11"/>
                      <a:pt x="136" y="6"/>
                    </a:cubicBezTo>
                    <a:cubicBezTo>
                      <a:pt x="173" y="0"/>
                      <a:pt x="194" y="2"/>
                      <a:pt x="224" y="4"/>
                    </a:cubicBezTo>
                    <a:cubicBezTo>
                      <a:pt x="254" y="6"/>
                      <a:pt x="285" y="13"/>
                      <a:pt x="316" y="18"/>
                    </a:cubicBezTo>
                    <a:cubicBezTo>
                      <a:pt x="346" y="23"/>
                      <a:pt x="381" y="32"/>
                      <a:pt x="408" y="34"/>
                    </a:cubicBezTo>
                    <a:cubicBezTo>
                      <a:pt x="435" y="36"/>
                      <a:pt x="446" y="32"/>
                      <a:pt x="478" y="30"/>
                    </a:cubicBezTo>
                    <a:cubicBezTo>
                      <a:pt x="509" y="27"/>
                      <a:pt x="578" y="22"/>
                      <a:pt x="598" y="20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14513" name="Group 93"/>
              <p:cNvGrpSpPr>
                <a:grpSpLocks/>
              </p:cNvGrpSpPr>
              <p:nvPr/>
            </p:nvGrpSpPr>
            <p:grpSpPr bwMode="auto">
              <a:xfrm>
                <a:off x="324" y="1936"/>
                <a:ext cx="544" cy="112"/>
                <a:chOff x="324" y="1872"/>
                <a:chExt cx="544" cy="112"/>
              </a:xfrm>
            </p:grpSpPr>
            <p:sp>
              <p:nvSpPr>
                <p:cNvPr id="114514" name="Freeform 94"/>
                <p:cNvSpPr>
                  <a:spLocks/>
                </p:cNvSpPr>
                <p:nvPr/>
              </p:nvSpPr>
              <p:spPr bwMode="auto">
                <a:xfrm>
                  <a:off x="492" y="1872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8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8 w 48"/>
                    <a:gd name="T21" fmla="*/ 8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8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8" y="8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515" name="Freeform 95"/>
                <p:cNvSpPr>
                  <a:spLocks/>
                </p:cNvSpPr>
                <p:nvPr/>
              </p:nvSpPr>
              <p:spPr bwMode="auto">
                <a:xfrm>
                  <a:off x="652" y="1928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0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0 w 48"/>
                    <a:gd name="T21" fmla="*/ 16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0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516" name="Freeform 96"/>
                <p:cNvSpPr>
                  <a:spLocks/>
                </p:cNvSpPr>
                <p:nvPr/>
              </p:nvSpPr>
              <p:spPr bwMode="auto">
                <a:xfrm>
                  <a:off x="820" y="1888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0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0 w 48"/>
                    <a:gd name="T21" fmla="*/ 8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0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517" name="Freeform 97"/>
                <p:cNvSpPr>
                  <a:spLocks/>
                </p:cNvSpPr>
                <p:nvPr/>
              </p:nvSpPr>
              <p:spPr bwMode="auto">
                <a:xfrm>
                  <a:off x="412" y="1888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0 h 48"/>
                    <a:gd name="T4" fmla="*/ 16 w 48"/>
                    <a:gd name="T5" fmla="*/ 48 h 48"/>
                    <a:gd name="T6" fmla="*/ 16 w 48"/>
                    <a:gd name="T7" fmla="*/ 48 h 48"/>
                    <a:gd name="T8" fmla="*/ 0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0 h 48"/>
                    <a:gd name="T16" fmla="*/ 24 w 48"/>
                    <a:gd name="T17" fmla="*/ 0 h 48"/>
                    <a:gd name="T18" fmla="*/ 24 w 48"/>
                    <a:gd name="T19" fmla="*/ 0 h 48"/>
                    <a:gd name="T20" fmla="*/ 40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16" y="48"/>
                      </a:lnTo>
                      <a:lnTo>
                        <a:pt x="0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518" name="Freeform 98"/>
                <p:cNvSpPr>
                  <a:spLocks/>
                </p:cNvSpPr>
                <p:nvPr/>
              </p:nvSpPr>
              <p:spPr bwMode="auto">
                <a:xfrm>
                  <a:off x="572" y="1912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8 h 48"/>
                    <a:gd name="T4" fmla="*/ 24 w 48"/>
                    <a:gd name="T5" fmla="*/ 48 h 48"/>
                    <a:gd name="T6" fmla="*/ 24 w 48"/>
                    <a:gd name="T7" fmla="*/ 48 h 48"/>
                    <a:gd name="T8" fmla="*/ 0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8 h 48"/>
                    <a:gd name="T16" fmla="*/ 24 w 48"/>
                    <a:gd name="T17" fmla="*/ 0 h 48"/>
                    <a:gd name="T18" fmla="*/ 24 w 48"/>
                    <a:gd name="T19" fmla="*/ 0 h 48"/>
                    <a:gd name="T20" fmla="*/ 40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8"/>
                      </a:lnTo>
                      <a:lnTo>
                        <a:pt x="24" y="48"/>
                      </a:lnTo>
                      <a:lnTo>
                        <a:pt x="0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519" name="Freeform 99"/>
                <p:cNvSpPr>
                  <a:spLocks/>
                </p:cNvSpPr>
                <p:nvPr/>
              </p:nvSpPr>
              <p:spPr bwMode="auto">
                <a:xfrm>
                  <a:off x="324" y="1912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0 h 48"/>
                    <a:gd name="T4" fmla="*/ 24 w 48"/>
                    <a:gd name="T5" fmla="*/ 48 h 48"/>
                    <a:gd name="T6" fmla="*/ 24 w 48"/>
                    <a:gd name="T7" fmla="*/ 48 h 48"/>
                    <a:gd name="T8" fmla="*/ 8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0 h 48"/>
                    <a:gd name="T16" fmla="*/ 32 w 48"/>
                    <a:gd name="T17" fmla="*/ 0 h 48"/>
                    <a:gd name="T18" fmla="*/ 32 w 48"/>
                    <a:gd name="T19" fmla="*/ 0 h 48"/>
                    <a:gd name="T20" fmla="*/ 48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24" y="48"/>
                      </a:ln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520" name="Freeform 100"/>
                <p:cNvSpPr>
                  <a:spLocks/>
                </p:cNvSpPr>
                <p:nvPr/>
              </p:nvSpPr>
              <p:spPr bwMode="auto">
                <a:xfrm>
                  <a:off x="732" y="1920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8 h 48"/>
                    <a:gd name="T4" fmla="*/ 24 w 48"/>
                    <a:gd name="T5" fmla="*/ 48 h 48"/>
                    <a:gd name="T6" fmla="*/ 24 w 48"/>
                    <a:gd name="T7" fmla="*/ 48 h 48"/>
                    <a:gd name="T8" fmla="*/ 8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8 h 48"/>
                    <a:gd name="T16" fmla="*/ 32 w 48"/>
                    <a:gd name="T17" fmla="*/ 0 h 48"/>
                    <a:gd name="T18" fmla="*/ 32 w 48"/>
                    <a:gd name="T19" fmla="*/ 0 h 48"/>
                    <a:gd name="T20" fmla="*/ 48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8"/>
                      </a:lnTo>
                      <a:lnTo>
                        <a:pt x="24" y="48"/>
                      </a:ln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113671" name="Text Box 103"/>
          <p:cNvSpPr txBox="1">
            <a:spLocks noChangeArrowheads="1"/>
          </p:cNvSpPr>
          <p:nvPr/>
        </p:nvSpPr>
        <p:spPr bwMode="auto">
          <a:xfrm>
            <a:off x="1125520" y="5395212"/>
            <a:ext cx="3089307" cy="107721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normal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VWF </a:t>
            </a:r>
            <a:r>
              <a:rPr lang="en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multimers</a:t>
            </a:r>
            <a:endParaRPr lang="sr-Cyrl-R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 eaLnBrk="1" hangingPunct="1"/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 </a:t>
            </a:r>
            <a:r>
              <a:rPr lang="en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with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ADAMTS13 )</a:t>
            </a: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 eaLnBrk="1" hangingPunct="1"/>
            <a:endParaRPr lang="en-US" altLang="en-US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pSp>
        <p:nvGrpSpPr>
          <p:cNvPr id="113673" name="Group 212"/>
          <p:cNvGrpSpPr>
            <a:grpSpLocks/>
          </p:cNvGrpSpPr>
          <p:nvPr/>
        </p:nvGrpSpPr>
        <p:grpSpPr bwMode="auto">
          <a:xfrm>
            <a:off x="1125898" y="4018373"/>
            <a:ext cx="850900" cy="609600"/>
            <a:chOff x="540" y="1270"/>
            <a:chExt cx="536" cy="384"/>
          </a:xfrm>
        </p:grpSpPr>
        <p:grpSp>
          <p:nvGrpSpPr>
            <p:cNvPr id="114364" name="Group 213"/>
            <p:cNvGrpSpPr>
              <a:grpSpLocks/>
            </p:cNvGrpSpPr>
            <p:nvPr/>
          </p:nvGrpSpPr>
          <p:grpSpPr bwMode="auto">
            <a:xfrm>
              <a:off x="540" y="1270"/>
              <a:ext cx="536" cy="384"/>
              <a:chOff x="540" y="2248"/>
              <a:chExt cx="536" cy="384"/>
            </a:xfrm>
          </p:grpSpPr>
          <p:sp>
            <p:nvSpPr>
              <p:cNvPr id="114384" name="Freeform 214"/>
              <p:cNvSpPr>
                <a:spLocks/>
              </p:cNvSpPr>
              <p:nvPr/>
            </p:nvSpPr>
            <p:spPr bwMode="invGray">
              <a:xfrm>
                <a:off x="932" y="2416"/>
                <a:ext cx="144" cy="40"/>
              </a:xfrm>
              <a:custGeom>
                <a:avLst/>
                <a:gdLst>
                  <a:gd name="T0" fmla="*/ 144 w 144"/>
                  <a:gd name="T1" fmla="*/ 16 h 40"/>
                  <a:gd name="T2" fmla="*/ 144 w 144"/>
                  <a:gd name="T3" fmla="*/ 24 h 40"/>
                  <a:gd name="T4" fmla="*/ 128 w 144"/>
                  <a:gd name="T5" fmla="*/ 32 h 40"/>
                  <a:gd name="T6" fmla="*/ 104 w 144"/>
                  <a:gd name="T7" fmla="*/ 32 h 40"/>
                  <a:gd name="T8" fmla="*/ 72 w 144"/>
                  <a:gd name="T9" fmla="*/ 40 h 40"/>
                  <a:gd name="T10" fmla="*/ 72 w 144"/>
                  <a:gd name="T11" fmla="*/ 40 h 40"/>
                  <a:gd name="T12" fmla="*/ 40 w 144"/>
                  <a:gd name="T13" fmla="*/ 32 h 40"/>
                  <a:gd name="T14" fmla="*/ 16 w 144"/>
                  <a:gd name="T15" fmla="*/ 32 h 40"/>
                  <a:gd name="T16" fmla="*/ 0 w 144"/>
                  <a:gd name="T17" fmla="*/ 24 h 40"/>
                  <a:gd name="T18" fmla="*/ 0 w 144"/>
                  <a:gd name="T19" fmla="*/ 16 h 40"/>
                  <a:gd name="T20" fmla="*/ 0 w 144"/>
                  <a:gd name="T21" fmla="*/ 16 h 40"/>
                  <a:gd name="T22" fmla="*/ 0 w 144"/>
                  <a:gd name="T23" fmla="*/ 8 h 40"/>
                  <a:gd name="T24" fmla="*/ 16 w 144"/>
                  <a:gd name="T25" fmla="*/ 0 h 40"/>
                  <a:gd name="T26" fmla="*/ 40 w 144"/>
                  <a:gd name="T27" fmla="*/ 0 h 40"/>
                  <a:gd name="T28" fmla="*/ 72 w 144"/>
                  <a:gd name="T29" fmla="*/ 0 h 40"/>
                  <a:gd name="T30" fmla="*/ 72 w 144"/>
                  <a:gd name="T31" fmla="*/ 0 h 40"/>
                  <a:gd name="T32" fmla="*/ 104 w 144"/>
                  <a:gd name="T33" fmla="*/ 0 h 40"/>
                  <a:gd name="T34" fmla="*/ 128 w 144"/>
                  <a:gd name="T35" fmla="*/ 0 h 40"/>
                  <a:gd name="T36" fmla="*/ 144 w 144"/>
                  <a:gd name="T37" fmla="*/ 8 h 40"/>
                  <a:gd name="T38" fmla="*/ 144 w 144"/>
                  <a:gd name="T39" fmla="*/ 16 h 4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44"/>
                  <a:gd name="T61" fmla="*/ 0 h 40"/>
                  <a:gd name="T62" fmla="*/ 144 w 144"/>
                  <a:gd name="T63" fmla="*/ 40 h 40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44" h="40">
                    <a:moveTo>
                      <a:pt x="144" y="16"/>
                    </a:moveTo>
                    <a:lnTo>
                      <a:pt x="144" y="24"/>
                    </a:lnTo>
                    <a:lnTo>
                      <a:pt x="128" y="32"/>
                    </a:lnTo>
                    <a:lnTo>
                      <a:pt x="104" y="32"/>
                    </a:lnTo>
                    <a:lnTo>
                      <a:pt x="72" y="40"/>
                    </a:lnTo>
                    <a:lnTo>
                      <a:pt x="40" y="32"/>
                    </a:lnTo>
                    <a:lnTo>
                      <a:pt x="16" y="32"/>
                    </a:lnTo>
                    <a:lnTo>
                      <a:pt x="0" y="24"/>
                    </a:lnTo>
                    <a:lnTo>
                      <a:pt x="0" y="16"/>
                    </a:lnTo>
                    <a:lnTo>
                      <a:pt x="0" y="8"/>
                    </a:lnTo>
                    <a:lnTo>
                      <a:pt x="16" y="0"/>
                    </a:lnTo>
                    <a:lnTo>
                      <a:pt x="40" y="0"/>
                    </a:lnTo>
                    <a:lnTo>
                      <a:pt x="72" y="0"/>
                    </a:lnTo>
                    <a:lnTo>
                      <a:pt x="104" y="0"/>
                    </a:lnTo>
                    <a:lnTo>
                      <a:pt x="128" y="0"/>
                    </a:lnTo>
                    <a:lnTo>
                      <a:pt x="144" y="8"/>
                    </a:lnTo>
                    <a:lnTo>
                      <a:pt x="144" y="16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85" name="Freeform 215"/>
              <p:cNvSpPr>
                <a:spLocks/>
              </p:cNvSpPr>
              <p:nvPr/>
            </p:nvSpPr>
            <p:spPr bwMode="invGray">
              <a:xfrm>
                <a:off x="892" y="2496"/>
                <a:ext cx="112" cy="80"/>
              </a:xfrm>
              <a:custGeom>
                <a:avLst/>
                <a:gdLst>
                  <a:gd name="T0" fmla="*/ 112 w 112"/>
                  <a:gd name="T1" fmla="*/ 80 h 80"/>
                  <a:gd name="T2" fmla="*/ 80 w 112"/>
                  <a:gd name="T3" fmla="*/ 80 h 80"/>
                  <a:gd name="T4" fmla="*/ 40 w 112"/>
                  <a:gd name="T5" fmla="*/ 56 h 80"/>
                  <a:gd name="T6" fmla="*/ 40 w 112"/>
                  <a:gd name="T7" fmla="*/ 56 h 80"/>
                  <a:gd name="T8" fmla="*/ 16 w 112"/>
                  <a:gd name="T9" fmla="*/ 40 h 80"/>
                  <a:gd name="T10" fmla="*/ 8 w 112"/>
                  <a:gd name="T11" fmla="*/ 24 h 80"/>
                  <a:gd name="T12" fmla="*/ 0 w 112"/>
                  <a:gd name="T13" fmla="*/ 8 h 80"/>
                  <a:gd name="T14" fmla="*/ 8 w 112"/>
                  <a:gd name="T15" fmla="*/ 0 h 80"/>
                  <a:gd name="T16" fmla="*/ 8 w 112"/>
                  <a:gd name="T17" fmla="*/ 0 h 80"/>
                  <a:gd name="T18" fmla="*/ 32 w 112"/>
                  <a:gd name="T19" fmla="*/ 0 h 80"/>
                  <a:gd name="T20" fmla="*/ 72 w 112"/>
                  <a:gd name="T21" fmla="*/ 24 h 80"/>
                  <a:gd name="T22" fmla="*/ 72 w 112"/>
                  <a:gd name="T23" fmla="*/ 24 h 80"/>
                  <a:gd name="T24" fmla="*/ 96 w 112"/>
                  <a:gd name="T25" fmla="*/ 40 h 80"/>
                  <a:gd name="T26" fmla="*/ 104 w 112"/>
                  <a:gd name="T27" fmla="*/ 56 h 80"/>
                  <a:gd name="T28" fmla="*/ 112 w 112"/>
                  <a:gd name="T29" fmla="*/ 72 h 80"/>
                  <a:gd name="T30" fmla="*/ 112 w 112"/>
                  <a:gd name="T31" fmla="*/ 80 h 8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12"/>
                  <a:gd name="T49" fmla="*/ 0 h 80"/>
                  <a:gd name="T50" fmla="*/ 112 w 112"/>
                  <a:gd name="T51" fmla="*/ 80 h 80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12" h="80">
                    <a:moveTo>
                      <a:pt x="112" y="80"/>
                    </a:moveTo>
                    <a:lnTo>
                      <a:pt x="80" y="80"/>
                    </a:lnTo>
                    <a:lnTo>
                      <a:pt x="40" y="56"/>
                    </a:lnTo>
                    <a:lnTo>
                      <a:pt x="16" y="40"/>
                    </a:lnTo>
                    <a:lnTo>
                      <a:pt x="8" y="24"/>
                    </a:lnTo>
                    <a:lnTo>
                      <a:pt x="0" y="8"/>
                    </a:lnTo>
                    <a:lnTo>
                      <a:pt x="8" y="0"/>
                    </a:lnTo>
                    <a:lnTo>
                      <a:pt x="32" y="0"/>
                    </a:lnTo>
                    <a:lnTo>
                      <a:pt x="72" y="24"/>
                    </a:lnTo>
                    <a:lnTo>
                      <a:pt x="96" y="40"/>
                    </a:lnTo>
                    <a:lnTo>
                      <a:pt x="104" y="56"/>
                    </a:lnTo>
                    <a:lnTo>
                      <a:pt x="112" y="72"/>
                    </a:lnTo>
                    <a:lnTo>
                      <a:pt x="112" y="80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86" name="Freeform 216"/>
              <p:cNvSpPr>
                <a:spLocks/>
              </p:cNvSpPr>
              <p:nvPr/>
            </p:nvSpPr>
            <p:spPr bwMode="invGray">
              <a:xfrm>
                <a:off x="780" y="2248"/>
                <a:ext cx="48" cy="104"/>
              </a:xfrm>
              <a:custGeom>
                <a:avLst/>
                <a:gdLst>
                  <a:gd name="T0" fmla="*/ 24 w 48"/>
                  <a:gd name="T1" fmla="*/ 104 h 104"/>
                  <a:gd name="T2" fmla="*/ 8 w 48"/>
                  <a:gd name="T3" fmla="*/ 88 h 104"/>
                  <a:gd name="T4" fmla="*/ 0 w 48"/>
                  <a:gd name="T5" fmla="*/ 56 h 104"/>
                  <a:gd name="T6" fmla="*/ 0 w 48"/>
                  <a:gd name="T7" fmla="*/ 56 h 104"/>
                  <a:gd name="T8" fmla="*/ 8 w 48"/>
                  <a:gd name="T9" fmla="*/ 16 h 104"/>
                  <a:gd name="T10" fmla="*/ 24 w 48"/>
                  <a:gd name="T11" fmla="*/ 0 h 104"/>
                  <a:gd name="T12" fmla="*/ 24 w 48"/>
                  <a:gd name="T13" fmla="*/ 0 h 104"/>
                  <a:gd name="T14" fmla="*/ 40 w 48"/>
                  <a:gd name="T15" fmla="*/ 16 h 104"/>
                  <a:gd name="T16" fmla="*/ 48 w 48"/>
                  <a:gd name="T17" fmla="*/ 56 h 104"/>
                  <a:gd name="T18" fmla="*/ 48 w 48"/>
                  <a:gd name="T19" fmla="*/ 56 h 104"/>
                  <a:gd name="T20" fmla="*/ 40 w 48"/>
                  <a:gd name="T21" fmla="*/ 88 h 104"/>
                  <a:gd name="T22" fmla="*/ 24 w 48"/>
                  <a:gd name="T23" fmla="*/ 104 h 10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48"/>
                  <a:gd name="T37" fmla="*/ 0 h 104"/>
                  <a:gd name="T38" fmla="*/ 48 w 48"/>
                  <a:gd name="T39" fmla="*/ 104 h 10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48" h="104">
                    <a:moveTo>
                      <a:pt x="24" y="104"/>
                    </a:moveTo>
                    <a:lnTo>
                      <a:pt x="8" y="88"/>
                    </a:lnTo>
                    <a:lnTo>
                      <a:pt x="0" y="56"/>
                    </a:lnTo>
                    <a:lnTo>
                      <a:pt x="8" y="16"/>
                    </a:lnTo>
                    <a:lnTo>
                      <a:pt x="24" y="0"/>
                    </a:lnTo>
                    <a:lnTo>
                      <a:pt x="40" y="16"/>
                    </a:lnTo>
                    <a:lnTo>
                      <a:pt x="48" y="56"/>
                    </a:lnTo>
                    <a:lnTo>
                      <a:pt x="40" y="88"/>
                    </a:lnTo>
                    <a:lnTo>
                      <a:pt x="24" y="104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87" name="Freeform 217"/>
              <p:cNvSpPr>
                <a:spLocks/>
              </p:cNvSpPr>
              <p:nvPr/>
            </p:nvSpPr>
            <p:spPr bwMode="invGray">
              <a:xfrm>
                <a:off x="540" y="2416"/>
                <a:ext cx="152" cy="40"/>
              </a:xfrm>
              <a:custGeom>
                <a:avLst/>
                <a:gdLst>
                  <a:gd name="T0" fmla="*/ 152 w 152"/>
                  <a:gd name="T1" fmla="*/ 24 h 40"/>
                  <a:gd name="T2" fmla="*/ 144 w 152"/>
                  <a:gd name="T3" fmla="*/ 32 h 40"/>
                  <a:gd name="T4" fmla="*/ 128 w 152"/>
                  <a:gd name="T5" fmla="*/ 32 h 40"/>
                  <a:gd name="T6" fmla="*/ 104 w 152"/>
                  <a:gd name="T7" fmla="*/ 40 h 40"/>
                  <a:gd name="T8" fmla="*/ 80 w 152"/>
                  <a:gd name="T9" fmla="*/ 40 h 40"/>
                  <a:gd name="T10" fmla="*/ 80 w 152"/>
                  <a:gd name="T11" fmla="*/ 40 h 40"/>
                  <a:gd name="T12" fmla="*/ 48 w 152"/>
                  <a:gd name="T13" fmla="*/ 40 h 40"/>
                  <a:gd name="T14" fmla="*/ 24 w 152"/>
                  <a:gd name="T15" fmla="*/ 32 h 40"/>
                  <a:gd name="T16" fmla="*/ 8 w 152"/>
                  <a:gd name="T17" fmla="*/ 32 h 40"/>
                  <a:gd name="T18" fmla="*/ 0 w 152"/>
                  <a:gd name="T19" fmla="*/ 24 h 40"/>
                  <a:gd name="T20" fmla="*/ 0 w 152"/>
                  <a:gd name="T21" fmla="*/ 24 h 40"/>
                  <a:gd name="T22" fmla="*/ 8 w 152"/>
                  <a:gd name="T23" fmla="*/ 16 h 40"/>
                  <a:gd name="T24" fmla="*/ 24 w 152"/>
                  <a:gd name="T25" fmla="*/ 8 h 40"/>
                  <a:gd name="T26" fmla="*/ 48 w 152"/>
                  <a:gd name="T27" fmla="*/ 0 h 40"/>
                  <a:gd name="T28" fmla="*/ 80 w 152"/>
                  <a:gd name="T29" fmla="*/ 0 h 40"/>
                  <a:gd name="T30" fmla="*/ 80 w 152"/>
                  <a:gd name="T31" fmla="*/ 0 h 40"/>
                  <a:gd name="T32" fmla="*/ 104 w 152"/>
                  <a:gd name="T33" fmla="*/ 0 h 40"/>
                  <a:gd name="T34" fmla="*/ 128 w 152"/>
                  <a:gd name="T35" fmla="*/ 8 h 40"/>
                  <a:gd name="T36" fmla="*/ 144 w 152"/>
                  <a:gd name="T37" fmla="*/ 16 h 40"/>
                  <a:gd name="T38" fmla="*/ 152 w 152"/>
                  <a:gd name="T39" fmla="*/ 24 h 4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52"/>
                  <a:gd name="T61" fmla="*/ 0 h 40"/>
                  <a:gd name="T62" fmla="*/ 152 w 152"/>
                  <a:gd name="T63" fmla="*/ 40 h 40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52" h="40">
                    <a:moveTo>
                      <a:pt x="152" y="24"/>
                    </a:moveTo>
                    <a:lnTo>
                      <a:pt x="144" y="32"/>
                    </a:lnTo>
                    <a:lnTo>
                      <a:pt x="128" y="32"/>
                    </a:lnTo>
                    <a:lnTo>
                      <a:pt x="104" y="40"/>
                    </a:lnTo>
                    <a:lnTo>
                      <a:pt x="80" y="40"/>
                    </a:lnTo>
                    <a:lnTo>
                      <a:pt x="48" y="40"/>
                    </a:lnTo>
                    <a:lnTo>
                      <a:pt x="24" y="32"/>
                    </a:lnTo>
                    <a:lnTo>
                      <a:pt x="8" y="32"/>
                    </a:lnTo>
                    <a:lnTo>
                      <a:pt x="0" y="24"/>
                    </a:lnTo>
                    <a:lnTo>
                      <a:pt x="8" y="16"/>
                    </a:lnTo>
                    <a:lnTo>
                      <a:pt x="24" y="8"/>
                    </a:lnTo>
                    <a:lnTo>
                      <a:pt x="48" y="0"/>
                    </a:lnTo>
                    <a:lnTo>
                      <a:pt x="80" y="0"/>
                    </a:lnTo>
                    <a:lnTo>
                      <a:pt x="104" y="0"/>
                    </a:lnTo>
                    <a:lnTo>
                      <a:pt x="128" y="8"/>
                    </a:lnTo>
                    <a:lnTo>
                      <a:pt x="144" y="16"/>
                    </a:lnTo>
                    <a:lnTo>
                      <a:pt x="152" y="24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88" name="Freeform 218"/>
              <p:cNvSpPr>
                <a:spLocks/>
              </p:cNvSpPr>
              <p:nvPr/>
            </p:nvSpPr>
            <p:spPr bwMode="invGray">
              <a:xfrm>
                <a:off x="780" y="2520"/>
                <a:ext cx="48" cy="112"/>
              </a:xfrm>
              <a:custGeom>
                <a:avLst/>
                <a:gdLst>
                  <a:gd name="T0" fmla="*/ 24 w 48"/>
                  <a:gd name="T1" fmla="*/ 112 h 112"/>
                  <a:gd name="T2" fmla="*/ 8 w 48"/>
                  <a:gd name="T3" fmla="*/ 96 h 112"/>
                  <a:gd name="T4" fmla="*/ 0 w 48"/>
                  <a:gd name="T5" fmla="*/ 56 h 112"/>
                  <a:gd name="T6" fmla="*/ 0 w 48"/>
                  <a:gd name="T7" fmla="*/ 56 h 112"/>
                  <a:gd name="T8" fmla="*/ 8 w 48"/>
                  <a:gd name="T9" fmla="*/ 16 h 112"/>
                  <a:gd name="T10" fmla="*/ 24 w 48"/>
                  <a:gd name="T11" fmla="*/ 0 h 112"/>
                  <a:gd name="T12" fmla="*/ 24 w 48"/>
                  <a:gd name="T13" fmla="*/ 0 h 112"/>
                  <a:gd name="T14" fmla="*/ 40 w 48"/>
                  <a:gd name="T15" fmla="*/ 16 h 112"/>
                  <a:gd name="T16" fmla="*/ 48 w 48"/>
                  <a:gd name="T17" fmla="*/ 56 h 112"/>
                  <a:gd name="T18" fmla="*/ 48 w 48"/>
                  <a:gd name="T19" fmla="*/ 56 h 112"/>
                  <a:gd name="T20" fmla="*/ 40 w 48"/>
                  <a:gd name="T21" fmla="*/ 96 h 112"/>
                  <a:gd name="T22" fmla="*/ 24 w 48"/>
                  <a:gd name="T23" fmla="*/ 112 h 11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48"/>
                  <a:gd name="T37" fmla="*/ 0 h 112"/>
                  <a:gd name="T38" fmla="*/ 48 w 48"/>
                  <a:gd name="T39" fmla="*/ 112 h 11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48" h="112">
                    <a:moveTo>
                      <a:pt x="24" y="112"/>
                    </a:moveTo>
                    <a:lnTo>
                      <a:pt x="8" y="96"/>
                    </a:lnTo>
                    <a:lnTo>
                      <a:pt x="0" y="56"/>
                    </a:lnTo>
                    <a:lnTo>
                      <a:pt x="8" y="16"/>
                    </a:lnTo>
                    <a:lnTo>
                      <a:pt x="24" y="0"/>
                    </a:lnTo>
                    <a:lnTo>
                      <a:pt x="40" y="16"/>
                    </a:lnTo>
                    <a:lnTo>
                      <a:pt x="48" y="56"/>
                    </a:lnTo>
                    <a:lnTo>
                      <a:pt x="40" y="96"/>
                    </a:lnTo>
                    <a:lnTo>
                      <a:pt x="24" y="112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89" name="Freeform 219"/>
              <p:cNvSpPr>
                <a:spLocks/>
              </p:cNvSpPr>
              <p:nvPr/>
            </p:nvSpPr>
            <p:spPr bwMode="invGray">
              <a:xfrm>
                <a:off x="612" y="2304"/>
                <a:ext cx="112" cy="80"/>
              </a:xfrm>
              <a:custGeom>
                <a:avLst/>
                <a:gdLst>
                  <a:gd name="T0" fmla="*/ 112 w 112"/>
                  <a:gd name="T1" fmla="*/ 80 h 80"/>
                  <a:gd name="T2" fmla="*/ 80 w 112"/>
                  <a:gd name="T3" fmla="*/ 80 h 80"/>
                  <a:gd name="T4" fmla="*/ 40 w 112"/>
                  <a:gd name="T5" fmla="*/ 56 h 80"/>
                  <a:gd name="T6" fmla="*/ 40 w 112"/>
                  <a:gd name="T7" fmla="*/ 56 h 80"/>
                  <a:gd name="T8" fmla="*/ 16 w 112"/>
                  <a:gd name="T9" fmla="*/ 40 h 80"/>
                  <a:gd name="T10" fmla="*/ 8 w 112"/>
                  <a:gd name="T11" fmla="*/ 24 h 80"/>
                  <a:gd name="T12" fmla="*/ 0 w 112"/>
                  <a:gd name="T13" fmla="*/ 8 h 80"/>
                  <a:gd name="T14" fmla="*/ 0 w 112"/>
                  <a:gd name="T15" fmla="*/ 0 h 80"/>
                  <a:gd name="T16" fmla="*/ 0 w 112"/>
                  <a:gd name="T17" fmla="*/ 0 h 80"/>
                  <a:gd name="T18" fmla="*/ 32 w 112"/>
                  <a:gd name="T19" fmla="*/ 8 h 80"/>
                  <a:gd name="T20" fmla="*/ 72 w 112"/>
                  <a:gd name="T21" fmla="*/ 24 h 80"/>
                  <a:gd name="T22" fmla="*/ 72 w 112"/>
                  <a:gd name="T23" fmla="*/ 24 h 80"/>
                  <a:gd name="T24" fmla="*/ 96 w 112"/>
                  <a:gd name="T25" fmla="*/ 40 h 80"/>
                  <a:gd name="T26" fmla="*/ 104 w 112"/>
                  <a:gd name="T27" fmla="*/ 56 h 80"/>
                  <a:gd name="T28" fmla="*/ 112 w 112"/>
                  <a:gd name="T29" fmla="*/ 72 h 80"/>
                  <a:gd name="T30" fmla="*/ 112 w 112"/>
                  <a:gd name="T31" fmla="*/ 80 h 8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12"/>
                  <a:gd name="T49" fmla="*/ 0 h 80"/>
                  <a:gd name="T50" fmla="*/ 112 w 112"/>
                  <a:gd name="T51" fmla="*/ 80 h 80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12" h="80">
                    <a:moveTo>
                      <a:pt x="112" y="80"/>
                    </a:moveTo>
                    <a:lnTo>
                      <a:pt x="80" y="80"/>
                    </a:lnTo>
                    <a:lnTo>
                      <a:pt x="40" y="56"/>
                    </a:lnTo>
                    <a:lnTo>
                      <a:pt x="16" y="40"/>
                    </a:lnTo>
                    <a:lnTo>
                      <a:pt x="8" y="24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32" y="8"/>
                    </a:lnTo>
                    <a:lnTo>
                      <a:pt x="72" y="24"/>
                    </a:lnTo>
                    <a:lnTo>
                      <a:pt x="96" y="40"/>
                    </a:lnTo>
                    <a:lnTo>
                      <a:pt x="104" y="56"/>
                    </a:lnTo>
                    <a:lnTo>
                      <a:pt x="112" y="72"/>
                    </a:lnTo>
                    <a:lnTo>
                      <a:pt x="112" y="80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90" name="Freeform 220"/>
              <p:cNvSpPr>
                <a:spLocks/>
              </p:cNvSpPr>
              <p:nvPr/>
            </p:nvSpPr>
            <p:spPr bwMode="invGray">
              <a:xfrm>
                <a:off x="876" y="2296"/>
                <a:ext cx="112" cy="80"/>
              </a:xfrm>
              <a:custGeom>
                <a:avLst/>
                <a:gdLst>
                  <a:gd name="T0" fmla="*/ 8 w 112"/>
                  <a:gd name="T1" fmla="*/ 80 h 80"/>
                  <a:gd name="T2" fmla="*/ 0 w 112"/>
                  <a:gd name="T3" fmla="*/ 72 h 80"/>
                  <a:gd name="T4" fmla="*/ 8 w 112"/>
                  <a:gd name="T5" fmla="*/ 56 h 80"/>
                  <a:gd name="T6" fmla="*/ 24 w 112"/>
                  <a:gd name="T7" fmla="*/ 40 h 80"/>
                  <a:gd name="T8" fmla="*/ 40 w 112"/>
                  <a:gd name="T9" fmla="*/ 24 h 80"/>
                  <a:gd name="T10" fmla="*/ 40 w 112"/>
                  <a:gd name="T11" fmla="*/ 24 h 80"/>
                  <a:gd name="T12" fmla="*/ 80 w 112"/>
                  <a:gd name="T13" fmla="*/ 8 h 80"/>
                  <a:gd name="T14" fmla="*/ 112 w 112"/>
                  <a:gd name="T15" fmla="*/ 0 h 80"/>
                  <a:gd name="T16" fmla="*/ 112 w 112"/>
                  <a:gd name="T17" fmla="*/ 0 h 80"/>
                  <a:gd name="T18" fmla="*/ 112 w 112"/>
                  <a:gd name="T19" fmla="*/ 8 h 80"/>
                  <a:gd name="T20" fmla="*/ 112 w 112"/>
                  <a:gd name="T21" fmla="*/ 24 h 80"/>
                  <a:gd name="T22" fmla="*/ 96 w 112"/>
                  <a:gd name="T23" fmla="*/ 40 h 80"/>
                  <a:gd name="T24" fmla="*/ 80 w 112"/>
                  <a:gd name="T25" fmla="*/ 56 h 80"/>
                  <a:gd name="T26" fmla="*/ 80 w 112"/>
                  <a:gd name="T27" fmla="*/ 56 h 80"/>
                  <a:gd name="T28" fmla="*/ 32 w 112"/>
                  <a:gd name="T29" fmla="*/ 80 h 80"/>
                  <a:gd name="T30" fmla="*/ 8 w 112"/>
                  <a:gd name="T31" fmla="*/ 80 h 8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12"/>
                  <a:gd name="T49" fmla="*/ 0 h 80"/>
                  <a:gd name="T50" fmla="*/ 112 w 112"/>
                  <a:gd name="T51" fmla="*/ 80 h 80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12" h="80">
                    <a:moveTo>
                      <a:pt x="8" y="80"/>
                    </a:moveTo>
                    <a:lnTo>
                      <a:pt x="0" y="72"/>
                    </a:lnTo>
                    <a:lnTo>
                      <a:pt x="8" y="56"/>
                    </a:lnTo>
                    <a:lnTo>
                      <a:pt x="24" y="40"/>
                    </a:lnTo>
                    <a:lnTo>
                      <a:pt x="40" y="24"/>
                    </a:lnTo>
                    <a:lnTo>
                      <a:pt x="80" y="8"/>
                    </a:lnTo>
                    <a:lnTo>
                      <a:pt x="112" y="0"/>
                    </a:lnTo>
                    <a:lnTo>
                      <a:pt x="112" y="8"/>
                    </a:lnTo>
                    <a:lnTo>
                      <a:pt x="112" y="24"/>
                    </a:lnTo>
                    <a:lnTo>
                      <a:pt x="96" y="40"/>
                    </a:lnTo>
                    <a:lnTo>
                      <a:pt x="80" y="56"/>
                    </a:lnTo>
                    <a:lnTo>
                      <a:pt x="32" y="80"/>
                    </a:lnTo>
                    <a:lnTo>
                      <a:pt x="8" y="80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91" name="Freeform 221"/>
              <p:cNvSpPr>
                <a:spLocks/>
              </p:cNvSpPr>
              <p:nvPr/>
            </p:nvSpPr>
            <p:spPr bwMode="invGray">
              <a:xfrm>
                <a:off x="916" y="2352"/>
                <a:ext cx="136" cy="56"/>
              </a:xfrm>
              <a:custGeom>
                <a:avLst/>
                <a:gdLst>
                  <a:gd name="T0" fmla="*/ 0 w 136"/>
                  <a:gd name="T1" fmla="*/ 48 h 56"/>
                  <a:gd name="T2" fmla="*/ 0 w 136"/>
                  <a:gd name="T3" fmla="*/ 40 h 56"/>
                  <a:gd name="T4" fmla="*/ 16 w 136"/>
                  <a:gd name="T5" fmla="*/ 32 h 56"/>
                  <a:gd name="T6" fmla="*/ 32 w 136"/>
                  <a:gd name="T7" fmla="*/ 16 h 56"/>
                  <a:gd name="T8" fmla="*/ 56 w 136"/>
                  <a:gd name="T9" fmla="*/ 8 h 56"/>
                  <a:gd name="T10" fmla="*/ 56 w 136"/>
                  <a:gd name="T11" fmla="*/ 8 h 56"/>
                  <a:gd name="T12" fmla="*/ 88 w 136"/>
                  <a:gd name="T13" fmla="*/ 0 h 56"/>
                  <a:gd name="T14" fmla="*/ 112 w 136"/>
                  <a:gd name="T15" fmla="*/ 0 h 56"/>
                  <a:gd name="T16" fmla="*/ 128 w 136"/>
                  <a:gd name="T17" fmla="*/ 0 h 56"/>
                  <a:gd name="T18" fmla="*/ 136 w 136"/>
                  <a:gd name="T19" fmla="*/ 8 h 56"/>
                  <a:gd name="T20" fmla="*/ 136 w 136"/>
                  <a:gd name="T21" fmla="*/ 8 h 56"/>
                  <a:gd name="T22" fmla="*/ 136 w 136"/>
                  <a:gd name="T23" fmla="*/ 16 h 56"/>
                  <a:gd name="T24" fmla="*/ 128 w 136"/>
                  <a:gd name="T25" fmla="*/ 24 h 56"/>
                  <a:gd name="T26" fmla="*/ 104 w 136"/>
                  <a:gd name="T27" fmla="*/ 32 h 56"/>
                  <a:gd name="T28" fmla="*/ 80 w 136"/>
                  <a:gd name="T29" fmla="*/ 48 h 56"/>
                  <a:gd name="T30" fmla="*/ 80 w 136"/>
                  <a:gd name="T31" fmla="*/ 48 h 56"/>
                  <a:gd name="T32" fmla="*/ 48 w 136"/>
                  <a:gd name="T33" fmla="*/ 48 h 56"/>
                  <a:gd name="T34" fmla="*/ 24 w 136"/>
                  <a:gd name="T35" fmla="*/ 56 h 56"/>
                  <a:gd name="T36" fmla="*/ 8 w 136"/>
                  <a:gd name="T37" fmla="*/ 56 h 56"/>
                  <a:gd name="T38" fmla="*/ 0 w 136"/>
                  <a:gd name="T39" fmla="*/ 48 h 5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36"/>
                  <a:gd name="T61" fmla="*/ 0 h 56"/>
                  <a:gd name="T62" fmla="*/ 136 w 136"/>
                  <a:gd name="T63" fmla="*/ 56 h 5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36" h="56">
                    <a:moveTo>
                      <a:pt x="0" y="48"/>
                    </a:moveTo>
                    <a:lnTo>
                      <a:pt x="0" y="40"/>
                    </a:lnTo>
                    <a:lnTo>
                      <a:pt x="16" y="32"/>
                    </a:lnTo>
                    <a:lnTo>
                      <a:pt x="32" y="16"/>
                    </a:lnTo>
                    <a:lnTo>
                      <a:pt x="56" y="8"/>
                    </a:lnTo>
                    <a:lnTo>
                      <a:pt x="88" y="0"/>
                    </a:lnTo>
                    <a:lnTo>
                      <a:pt x="112" y="0"/>
                    </a:lnTo>
                    <a:lnTo>
                      <a:pt x="128" y="0"/>
                    </a:lnTo>
                    <a:lnTo>
                      <a:pt x="136" y="8"/>
                    </a:lnTo>
                    <a:lnTo>
                      <a:pt x="136" y="16"/>
                    </a:lnTo>
                    <a:lnTo>
                      <a:pt x="128" y="24"/>
                    </a:lnTo>
                    <a:lnTo>
                      <a:pt x="104" y="32"/>
                    </a:lnTo>
                    <a:lnTo>
                      <a:pt x="80" y="48"/>
                    </a:lnTo>
                    <a:lnTo>
                      <a:pt x="48" y="48"/>
                    </a:lnTo>
                    <a:lnTo>
                      <a:pt x="24" y="56"/>
                    </a:lnTo>
                    <a:lnTo>
                      <a:pt x="8" y="56"/>
                    </a:lnTo>
                    <a:lnTo>
                      <a:pt x="0" y="48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92" name="Freeform 222"/>
              <p:cNvSpPr>
                <a:spLocks/>
              </p:cNvSpPr>
              <p:nvPr/>
            </p:nvSpPr>
            <p:spPr bwMode="invGray">
              <a:xfrm>
                <a:off x="564" y="2472"/>
                <a:ext cx="136" cy="56"/>
              </a:xfrm>
              <a:custGeom>
                <a:avLst/>
                <a:gdLst>
                  <a:gd name="T0" fmla="*/ 0 w 136"/>
                  <a:gd name="T1" fmla="*/ 48 h 56"/>
                  <a:gd name="T2" fmla="*/ 0 w 136"/>
                  <a:gd name="T3" fmla="*/ 40 h 56"/>
                  <a:gd name="T4" fmla="*/ 8 w 136"/>
                  <a:gd name="T5" fmla="*/ 32 h 56"/>
                  <a:gd name="T6" fmla="*/ 32 w 136"/>
                  <a:gd name="T7" fmla="*/ 16 h 56"/>
                  <a:gd name="T8" fmla="*/ 56 w 136"/>
                  <a:gd name="T9" fmla="*/ 8 h 56"/>
                  <a:gd name="T10" fmla="*/ 56 w 136"/>
                  <a:gd name="T11" fmla="*/ 8 h 56"/>
                  <a:gd name="T12" fmla="*/ 88 w 136"/>
                  <a:gd name="T13" fmla="*/ 0 h 56"/>
                  <a:gd name="T14" fmla="*/ 112 w 136"/>
                  <a:gd name="T15" fmla="*/ 0 h 56"/>
                  <a:gd name="T16" fmla="*/ 128 w 136"/>
                  <a:gd name="T17" fmla="*/ 0 h 56"/>
                  <a:gd name="T18" fmla="*/ 136 w 136"/>
                  <a:gd name="T19" fmla="*/ 8 h 56"/>
                  <a:gd name="T20" fmla="*/ 136 w 136"/>
                  <a:gd name="T21" fmla="*/ 8 h 56"/>
                  <a:gd name="T22" fmla="*/ 136 w 136"/>
                  <a:gd name="T23" fmla="*/ 16 h 56"/>
                  <a:gd name="T24" fmla="*/ 120 w 136"/>
                  <a:gd name="T25" fmla="*/ 24 h 56"/>
                  <a:gd name="T26" fmla="*/ 104 w 136"/>
                  <a:gd name="T27" fmla="*/ 32 h 56"/>
                  <a:gd name="T28" fmla="*/ 80 w 136"/>
                  <a:gd name="T29" fmla="*/ 48 h 56"/>
                  <a:gd name="T30" fmla="*/ 80 w 136"/>
                  <a:gd name="T31" fmla="*/ 48 h 56"/>
                  <a:gd name="T32" fmla="*/ 48 w 136"/>
                  <a:gd name="T33" fmla="*/ 48 h 56"/>
                  <a:gd name="T34" fmla="*/ 24 w 136"/>
                  <a:gd name="T35" fmla="*/ 56 h 56"/>
                  <a:gd name="T36" fmla="*/ 8 w 136"/>
                  <a:gd name="T37" fmla="*/ 56 h 56"/>
                  <a:gd name="T38" fmla="*/ 0 w 136"/>
                  <a:gd name="T39" fmla="*/ 48 h 5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36"/>
                  <a:gd name="T61" fmla="*/ 0 h 56"/>
                  <a:gd name="T62" fmla="*/ 136 w 136"/>
                  <a:gd name="T63" fmla="*/ 56 h 5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36" h="56">
                    <a:moveTo>
                      <a:pt x="0" y="48"/>
                    </a:moveTo>
                    <a:lnTo>
                      <a:pt x="0" y="40"/>
                    </a:lnTo>
                    <a:lnTo>
                      <a:pt x="8" y="32"/>
                    </a:lnTo>
                    <a:lnTo>
                      <a:pt x="32" y="16"/>
                    </a:lnTo>
                    <a:lnTo>
                      <a:pt x="56" y="8"/>
                    </a:lnTo>
                    <a:lnTo>
                      <a:pt x="88" y="0"/>
                    </a:lnTo>
                    <a:lnTo>
                      <a:pt x="112" y="0"/>
                    </a:lnTo>
                    <a:lnTo>
                      <a:pt x="128" y="0"/>
                    </a:lnTo>
                    <a:lnTo>
                      <a:pt x="136" y="8"/>
                    </a:lnTo>
                    <a:lnTo>
                      <a:pt x="136" y="16"/>
                    </a:lnTo>
                    <a:lnTo>
                      <a:pt x="120" y="24"/>
                    </a:lnTo>
                    <a:lnTo>
                      <a:pt x="104" y="32"/>
                    </a:lnTo>
                    <a:lnTo>
                      <a:pt x="80" y="48"/>
                    </a:lnTo>
                    <a:lnTo>
                      <a:pt x="48" y="48"/>
                    </a:lnTo>
                    <a:lnTo>
                      <a:pt x="24" y="56"/>
                    </a:lnTo>
                    <a:lnTo>
                      <a:pt x="8" y="56"/>
                    </a:lnTo>
                    <a:lnTo>
                      <a:pt x="0" y="48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93" name="Freeform 223"/>
              <p:cNvSpPr>
                <a:spLocks/>
              </p:cNvSpPr>
              <p:nvPr/>
            </p:nvSpPr>
            <p:spPr bwMode="invGray">
              <a:xfrm>
                <a:off x="628" y="2504"/>
                <a:ext cx="112" cy="72"/>
              </a:xfrm>
              <a:custGeom>
                <a:avLst/>
                <a:gdLst>
                  <a:gd name="T0" fmla="*/ 8 w 112"/>
                  <a:gd name="T1" fmla="*/ 72 h 72"/>
                  <a:gd name="T2" fmla="*/ 0 w 112"/>
                  <a:gd name="T3" fmla="*/ 64 h 72"/>
                  <a:gd name="T4" fmla="*/ 8 w 112"/>
                  <a:gd name="T5" fmla="*/ 56 h 72"/>
                  <a:gd name="T6" fmla="*/ 16 w 112"/>
                  <a:gd name="T7" fmla="*/ 40 h 72"/>
                  <a:gd name="T8" fmla="*/ 40 w 112"/>
                  <a:gd name="T9" fmla="*/ 24 h 72"/>
                  <a:gd name="T10" fmla="*/ 40 w 112"/>
                  <a:gd name="T11" fmla="*/ 24 h 72"/>
                  <a:gd name="T12" fmla="*/ 80 w 112"/>
                  <a:gd name="T13" fmla="*/ 0 h 72"/>
                  <a:gd name="T14" fmla="*/ 112 w 112"/>
                  <a:gd name="T15" fmla="*/ 0 h 72"/>
                  <a:gd name="T16" fmla="*/ 112 w 112"/>
                  <a:gd name="T17" fmla="*/ 0 h 72"/>
                  <a:gd name="T18" fmla="*/ 112 w 112"/>
                  <a:gd name="T19" fmla="*/ 8 h 72"/>
                  <a:gd name="T20" fmla="*/ 112 w 112"/>
                  <a:gd name="T21" fmla="*/ 16 h 72"/>
                  <a:gd name="T22" fmla="*/ 96 w 112"/>
                  <a:gd name="T23" fmla="*/ 32 h 72"/>
                  <a:gd name="T24" fmla="*/ 80 w 112"/>
                  <a:gd name="T25" fmla="*/ 48 h 72"/>
                  <a:gd name="T26" fmla="*/ 80 w 112"/>
                  <a:gd name="T27" fmla="*/ 48 h 72"/>
                  <a:gd name="T28" fmla="*/ 32 w 112"/>
                  <a:gd name="T29" fmla="*/ 72 h 72"/>
                  <a:gd name="T30" fmla="*/ 8 w 112"/>
                  <a:gd name="T31" fmla="*/ 72 h 7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12"/>
                  <a:gd name="T49" fmla="*/ 0 h 72"/>
                  <a:gd name="T50" fmla="*/ 112 w 112"/>
                  <a:gd name="T51" fmla="*/ 72 h 72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12" h="72">
                    <a:moveTo>
                      <a:pt x="8" y="72"/>
                    </a:moveTo>
                    <a:lnTo>
                      <a:pt x="0" y="64"/>
                    </a:lnTo>
                    <a:lnTo>
                      <a:pt x="8" y="56"/>
                    </a:lnTo>
                    <a:lnTo>
                      <a:pt x="16" y="40"/>
                    </a:lnTo>
                    <a:lnTo>
                      <a:pt x="40" y="24"/>
                    </a:lnTo>
                    <a:lnTo>
                      <a:pt x="80" y="0"/>
                    </a:lnTo>
                    <a:lnTo>
                      <a:pt x="112" y="0"/>
                    </a:lnTo>
                    <a:lnTo>
                      <a:pt x="112" y="8"/>
                    </a:lnTo>
                    <a:lnTo>
                      <a:pt x="112" y="16"/>
                    </a:lnTo>
                    <a:lnTo>
                      <a:pt x="96" y="32"/>
                    </a:lnTo>
                    <a:lnTo>
                      <a:pt x="80" y="48"/>
                    </a:lnTo>
                    <a:lnTo>
                      <a:pt x="32" y="72"/>
                    </a:lnTo>
                    <a:lnTo>
                      <a:pt x="8" y="72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94" name="Freeform 224"/>
              <p:cNvSpPr>
                <a:spLocks/>
              </p:cNvSpPr>
              <p:nvPr/>
            </p:nvSpPr>
            <p:spPr bwMode="invGray">
              <a:xfrm>
                <a:off x="932" y="2464"/>
                <a:ext cx="136" cy="56"/>
              </a:xfrm>
              <a:custGeom>
                <a:avLst/>
                <a:gdLst>
                  <a:gd name="T0" fmla="*/ 0 w 136"/>
                  <a:gd name="T1" fmla="*/ 8 h 56"/>
                  <a:gd name="T2" fmla="*/ 8 w 136"/>
                  <a:gd name="T3" fmla="*/ 0 h 56"/>
                  <a:gd name="T4" fmla="*/ 32 w 136"/>
                  <a:gd name="T5" fmla="*/ 0 h 56"/>
                  <a:gd name="T6" fmla="*/ 56 w 136"/>
                  <a:gd name="T7" fmla="*/ 0 h 56"/>
                  <a:gd name="T8" fmla="*/ 80 w 136"/>
                  <a:gd name="T9" fmla="*/ 8 h 56"/>
                  <a:gd name="T10" fmla="*/ 80 w 136"/>
                  <a:gd name="T11" fmla="*/ 8 h 56"/>
                  <a:gd name="T12" fmla="*/ 104 w 136"/>
                  <a:gd name="T13" fmla="*/ 16 h 56"/>
                  <a:gd name="T14" fmla="*/ 128 w 136"/>
                  <a:gd name="T15" fmla="*/ 32 h 56"/>
                  <a:gd name="T16" fmla="*/ 136 w 136"/>
                  <a:gd name="T17" fmla="*/ 40 h 56"/>
                  <a:gd name="T18" fmla="*/ 136 w 136"/>
                  <a:gd name="T19" fmla="*/ 48 h 56"/>
                  <a:gd name="T20" fmla="*/ 136 w 136"/>
                  <a:gd name="T21" fmla="*/ 48 h 56"/>
                  <a:gd name="T22" fmla="*/ 128 w 136"/>
                  <a:gd name="T23" fmla="*/ 56 h 56"/>
                  <a:gd name="T24" fmla="*/ 112 w 136"/>
                  <a:gd name="T25" fmla="*/ 56 h 56"/>
                  <a:gd name="T26" fmla="*/ 88 w 136"/>
                  <a:gd name="T27" fmla="*/ 56 h 56"/>
                  <a:gd name="T28" fmla="*/ 64 w 136"/>
                  <a:gd name="T29" fmla="*/ 48 h 56"/>
                  <a:gd name="T30" fmla="*/ 64 w 136"/>
                  <a:gd name="T31" fmla="*/ 48 h 56"/>
                  <a:gd name="T32" fmla="*/ 32 w 136"/>
                  <a:gd name="T33" fmla="*/ 40 h 56"/>
                  <a:gd name="T34" fmla="*/ 16 w 136"/>
                  <a:gd name="T35" fmla="*/ 24 h 56"/>
                  <a:gd name="T36" fmla="*/ 0 w 136"/>
                  <a:gd name="T37" fmla="*/ 16 h 56"/>
                  <a:gd name="T38" fmla="*/ 0 w 136"/>
                  <a:gd name="T39" fmla="*/ 8 h 5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36"/>
                  <a:gd name="T61" fmla="*/ 0 h 56"/>
                  <a:gd name="T62" fmla="*/ 136 w 136"/>
                  <a:gd name="T63" fmla="*/ 56 h 5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36" h="56">
                    <a:moveTo>
                      <a:pt x="0" y="8"/>
                    </a:moveTo>
                    <a:lnTo>
                      <a:pt x="8" y="0"/>
                    </a:lnTo>
                    <a:lnTo>
                      <a:pt x="32" y="0"/>
                    </a:lnTo>
                    <a:lnTo>
                      <a:pt x="56" y="0"/>
                    </a:lnTo>
                    <a:lnTo>
                      <a:pt x="80" y="8"/>
                    </a:lnTo>
                    <a:lnTo>
                      <a:pt x="104" y="16"/>
                    </a:lnTo>
                    <a:lnTo>
                      <a:pt x="128" y="32"/>
                    </a:lnTo>
                    <a:lnTo>
                      <a:pt x="136" y="40"/>
                    </a:lnTo>
                    <a:lnTo>
                      <a:pt x="136" y="48"/>
                    </a:lnTo>
                    <a:lnTo>
                      <a:pt x="128" y="56"/>
                    </a:lnTo>
                    <a:lnTo>
                      <a:pt x="112" y="56"/>
                    </a:lnTo>
                    <a:lnTo>
                      <a:pt x="88" y="56"/>
                    </a:lnTo>
                    <a:lnTo>
                      <a:pt x="64" y="48"/>
                    </a:lnTo>
                    <a:lnTo>
                      <a:pt x="32" y="40"/>
                    </a:lnTo>
                    <a:lnTo>
                      <a:pt x="16" y="24"/>
                    </a:lnTo>
                    <a:lnTo>
                      <a:pt x="0" y="16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95" name="Freeform 225"/>
              <p:cNvSpPr>
                <a:spLocks/>
              </p:cNvSpPr>
              <p:nvPr/>
            </p:nvSpPr>
            <p:spPr bwMode="invGray">
              <a:xfrm>
                <a:off x="564" y="2360"/>
                <a:ext cx="136" cy="56"/>
              </a:xfrm>
              <a:custGeom>
                <a:avLst/>
                <a:gdLst>
                  <a:gd name="T0" fmla="*/ 0 w 136"/>
                  <a:gd name="T1" fmla="*/ 8 h 56"/>
                  <a:gd name="T2" fmla="*/ 8 w 136"/>
                  <a:gd name="T3" fmla="*/ 0 h 56"/>
                  <a:gd name="T4" fmla="*/ 24 w 136"/>
                  <a:gd name="T5" fmla="*/ 0 h 56"/>
                  <a:gd name="T6" fmla="*/ 48 w 136"/>
                  <a:gd name="T7" fmla="*/ 0 h 56"/>
                  <a:gd name="T8" fmla="*/ 80 w 136"/>
                  <a:gd name="T9" fmla="*/ 8 h 56"/>
                  <a:gd name="T10" fmla="*/ 80 w 136"/>
                  <a:gd name="T11" fmla="*/ 8 h 56"/>
                  <a:gd name="T12" fmla="*/ 104 w 136"/>
                  <a:gd name="T13" fmla="*/ 16 h 56"/>
                  <a:gd name="T14" fmla="*/ 120 w 136"/>
                  <a:gd name="T15" fmla="*/ 24 h 56"/>
                  <a:gd name="T16" fmla="*/ 136 w 136"/>
                  <a:gd name="T17" fmla="*/ 40 h 56"/>
                  <a:gd name="T18" fmla="*/ 136 w 136"/>
                  <a:gd name="T19" fmla="*/ 48 h 56"/>
                  <a:gd name="T20" fmla="*/ 136 w 136"/>
                  <a:gd name="T21" fmla="*/ 48 h 56"/>
                  <a:gd name="T22" fmla="*/ 128 w 136"/>
                  <a:gd name="T23" fmla="*/ 48 h 56"/>
                  <a:gd name="T24" fmla="*/ 112 w 136"/>
                  <a:gd name="T25" fmla="*/ 56 h 56"/>
                  <a:gd name="T26" fmla="*/ 88 w 136"/>
                  <a:gd name="T27" fmla="*/ 48 h 56"/>
                  <a:gd name="T28" fmla="*/ 56 w 136"/>
                  <a:gd name="T29" fmla="*/ 40 h 56"/>
                  <a:gd name="T30" fmla="*/ 56 w 136"/>
                  <a:gd name="T31" fmla="*/ 40 h 56"/>
                  <a:gd name="T32" fmla="*/ 32 w 136"/>
                  <a:gd name="T33" fmla="*/ 32 h 56"/>
                  <a:gd name="T34" fmla="*/ 8 w 136"/>
                  <a:gd name="T35" fmla="*/ 24 h 56"/>
                  <a:gd name="T36" fmla="*/ 0 w 136"/>
                  <a:gd name="T37" fmla="*/ 16 h 56"/>
                  <a:gd name="T38" fmla="*/ 0 w 136"/>
                  <a:gd name="T39" fmla="*/ 8 h 5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36"/>
                  <a:gd name="T61" fmla="*/ 0 h 56"/>
                  <a:gd name="T62" fmla="*/ 136 w 136"/>
                  <a:gd name="T63" fmla="*/ 56 h 5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36" h="56">
                    <a:moveTo>
                      <a:pt x="0" y="8"/>
                    </a:moveTo>
                    <a:lnTo>
                      <a:pt x="8" y="0"/>
                    </a:lnTo>
                    <a:lnTo>
                      <a:pt x="24" y="0"/>
                    </a:lnTo>
                    <a:lnTo>
                      <a:pt x="48" y="0"/>
                    </a:lnTo>
                    <a:lnTo>
                      <a:pt x="80" y="8"/>
                    </a:lnTo>
                    <a:lnTo>
                      <a:pt x="104" y="16"/>
                    </a:lnTo>
                    <a:lnTo>
                      <a:pt x="120" y="24"/>
                    </a:lnTo>
                    <a:lnTo>
                      <a:pt x="136" y="40"/>
                    </a:lnTo>
                    <a:lnTo>
                      <a:pt x="136" y="48"/>
                    </a:lnTo>
                    <a:lnTo>
                      <a:pt x="128" y="48"/>
                    </a:lnTo>
                    <a:lnTo>
                      <a:pt x="112" y="56"/>
                    </a:lnTo>
                    <a:lnTo>
                      <a:pt x="88" y="48"/>
                    </a:lnTo>
                    <a:lnTo>
                      <a:pt x="56" y="40"/>
                    </a:lnTo>
                    <a:lnTo>
                      <a:pt x="32" y="32"/>
                    </a:lnTo>
                    <a:lnTo>
                      <a:pt x="8" y="24"/>
                    </a:lnTo>
                    <a:lnTo>
                      <a:pt x="0" y="16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96" name="Freeform 226"/>
              <p:cNvSpPr>
                <a:spLocks/>
              </p:cNvSpPr>
              <p:nvPr/>
            </p:nvSpPr>
            <p:spPr bwMode="invGray">
              <a:xfrm>
                <a:off x="692" y="2256"/>
                <a:ext cx="72" cy="104"/>
              </a:xfrm>
              <a:custGeom>
                <a:avLst/>
                <a:gdLst>
                  <a:gd name="T0" fmla="*/ 8 w 72"/>
                  <a:gd name="T1" fmla="*/ 0 h 104"/>
                  <a:gd name="T2" fmla="*/ 32 w 72"/>
                  <a:gd name="T3" fmla="*/ 8 h 104"/>
                  <a:gd name="T4" fmla="*/ 64 w 72"/>
                  <a:gd name="T5" fmla="*/ 48 h 104"/>
                  <a:gd name="T6" fmla="*/ 64 w 72"/>
                  <a:gd name="T7" fmla="*/ 48 h 104"/>
                  <a:gd name="T8" fmla="*/ 72 w 72"/>
                  <a:gd name="T9" fmla="*/ 80 h 104"/>
                  <a:gd name="T10" fmla="*/ 64 w 72"/>
                  <a:gd name="T11" fmla="*/ 104 h 104"/>
                  <a:gd name="T12" fmla="*/ 64 w 72"/>
                  <a:gd name="T13" fmla="*/ 104 h 104"/>
                  <a:gd name="T14" fmla="*/ 40 w 72"/>
                  <a:gd name="T15" fmla="*/ 96 h 104"/>
                  <a:gd name="T16" fmla="*/ 16 w 72"/>
                  <a:gd name="T17" fmla="*/ 56 h 104"/>
                  <a:gd name="T18" fmla="*/ 16 w 72"/>
                  <a:gd name="T19" fmla="*/ 56 h 104"/>
                  <a:gd name="T20" fmla="*/ 0 w 72"/>
                  <a:gd name="T21" fmla="*/ 24 h 104"/>
                  <a:gd name="T22" fmla="*/ 8 w 72"/>
                  <a:gd name="T23" fmla="*/ 0 h 10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72"/>
                  <a:gd name="T37" fmla="*/ 0 h 104"/>
                  <a:gd name="T38" fmla="*/ 72 w 72"/>
                  <a:gd name="T39" fmla="*/ 104 h 10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72" h="104">
                    <a:moveTo>
                      <a:pt x="8" y="0"/>
                    </a:moveTo>
                    <a:lnTo>
                      <a:pt x="32" y="8"/>
                    </a:lnTo>
                    <a:lnTo>
                      <a:pt x="64" y="48"/>
                    </a:lnTo>
                    <a:lnTo>
                      <a:pt x="72" y="80"/>
                    </a:lnTo>
                    <a:lnTo>
                      <a:pt x="64" y="104"/>
                    </a:lnTo>
                    <a:lnTo>
                      <a:pt x="40" y="96"/>
                    </a:lnTo>
                    <a:lnTo>
                      <a:pt x="16" y="56"/>
                    </a:lnTo>
                    <a:lnTo>
                      <a:pt x="0" y="24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97" name="Freeform 227"/>
              <p:cNvSpPr>
                <a:spLocks/>
              </p:cNvSpPr>
              <p:nvPr/>
            </p:nvSpPr>
            <p:spPr bwMode="invGray">
              <a:xfrm>
                <a:off x="852" y="2520"/>
                <a:ext cx="72" cy="96"/>
              </a:xfrm>
              <a:custGeom>
                <a:avLst/>
                <a:gdLst>
                  <a:gd name="T0" fmla="*/ 8 w 72"/>
                  <a:gd name="T1" fmla="*/ 0 h 96"/>
                  <a:gd name="T2" fmla="*/ 32 w 72"/>
                  <a:gd name="T3" fmla="*/ 8 h 96"/>
                  <a:gd name="T4" fmla="*/ 56 w 72"/>
                  <a:gd name="T5" fmla="*/ 40 h 96"/>
                  <a:gd name="T6" fmla="*/ 56 w 72"/>
                  <a:gd name="T7" fmla="*/ 40 h 96"/>
                  <a:gd name="T8" fmla="*/ 72 w 72"/>
                  <a:gd name="T9" fmla="*/ 80 h 96"/>
                  <a:gd name="T10" fmla="*/ 64 w 72"/>
                  <a:gd name="T11" fmla="*/ 96 h 96"/>
                  <a:gd name="T12" fmla="*/ 64 w 72"/>
                  <a:gd name="T13" fmla="*/ 96 h 96"/>
                  <a:gd name="T14" fmla="*/ 40 w 72"/>
                  <a:gd name="T15" fmla="*/ 88 h 96"/>
                  <a:gd name="T16" fmla="*/ 8 w 72"/>
                  <a:gd name="T17" fmla="*/ 56 h 96"/>
                  <a:gd name="T18" fmla="*/ 8 w 72"/>
                  <a:gd name="T19" fmla="*/ 56 h 96"/>
                  <a:gd name="T20" fmla="*/ 0 w 72"/>
                  <a:gd name="T21" fmla="*/ 16 h 96"/>
                  <a:gd name="T22" fmla="*/ 8 w 72"/>
                  <a:gd name="T23" fmla="*/ 0 h 9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72"/>
                  <a:gd name="T37" fmla="*/ 0 h 96"/>
                  <a:gd name="T38" fmla="*/ 72 w 72"/>
                  <a:gd name="T39" fmla="*/ 96 h 9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72" h="96">
                    <a:moveTo>
                      <a:pt x="8" y="0"/>
                    </a:moveTo>
                    <a:lnTo>
                      <a:pt x="32" y="8"/>
                    </a:lnTo>
                    <a:lnTo>
                      <a:pt x="56" y="40"/>
                    </a:lnTo>
                    <a:lnTo>
                      <a:pt x="72" y="80"/>
                    </a:lnTo>
                    <a:lnTo>
                      <a:pt x="64" y="96"/>
                    </a:lnTo>
                    <a:lnTo>
                      <a:pt x="40" y="88"/>
                    </a:lnTo>
                    <a:lnTo>
                      <a:pt x="8" y="56"/>
                    </a:lnTo>
                    <a:lnTo>
                      <a:pt x="0" y="16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98" name="Freeform 228"/>
              <p:cNvSpPr>
                <a:spLocks/>
              </p:cNvSpPr>
              <p:nvPr/>
            </p:nvSpPr>
            <p:spPr bwMode="invGray">
              <a:xfrm>
                <a:off x="844" y="2256"/>
                <a:ext cx="72" cy="104"/>
              </a:xfrm>
              <a:custGeom>
                <a:avLst/>
                <a:gdLst>
                  <a:gd name="T0" fmla="*/ 64 w 72"/>
                  <a:gd name="T1" fmla="*/ 0 h 104"/>
                  <a:gd name="T2" fmla="*/ 72 w 72"/>
                  <a:gd name="T3" fmla="*/ 24 h 104"/>
                  <a:gd name="T4" fmla="*/ 56 w 72"/>
                  <a:gd name="T5" fmla="*/ 56 h 104"/>
                  <a:gd name="T6" fmla="*/ 56 w 72"/>
                  <a:gd name="T7" fmla="*/ 56 h 104"/>
                  <a:gd name="T8" fmla="*/ 32 w 72"/>
                  <a:gd name="T9" fmla="*/ 88 h 104"/>
                  <a:gd name="T10" fmla="*/ 8 w 72"/>
                  <a:gd name="T11" fmla="*/ 104 h 104"/>
                  <a:gd name="T12" fmla="*/ 8 w 72"/>
                  <a:gd name="T13" fmla="*/ 104 h 104"/>
                  <a:gd name="T14" fmla="*/ 0 w 72"/>
                  <a:gd name="T15" fmla="*/ 80 h 104"/>
                  <a:gd name="T16" fmla="*/ 8 w 72"/>
                  <a:gd name="T17" fmla="*/ 40 h 104"/>
                  <a:gd name="T18" fmla="*/ 8 w 72"/>
                  <a:gd name="T19" fmla="*/ 40 h 104"/>
                  <a:gd name="T20" fmla="*/ 40 w 72"/>
                  <a:gd name="T21" fmla="*/ 8 h 104"/>
                  <a:gd name="T22" fmla="*/ 64 w 72"/>
                  <a:gd name="T23" fmla="*/ 0 h 10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72"/>
                  <a:gd name="T37" fmla="*/ 0 h 104"/>
                  <a:gd name="T38" fmla="*/ 72 w 72"/>
                  <a:gd name="T39" fmla="*/ 104 h 10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72" h="104">
                    <a:moveTo>
                      <a:pt x="64" y="0"/>
                    </a:moveTo>
                    <a:lnTo>
                      <a:pt x="72" y="24"/>
                    </a:lnTo>
                    <a:lnTo>
                      <a:pt x="56" y="56"/>
                    </a:lnTo>
                    <a:lnTo>
                      <a:pt x="32" y="88"/>
                    </a:lnTo>
                    <a:lnTo>
                      <a:pt x="8" y="104"/>
                    </a:lnTo>
                    <a:lnTo>
                      <a:pt x="0" y="80"/>
                    </a:lnTo>
                    <a:lnTo>
                      <a:pt x="8" y="40"/>
                    </a:lnTo>
                    <a:lnTo>
                      <a:pt x="40" y="8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99" name="Freeform 229"/>
              <p:cNvSpPr>
                <a:spLocks/>
              </p:cNvSpPr>
              <p:nvPr/>
            </p:nvSpPr>
            <p:spPr bwMode="invGray">
              <a:xfrm>
                <a:off x="700" y="2520"/>
                <a:ext cx="80" cy="96"/>
              </a:xfrm>
              <a:custGeom>
                <a:avLst/>
                <a:gdLst>
                  <a:gd name="T0" fmla="*/ 64 w 80"/>
                  <a:gd name="T1" fmla="*/ 0 h 96"/>
                  <a:gd name="T2" fmla="*/ 80 w 80"/>
                  <a:gd name="T3" fmla="*/ 16 h 96"/>
                  <a:gd name="T4" fmla="*/ 64 w 80"/>
                  <a:gd name="T5" fmla="*/ 56 h 96"/>
                  <a:gd name="T6" fmla="*/ 64 w 80"/>
                  <a:gd name="T7" fmla="*/ 56 h 96"/>
                  <a:gd name="T8" fmla="*/ 40 w 80"/>
                  <a:gd name="T9" fmla="*/ 88 h 96"/>
                  <a:gd name="T10" fmla="*/ 8 w 80"/>
                  <a:gd name="T11" fmla="*/ 96 h 96"/>
                  <a:gd name="T12" fmla="*/ 8 w 80"/>
                  <a:gd name="T13" fmla="*/ 96 h 96"/>
                  <a:gd name="T14" fmla="*/ 0 w 80"/>
                  <a:gd name="T15" fmla="*/ 80 h 96"/>
                  <a:gd name="T16" fmla="*/ 16 w 80"/>
                  <a:gd name="T17" fmla="*/ 40 h 96"/>
                  <a:gd name="T18" fmla="*/ 16 w 80"/>
                  <a:gd name="T19" fmla="*/ 40 h 96"/>
                  <a:gd name="T20" fmla="*/ 40 w 80"/>
                  <a:gd name="T21" fmla="*/ 8 h 96"/>
                  <a:gd name="T22" fmla="*/ 64 w 80"/>
                  <a:gd name="T23" fmla="*/ 0 h 9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80"/>
                  <a:gd name="T37" fmla="*/ 0 h 96"/>
                  <a:gd name="T38" fmla="*/ 80 w 80"/>
                  <a:gd name="T39" fmla="*/ 96 h 9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80" h="96">
                    <a:moveTo>
                      <a:pt x="64" y="0"/>
                    </a:moveTo>
                    <a:lnTo>
                      <a:pt x="80" y="16"/>
                    </a:lnTo>
                    <a:lnTo>
                      <a:pt x="64" y="56"/>
                    </a:lnTo>
                    <a:lnTo>
                      <a:pt x="40" y="88"/>
                    </a:lnTo>
                    <a:lnTo>
                      <a:pt x="8" y="96"/>
                    </a:lnTo>
                    <a:lnTo>
                      <a:pt x="0" y="80"/>
                    </a:lnTo>
                    <a:lnTo>
                      <a:pt x="16" y="40"/>
                    </a:lnTo>
                    <a:lnTo>
                      <a:pt x="40" y="8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14365" name="Freeform 230"/>
            <p:cNvSpPr>
              <a:spLocks/>
            </p:cNvSpPr>
            <p:nvPr/>
          </p:nvSpPr>
          <p:spPr bwMode="invGray">
            <a:xfrm>
              <a:off x="572" y="1295"/>
              <a:ext cx="472" cy="334"/>
            </a:xfrm>
            <a:custGeom>
              <a:avLst/>
              <a:gdLst>
                <a:gd name="T0" fmla="*/ 1 w 672"/>
                <a:gd name="T1" fmla="*/ 2 h 424"/>
                <a:gd name="T2" fmla="*/ 1 w 672"/>
                <a:gd name="T3" fmla="*/ 2 h 424"/>
                <a:gd name="T4" fmla="*/ 1 w 672"/>
                <a:gd name="T5" fmla="*/ 2 h 424"/>
                <a:gd name="T6" fmla="*/ 1 w 672"/>
                <a:gd name="T7" fmla="*/ 2 h 424"/>
                <a:gd name="T8" fmla="*/ 1 w 672"/>
                <a:gd name="T9" fmla="*/ 2 h 424"/>
                <a:gd name="T10" fmla="*/ 1 w 672"/>
                <a:gd name="T11" fmla="*/ 2 h 424"/>
                <a:gd name="T12" fmla="*/ 1 w 672"/>
                <a:gd name="T13" fmla="*/ 2 h 424"/>
                <a:gd name="T14" fmla="*/ 1 w 672"/>
                <a:gd name="T15" fmla="*/ 2 h 424"/>
                <a:gd name="T16" fmla="*/ 1 w 672"/>
                <a:gd name="T17" fmla="*/ 2 h 424"/>
                <a:gd name="T18" fmla="*/ 1 w 672"/>
                <a:gd name="T19" fmla="*/ 2 h 424"/>
                <a:gd name="T20" fmla="*/ 1 w 672"/>
                <a:gd name="T21" fmla="*/ 2 h 424"/>
                <a:gd name="T22" fmla="*/ 1 w 672"/>
                <a:gd name="T23" fmla="*/ 2 h 424"/>
                <a:gd name="T24" fmla="*/ 1 w 672"/>
                <a:gd name="T25" fmla="*/ 2 h 424"/>
                <a:gd name="T26" fmla="*/ 0 w 672"/>
                <a:gd name="T27" fmla="*/ 2 h 424"/>
                <a:gd name="T28" fmla="*/ 0 w 672"/>
                <a:gd name="T29" fmla="*/ 2 h 424"/>
                <a:gd name="T30" fmla="*/ 1 w 672"/>
                <a:gd name="T31" fmla="*/ 2 h 424"/>
                <a:gd name="T32" fmla="*/ 1 w 672"/>
                <a:gd name="T33" fmla="*/ 2 h 424"/>
                <a:gd name="T34" fmla="*/ 1 w 672"/>
                <a:gd name="T35" fmla="*/ 2 h 424"/>
                <a:gd name="T36" fmla="*/ 1 w 672"/>
                <a:gd name="T37" fmla="*/ 2 h 424"/>
                <a:gd name="T38" fmla="*/ 1 w 672"/>
                <a:gd name="T39" fmla="*/ 2 h 424"/>
                <a:gd name="T40" fmla="*/ 1 w 672"/>
                <a:gd name="T41" fmla="*/ 0 h 424"/>
                <a:gd name="T42" fmla="*/ 1 w 672"/>
                <a:gd name="T43" fmla="*/ 0 h 424"/>
                <a:gd name="T44" fmla="*/ 1 w 672"/>
                <a:gd name="T45" fmla="*/ 2 h 424"/>
                <a:gd name="T46" fmla="*/ 1 w 672"/>
                <a:gd name="T47" fmla="*/ 2 h 424"/>
                <a:gd name="T48" fmla="*/ 1 w 672"/>
                <a:gd name="T49" fmla="*/ 2 h 424"/>
                <a:gd name="T50" fmla="*/ 1 w 672"/>
                <a:gd name="T51" fmla="*/ 2 h 424"/>
                <a:gd name="T52" fmla="*/ 1 w 672"/>
                <a:gd name="T53" fmla="*/ 2 h 424"/>
                <a:gd name="T54" fmla="*/ 1 w 672"/>
                <a:gd name="T55" fmla="*/ 2 h 42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672"/>
                <a:gd name="T85" fmla="*/ 0 h 424"/>
                <a:gd name="T86" fmla="*/ 672 w 672"/>
                <a:gd name="T87" fmla="*/ 424 h 42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672" h="424">
                  <a:moveTo>
                    <a:pt x="672" y="216"/>
                  </a:moveTo>
                  <a:lnTo>
                    <a:pt x="664" y="256"/>
                  </a:lnTo>
                  <a:lnTo>
                    <a:pt x="648" y="296"/>
                  </a:lnTo>
                  <a:lnTo>
                    <a:pt x="616" y="328"/>
                  </a:lnTo>
                  <a:lnTo>
                    <a:pt x="576" y="360"/>
                  </a:lnTo>
                  <a:lnTo>
                    <a:pt x="464" y="408"/>
                  </a:lnTo>
                  <a:lnTo>
                    <a:pt x="336" y="424"/>
                  </a:lnTo>
                  <a:lnTo>
                    <a:pt x="208" y="408"/>
                  </a:lnTo>
                  <a:lnTo>
                    <a:pt x="96" y="360"/>
                  </a:lnTo>
                  <a:lnTo>
                    <a:pt x="56" y="328"/>
                  </a:lnTo>
                  <a:lnTo>
                    <a:pt x="24" y="296"/>
                  </a:lnTo>
                  <a:lnTo>
                    <a:pt x="8" y="256"/>
                  </a:lnTo>
                  <a:lnTo>
                    <a:pt x="0" y="216"/>
                  </a:lnTo>
                  <a:lnTo>
                    <a:pt x="8" y="168"/>
                  </a:lnTo>
                  <a:lnTo>
                    <a:pt x="24" y="128"/>
                  </a:lnTo>
                  <a:lnTo>
                    <a:pt x="56" y="96"/>
                  </a:lnTo>
                  <a:lnTo>
                    <a:pt x="96" y="64"/>
                  </a:lnTo>
                  <a:lnTo>
                    <a:pt x="208" y="16"/>
                  </a:lnTo>
                  <a:lnTo>
                    <a:pt x="336" y="0"/>
                  </a:lnTo>
                  <a:lnTo>
                    <a:pt x="464" y="16"/>
                  </a:lnTo>
                  <a:lnTo>
                    <a:pt x="576" y="64"/>
                  </a:lnTo>
                  <a:lnTo>
                    <a:pt x="616" y="96"/>
                  </a:lnTo>
                  <a:lnTo>
                    <a:pt x="648" y="128"/>
                  </a:lnTo>
                  <a:lnTo>
                    <a:pt x="664" y="168"/>
                  </a:lnTo>
                  <a:lnTo>
                    <a:pt x="672" y="216"/>
                  </a:lnTo>
                  <a:close/>
                </a:path>
              </a:pathLst>
            </a:custGeom>
            <a:gradFill rotWithShape="0">
              <a:gsLst>
                <a:gs pos="0">
                  <a:srgbClr val="B3B3B3"/>
                </a:gs>
                <a:gs pos="100000">
                  <a:srgbClr val="808080"/>
                </a:gs>
              </a:gsLst>
              <a:path path="rect">
                <a:fillToRect l="50000" t="50000" r="50000" b="50000"/>
              </a:path>
            </a:gradFill>
            <a:ln w="317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14366" name="Group 231"/>
            <p:cNvGrpSpPr>
              <a:grpSpLocks/>
            </p:cNvGrpSpPr>
            <p:nvPr/>
          </p:nvGrpSpPr>
          <p:grpSpPr bwMode="auto">
            <a:xfrm>
              <a:off x="632" y="1338"/>
              <a:ext cx="352" cy="248"/>
              <a:chOff x="636" y="2320"/>
              <a:chExt cx="352" cy="248"/>
            </a:xfrm>
          </p:grpSpPr>
          <p:sp>
            <p:nvSpPr>
              <p:cNvPr id="114367" name="Freeform 232"/>
              <p:cNvSpPr>
                <a:spLocks/>
              </p:cNvSpPr>
              <p:nvPr/>
            </p:nvSpPr>
            <p:spPr bwMode="invGray">
              <a:xfrm>
                <a:off x="788" y="2424"/>
                <a:ext cx="32" cy="16"/>
              </a:xfrm>
              <a:custGeom>
                <a:avLst/>
                <a:gdLst>
                  <a:gd name="T0" fmla="*/ 32 w 32"/>
                  <a:gd name="T1" fmla="*/ 8 h 16"/>
                  <a:gd name="T2" fmla="*/ 32 w 32"/>
                  <a:gd name="T3" fmla="*/ 16 h 16"/>
                  <a:gd name="T4" fmla="*/ 16 w 32"/>
                  <a:gd name="T5" fmla="*/ 16 h 16"/>
                  <a:gd name="T6" fmla="*/ 16 w 32"/>
                  <a:gd name="T7" fmla="*/ 16 h 16"/>
                  <a:gd name="T8" fmla="*/ 8 w 32"/>
                  <a:gd name="T9" fmla="*/ 16 h 16"/>
                  <a:gd name="T10" fmla="*/ 0 w 32"/>
                  <a:gd name="T11" fmla="*/ 8 h 16"/>
                  <a:gd name="T12" fmla="*/ 0 w 32"/>
                  <a:gd name="T13" fmla="*/ 8 h 16"/>
                  <a:gd name="T14" fmla="*/ 8 w 32"/>
                  <a:gd name="T15" fmla="*/ 0 h 16"/>
                  <a:gd name="T16" fmla="*/ 16 w 32"/>
                  <a:gd name="T17" fmla="*/ 0 h 16"/>
                  <a:gd name="T18" fmla="*/ 16 w 32"/>
                  <a:gd name="T19" fmla="*/ 0 h 16"/>
                  <a:gd name="T20" fmla="*/ 32 w 32"/>
                  <a:gd name="T21" fmla="*/ 0 h 16"/>
                  <a:gd name="T22" fmla="*/ 32 w 32"/>
                  <a:gd name="T23" fmla="*/ 8 h 1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"/>
                  <a:gd name="T37" fmla="*/ 0 h 16"/>
                  <a:gd name="T38" fmla="*/ 32 w 32"/>
                  <a:gd name="T39" fmla="*/ 16 h 1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" h="16">
                    <a:moveTo>
                      <a:pt x="32" y="8"/>
                    </a:moveTo>
                    <a:lnTo>
                      <a:pt x="32" y="16"/>
                    </a:lnTo>
                    <a:lnTo>
                      <a:pt x="16" y="16"/>
                    </a:lnTo>
                    <a:lnTo>
                      <a:pt x="8" y="16"/>
                    </a:lnTo>
                    <a:lnTo>
                      <a:pt x="0" y="8"/>
                    </a:lnTo>
                    <a:lnTo>
                      <a:pt x="8" y="0"/>
                    </a:lnTo>
                    <a:lnTo>
                      <a:pt x="16" y="0"/>
                    </a:lnTo>
                    <a:lnTo>
                      <a:pt x="32" y="0"/>
                    </a:lnTo>
                    <a:lnTo>
                      <a:pt x="32" y="8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68" name="Freeform 233"/>
              <p:cNvSpPr>
                <a:spLocks/>
              </p:cNvSpPr>
              <p:nvPr/>
            </p:nvSpPr>
            <p:spPr bwMode="invGray">
              <a:xfrm>
                <a:off x="924" y="2416"/>
                <a:ext cx="64" cy="24"/>
              </a:xfrm>
              <a:custGeom>
                <a:avLst/>
                <a:gdLst>
                  <a:gd name="T0" fmla="*/ 64 w 64"/>
                  <a:gd name="T1" fmla="*/ 16 h 24"/>
                  <a:gd name="T2" fmla="*/ 56 w 64"/>
                  <a:gd name="T3" fmla="*/ 24 h 24"/>
                  <a:gd name="T4" fmla="*/ 32 w 64"/>
                  <a:gd name="T5" fmla="*/ 24 h 24"/>
                  <a:gd name="T6" fmla="*/ 32 w 64"/>
                  <a:gd name="T7" fmla="*/ 24 h 24"/>
                  <a:gd name="T8" fmla="*/ 16 w 64"/>
                  <a:gd name="T9" fmla="*/ 24 h 24"/>
                  <a:gd name="T10" fmla="*/ 0 w 64"/>
                  <a:gd name="T11" fmla="*/ 16 h 24"/>
                  <a:gd name="T12" fmla="*/ 0 w 64"/>
                  <a:gd name="T13" fmla="*/ 16 h 24"/>
                  <a:gd name="T14" fmla="*/ 16 w 64"/>
                  <a:gd name="T15" fmla="*/ 8 h 24"/>
                  <a:gd name="T16" fmla="*/ 32 w 64"/>
                  <a:gd name="T17" fmla="*/ 0 h 24"/>
                  <a:gd name="T18" fmla="*/ 32 w 64"/>
                  <a:gd name="T19" fmla="*/ 0 h 24"/>
                  <a:gd name="T20" fmla="*/ 56 w 64"/>
                  <a:gd name="T21" fmla="*/ 8 h 24"/>
                  <a:gd name="T22" fmla="*/ 64 w 64"/>
                  <a:gd name="T23" fmla="*/ 16 h 2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64"/>
                  <a:gd name="T37" fmla="*/ 0 h 24"/>
                  <a:gd name="T38" fmla="*/ 64 w 64"/>
                  <a:gd name="T39" fmla="*/ 24 h 2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64" h="24">
                    <a:moveTo>
                      <a:pt x="64" y="16"/>
                    </a:moveTo>
                    <a:lnTo>
                      <a:pt x="56" y="24"/>
                    </a:lnTo>
                    <a:lnTo>
                      <a:pt x="32" y="24"/>
                    </a:lnTo>
                    <a:lnTo>
                      <a:pt x="16" y="24"/>
                    </a:lnTo>
                    <a:lnTo>
                      <a:pt x="0" y="16"/>
                    </a:lnTo>
                    <a:lnTo>
                      <a:pt x="16" y="8"/>
                    </a:lnTo>
                    <a:lnTo>
                      <a:pt x="32" y="0"/>
                    </a:lnTo>
                    <a:lnTo>
                      <a:pt x="56" y="8"/>
                    </a:lnTo>
                    <a:lnTo>
                      <a:pt x="64" y="16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69" name="Freeform 234"/>
              <p:cNvSpPr>
                <a:spLocks/>
              </p:cNvSpPr>
              <p:nvPr/>
            </p:nvSpPr>
            <p:spPr bwMode="invGray">
              <a:xfrm>
                <a:off x="908" y="2512"/>
                <a:ext cx="40" cy="32"/>
              </a:xfrm>
              <a:custGeom>
                <a:avLst/>
                <a:gdLst>
                  <a:gd name="T0" fmla="*/ 40 w 40"/>
                  <a:gd name="T1" fmla="*/ 32 h 32"/>
                  <a:gd name="T2" fmla="*/ 24 w 40"/>
                  <a:gd name="T3" fmla="*/ 32 h 32"/>
                  <a:gd name="T4" fmla="*/ 8 w 40"/>
                  <a:gd name="T5" fmla="*/ 24 h 32"/>
                  <a:gd name="T6" fmla="*/ 8 w 40"/>
                  <a:gd name="T7" fmla="*/ 24 h 32"/>
                  <a:gd name="T8" fmla="*/ 0 w 40"/>
                  <a:gd name="T9" fmla="*/ 8 h 32"/>
                  <a:gd name="T10" fmla="*/ 0 w 40"/>
                  <a:gd name="T11" fmla="*/ 0 h 32"/>
                  <a:gd name="T12" fmla="*/ 0 w 40"/>
                  <a:gd name="T13" fmla="*/ 0 h 32"/>
                  <a:gd name="T14" fmla="*/ 16 w 40"/>
                  <a:gd name="T15" fmla="*/ 0 h 32"/>
                  <a:gd name="T16" fmla="*/ 32 w 40"/>
                  <a:gd name="T17" fmla="*/ 8 h 32"/>
                  <a:gd name="T18" fmla="*/ 32 w 40"/>
                  <a:gd name="T19" fmla="*/ 8 h 32"/>
                  <a:gd name="T20" fmla="*/ 40 w 40"/>
                  <a:gd name="T21" fmla="*/ 24 h 32"/>
                  <a:gd name="T22" fmla="*/ 40 w 40"/>
                  <a:gd name="T23" fmla="*/ 32 h 3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40"/>
                  <a:gd name="T37" fmla="*/ 0 h 32"/>
                  <a:gd name="T38" fmla="*/ 40 w 40"/>
                  <a:gd name="T39" fmla="*/ 32 h 3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40" h="32">
                    <a:moveTo>
                      <a:pt x="40" y="32"/>
                    </a:moveTo>
                    <a:lnTo>
                      <a:pt x="24" y="32"/>
                    </a:lnTo>
                    <a:lnTo>
                      <a:pt x="8" y="24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16" y="0"/>
                    </a:lnTo>
                    <a:lnTo>
                      <a:pt x="32" y="8"/>
                    </a:lnTo>
                    <a:lnTo>
                      <a:pt x="40" y="24"/>
                    </a:lnTo>
                    <a:lnTo>
                      <a:pt x="40" y="32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70" name="Freeform 235"/>
              <p:cNvSpPr>
                <a:spLocks/>
              </p:cNvSpPr>
              <p:nvPr/>
            </p:nvSpPr>
            <p:spPr bwMode="invGray">
              <a:xfrm>
                <a:off x="780" y="2328"/>
                <a:ext cx="32" cy="48"/>
              </a:xfrm>
              <a:custGeom>
                <a:avLst/>
                <a:gdLst>
                  <a:gd name="T0" fmla="*/ 16 w 32"/>
                  <a:gd name="T1" fmla="*/ 48 h 48"/>
                  <a:gd name="T2" fmla="*/ 8 w 32"/>
                  <a:gd name="T3" fmla="*/ 48 h 48"/>
                  <a:gd name="T4" fmla="*/ 0 w 32"/>
                  <a:gd name="T5" fmla="*/ 24 h 48"/>
                  <a:gd name="T6" fmla="*/ 0 w 32"/>
                  <a:gd name="T7" fmla="*/ 24 h 48"/>
                  <a:gd name="T8" fmla="*/ 8 w 32"/>
                  <a:gd name="T9" fmla="*/ 8 h 48"/>
                  <a:gd name="T10" fmla="*/ 16 w 32"/>
                  <a:gd name="T11" fmla="*/ 0 h 48"/>
                  <a:gd name="T12" fmla="*/ 16 w 32"/>
                  <a:gd name="T13" fmla="*/ 0 h 48"/>
                  <a:gd name="T14" fmla="*/ 24 w 32"/>
                  <a:gd name="T15" fmla="*/ 8 h 48"/>
                  <a:gd name="T16" fmla="*/ 32 w 32"/>
                  <a:gd name="T17" fmla="*/ 24 h 48"/>
                  <a:gd name="T18" fmla="*/ 32 w 32"/>
                  <a:gd name="T19" fmla="*/ 24 h 48"/>
                  <a:gd name="T20" fmla="*/ 24 w 32"/>
                  <a:gd name="T21" fmla="*/ 48 h 48"/>
                  <a:gd name="T22" fmla="*/ 16 w 32"/>
                  <a:gd name="T23" fmla="*/ 48 h 4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"/>
                  <a:gd name="T37" fmla="*/ 0 h 48"/>
                  <a:gd name="T38" fmla="*/ 32 w 32"/>
                  <a:gd name="T39" fmla="*/ 48 h 48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" h="48">
                    <a:moveTo>
                      <a:pt x="16" y="48"/>
                    </a:moveTo>
                    <a:lnTo>
                      <a:pt x="8" y="48"/>
                    </a:lnTo>
                    <a:lnTo>
                      <a:pt x="0" y="24"/>
                    </a:lnTo>
                    <a:lnTo>
                      <a:pt x="8" y="8"/>
                    </a:lnTo>
                    <a:lnTo>
                      <a:pt x="16" y="0"/>
                    </a:lnTo>
                    <a:lnTo>
                      <a:pt x="24" y="8"/>
                    </a:lnTo>
                    <a:lnTo>
                      <a:pt x="32" y="24"/>
                    </a:lnTo>
                    <a:lnTo>
                      <a:pt x="24" y="48"/>
                    </a:lnTo>
                    <a:lnTo>
                      <a:pt x="16" y="48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71" name="Freeform 236"/>
              <p:cNvSpPr>
                <a:spLocks/>
              </p:cNvSpPr>
              <p:nvPr/>
            </p:nvSpPr>
            <p:spPr bwMode="invGray">
              <a:xfrm>
                <a:off x="676" y="2432"/>
                <a:ext cx="64" cy="24"/>
              </a:xfrm>
              <a:custGeom>
                <a:avLst/>
                <a:gdLst>
                  <a:gd name="T0" fmla="*/ 64 w 64"/>
                  <a:gd name="T1" fmla="*/ 16 h 24"/>
                  <a:gd name="T2" fmla="*/ 56 w 64"/>
                  <a:gd name="T3" fmla="*/ 24 h 24"/>
                  <a:gd name="T4" fmla="*/ 32 w 64"/>
                  <a:gd name="T5" fmla="*/ 24 h 24"/>
                  <a:gd name="T6" fmla="*/ 32 w 64"/>
                  <a:gd name="T7" fmla="*/ 24 h 24"/>
                  <a:gd name="T8" fmla="*/ 8 w 64"/>
                  <a:gd name="T9" fmla="*/ 24 h 24"/>
                  <a:gd name="T10" fmla="*/ 0 w 64"/>
                  <a:gd name="T11" fmla="*/ 16 h 24"/>
                  <a:gd name="T12" fmla="*/ 0 w 64"/>
                  <a:gd name="T13" fmla="*/ 16 h 24"/>
                  <a:gd name="T14" fmla="*/ 8 w 64"/>
                  <a:gd name="T15" fmla="*/ 8 h 24"/>
                  <a:gd name="T16" fmla="*/ 32 w 64"/>
                  <a:gd name="T17" fmla="*/ 0 h 24"/>
                  <a:gd name="T18" fmla="*/ 32 w 64"/>
                  <a:gd name="T19" fmla="*/ 0 h 24"/>
                  <a:gd name="T20" fmla="*/ 56 w 64"/>
                  <a:gd name="T21" fmla="*/ 8 h 24"/>
                  <a:gd name="T22" fmla="*/ 64 w 64"/>
                  <a:gd name="T23" fmla="*/ 16 h 2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64"/>
                  <a:gd name="T37" fmla="*/ 0 h 24"/>
                  <a:gd name="T38" fmla="*/ 64 w 64"/>
                  <a:gd name="T39" fmla="*/ 24 h 2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64" h="24">
                    <a:moveTo>
                      <a:pt x="64" y="16"/>
                    </a:moveTo>
                    <a:lnTo>
                      <a:pt x="56" y="24"/>
                    </a:lnTo>
                    <a:lnTo>
                      <a:pt x="32" y="24"/>
                    </a:lnTo>
                    <a:lnTo>
                      <a:pt x="8" y="24"/>
                    </a:lnTo>
                    <a:lnTo>
                      <a:pt x="0" y="16"/>
                    </a:lnTo>
                    <a:lnTo>
                      <a:pt x="8" y="8"/>
                    </a:lnTo>
                    <a:lnTo>
                      <a:pt x="32" y="0"/>
                    </a:lnTo>
                    <a:lnTo>
                      <a:pt x="56" y="8"/>
                    </a:lnTo>
                    <a:lnTo>
                      <a:pt x="64" y="16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72" name="Freeform 237"/>
              <p:cNvSpPr>
                <a:spLocks/>
              </p:cNvSpPr>
              <p:nvPr/>
            </p:nvSpPr>
            <p:spPr bwMode="invGray">
              <a:xfrm>
                <a:off x="788" y="2520"/>
                <a:ext cx="32" cy="48"/>
              </a:xfrm>
              <a:custGeom>
                <a:avLst/>
                <a:gdLst>
                  <a:gd name="T0" fmla="*/ 16 w 32"/>
                  <a:gd name="T1" fmla="*/ 48 h 48"/>
                  <a:gd name="T2" fmla="*/ 8 w 32"/>
                  <a:gd name="T3" fmla="*/ 40 h 48"/>
                  <a:gd name="T4" fmla="*/ 0 w 32"/>
                  <a:gd name="T5" fmla="*/ 24 h 48"/>
                  <a:gd name="T6" fmla="*/ 0 w 32"/>
                  <a:gd name="T7" fmla="*/ 24 h 48"/>
                  <a:gd name="T8" fmla="*/ 8 w 32"/>
                  <a:gd name="T9" fmla="*/ 8 h 48"/>
                  <a:gd name="T10" fmla="*/ 16 w 32"/>
                  <a:gd name="T11" fmla="*/ 0 h 48"/>
                  <a:gd name="T12" fmla="*/ 16 w 32"/>
                  <a:gd name="T13" fmla="*/ 0 h 48"/>
                  <a:gd name="T14" fmla="*/ 32 w 32"/>
                  <a:gd name="T15" fmla="*/ 8 h 48"/>
                  <a:gd name="T16" fmla="*/ 32 w 32"/>
                  <a:gd name="T17" fmla="*/ 24 h 48"/>
                  <a:gd name="T18" fmla="*/ 32 w 32"/>
                  <a:gd name="T19" fmla="*/ 24 h 48"/>
                  <a:gd name="T20" fmla="*/ 32 w 32"/>
                  <a:gd name="T21" fmla="*/ 40 h 48"/>
                  <a:gd name="T22" fmla="*/ 16 w 32"/>
                  <a:gd name="T23" fmla="*/ 48 h 4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"/>
                  <a:gd name="T37" fmla="*/ 0 h 48"/>
                  <a:gd name="T38" fmla="*/ 32 w 32"/>
                  <a:gd name="T39" fmla="*/ 48 h 48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" h="48">
                    <a:moveTo>
                      <a:pt x="16" y="48"/>
                    </a:moveTo>
                    <a:lnTo>
                      <a:pt x="8" y="40"/>
                    </a:lnTo>
                    <a:lnTo>
                      <a:pt x="0" y="24"/>
                    </a:lnTo>
                    <a:lnTo>
                      <a:pt x="8" y="8"/>
                    </a:lnTo>
                    <a:lnTo>
                      <a:pt x="16" y="0"/>
                    </a:lnTo>
                    <a:lnTo>
                      <a:pt x="32" y="8"/>
                    </a:lnTo>
                    <a:lnTo>
                      <a:pt x="32" y="24"/>
                    </a:lnTo>
                    <a:lnTo>
                      <a:pt x="32" y="40"/>
                    </a:lnTo>
                    <a:lnTo>
                      <a:pt x="16" y="48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73" name="Freeform 238"/>
              <p:cNvSpPr>
                <a:spLocks/>
              </p:cNvSpPr>
              <p:nvPr/>
            </p:nvSpPr>
            <p:spPr bwMode="invGray">
              <a:xfrm>
                <a:off x="660" y="2352"/>
                <a:ext cx="48" cy="40"/>
              </a:xfrm>
              <a:custGeom>
                <a:avLst/>
                <a:gdLst>
                  <a:gd name="T0" fmla="*/ 48 w 48"/>
                  <a:gd name="T1" fmla="*/ 32 h 40"/>
                  <a:gd name="T2" fmla="*/ 32 w 48"/>
                  <a:gd name="T3" fmla="*/ 40 h 40"/>
                  <a:gd name="T4" fmla="*/ 16 w 48"/>
                  <a:gd name="T5" fmla="*/ 24 h 40"/>
                  <a:gd name="T6" fmla="*/ 16 w 48"/>
                  <a:gd name="T7" fmla="*/ 24 h 40"/>
                  <a:gd name="T8" fmla="*/ 0 w 48"/>
                  <a:gd name="T9" fmla="*/ 16 h 40"/>
                  <a:gd name="T10" fmla="*/ 0 w 48"/>
                  <a:gd name="T11" fmla="*/ 0 h 40"/>
                  <a:gd name="T12" fmla="*/ 0 w 48"/>
                  <a:gd name="T13" fmla="*/ 0 h 40"/>
                  <a:gd name="T14" fmla="*/ 16 w 48"/>
                  <a:gd name="T15" fmla="*/ 0 h 40"/>
                  <a:gd name="T16" fmla="*/ 32 w 48"/>
                  <a:gd name="T17" fmla="*/ 8 h 40"/>
                  <a:gd name="T18" fmla="*/ 32 w 48"/>
                  <a:gd name="T19" fmla="*/ 8 h 40"/>
                  <a:gd name="T20" fmla="*/ 48 w 48"/>
                  <a:gd name="T21" fmla="*/ 24 h 40"/>
                  <a:gd name="T22" fmla="*/ 48 w 48"/>
                  <a:gd name="T23" fmla="*/ 32 h 4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48"/>
                  <a:gd name="T37" fmla="*/ 0 h 40"/>
                  <a:gd name="T38" fmla="*/ 48 w 48"/>
                  <a:gd name="T39" fmla="*/ 40 h 4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48" h="40">
                    <a:moveTo>
                      <a:pt x="48" y="32"/>
                    </a:moveTo>
                    <a:lnTo>
                      <a:pt x="32" y="40"/>
                    </a:lnTo>
                    <a:lnTo>
                      <a:pt x="16" y="24"/>
                    </a:lnTo>
                    <a:lnTo>
                      <a:pt x="0" y="16"/>
                    </a:lnTo>
                    <a:lnTo>
                      <a:pt x="0" y="0"/>
                    </a:lnTo>
                    <a:lnTo>
                      <a:pt x="16" y="0"/>
                    </a:lnTo>
                    <a:lnTo>
                      <a:pt x="32" y="8"/>
                    </a:lnTo>
                    <a:lnTo>
                      <a:pt x="48" y="24"/>
                    </a:lnTo>
                    <a:lnTo>
                      <a:pt x="48" y="32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74" name="Freeform 239"/>
              <p:cNvSpPr>
                <a:spLocks/>
              </p:cNvSpPr>
              <p:nvPr/>
            </p:nvSpPr>
            <p:spPr bwMode="invGray">
              <a:xfrm>
                <a:off x="892" y="2344"/>
                <a:ext cx="48" cy="32"/>
              </a:xfrm>
              <a:custGeom>
                <a:avLst/>
                <a:gdLst>
                  <a:gd name="T0" fmla="*/ 0 w 48"/>
                  <a:gd name="T1" fmla="*/ 32 h 32"/>
                  <a:gd name="T2" fmla="*/ 0 w 48"/>
                  <a:gd name="T3" fmla="*/ 24 h 32"/>
                  <a:gd name="T4" fmla="*/ 8 w 48"/>
                  <a:gd name="T5" fmla="*/ 8 h 32"/>
                  <a:gd name="T6" fmla="*/ 8 w 48"/>
                  <a:gd name="T7" fmla="*/ 8 h 32"/>
                  <a:gd name="T8" fmla="*/ 32 w 48"/>
                  <a:gd name="T9" fmla="*/ 0 h 32"/>
                  <a:gd name="T10" fmla="*/ 48 w 48"/>
                  <a:gd name="T11" fmla="*/ 0 h 32"/>
                  <a:gd name="T12" fmla="*/ 48 w 48"/>
                  <a:gd name="T13" fmla="*/ 0 h 32"/>
                  <a:gd name="T14" fmla="*/ 48 w 48"/>
                  <a:gd name="T15" fmla="*/ 8 h 32"/>
                  <a:gd name="T16" fmla="*/ 32 w 48"/>
                  <a:gd name="T17" fmla="*/ 24 h 32"/>
                  <a:gd name="T18" fmla="*/ 32 w 48"/>
                  <a:gd name="T19" fmla="*/ 24 h 32"/>
                  <a:gd name="T20" fmla="*/ 16 w 48"/>
                  <a:gd name="T21" fmla="*/ 32 h 32"/>
                  <a:gd name="T22" fmla="*/ 0 w 48"/>
                  <a:gd name="T23" fmla="*/ 32 h 3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48"/>
                  <a:gd name="T37" fmla="*/ 0 h 32"/>
                  <a:gd name="T38" fmla="*/ 48 w 48"/>
                  <a:gd name="T39" fmla="*/ 32 h 3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48" h="32">
                    <a:moveTo>
                      <a:pt x="0" y="32"/>
                    </a:moveTo>
                    <a:lnTo>
                      <a:pt x="0" y="24"/>
                    </a:lnTo>
                    <a:lnTo>
                      <a:pt x="8" y="8"/>
                    </a:lnTo>
                    <a:lnTo>
                      <a:pt x="32" y="0"/>
                    </a:lnTo>
                    <a:lnTo>
                      <a:pt x="48" y="0"/>
                    </a:lnTo>
                    <a:lnTo>
                      <a:pt x="48" y="8"/>
                    </a:lnTo>
                    <a:lnTo>
                      <a:pt x="32" y="24"/>
                    </a:lnTo>
                    <a:lnTo>
                      <a:pt x="16" y="32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75" name="Freeform 240"/>
              <p:cNvSpPr>
                <a:spLocks/>
              </p:cNvSpPr>
              <p:nvPr/>
            </p:nvSpPr>
            <p:spPr bwMode="invGray">
              <a:xfrm>
                <a:off x="876" y="2400"/>
                <a:ext cx="48" cy="24"/>
              </a:xfrm>
              <a:custGeom>
                <a:avLst/>
                <a:gdLst>
                  <a:gd name="T0" fmla="*/ 0 w 48"/>
                  <a:gd name="T1" fmla="*/ 24 h 24"/>
                  <a:gd name="T2" fmla="*/ 0 w 48"/>
                  <a:gd name="T3" fmla="*/ 8 h 24"/>
                  <a:gd name="T4" fmla="*/ 16 w 48"/>
                  <a:gd name="T5" fmla="*/ 0 h 24"/>
                  <a:gd name="T6" fmla="*/ 16 w 48"/>
                  <a:gd name="T7" fmla="*/ 0 h 24"/>
                  <a:gd name="T8" fmla="*/ 32 w 48"/>
                  <a:gd name="T9" fmla="*/ 0 h 24"/>
                  <a:gd name="T10" fmla="*/ 48 w 48"/>
                  <a:gd name="T11" fmla="*/ 8 h 24"/>
                  <a:gd name="T12" fmla="*/ 48 w 48"/>
                  <a:gd name="T13" fmla="*/ 8 h 24"/>
                  <a:gd name="T14" fmla="*/ 48 w 48"/>
                  <a:gd name="T15" fmla="*/ 16 h 24"/>
                  <a:gd name="T16" fmla="*/ 32 w 48"/>
                  <a:gd name="T17" fmla="*/ 24 h 24"/>
                  <a:gd name="T18" fmla="*/ 32 w 48"/>
                  <a:gd name="T19" fmla="*/ 24 h 24"/>
                  <a:gd name="T20" fmla="*/ 8 w 48"/>
                  <a:gd name="T21" fmla="*/ 24 h 24"/>
                  <a:gd name="T22" fmla="*/ 0 w 48"/>
                  <a:gd name="T23" fmla="*/ 24 h 2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48"/>
                  <a:gd name="T37" fmla="*/ 0 h 24"/>
                  <a:gd name="T38" fmla="*/ 48 w 48"/>
                  <a:gd name="T39" fmla="*/ 24 h 2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48" h="24">
                    <a:moveTo>
                      <a:pt x="0" y="24"/>
                    </a:moveTo>
                    <a:lnTo>
                      <a:pt x="0" y="8"/>
                    </a:lnTo>
                    <a:lnTo>
                      <a:pt x="16" y="0"/>
                    </a:lnTo>
                    <a:lnTo>
                      <a:pt x="32" y="0"/>
                    </a:lnTo>
                    <a:lnTo>
                      <a:pt x="48" y="8"/>
                    </a:lnTo>
                    <a:lnTo>
                      <a:pt x="48" y="16"/>
                    </a:lnTo>
                    <a:lnTo>
                      <a:pt x="32" y="24"/>
                    </a:lnTo>
                    <a:lnTo>
                      <a:pt x="8" y="2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76" name="Freeform 241"/>
              <p:cNvSpPr>
                <a:spLocks/>
              </p:cNvSpPr>
              <p:nvPr/>
            </p:nvSpPr>
            <p:spPr bwMode="invGray">
              <a:xfrm>
                <a:off x="660" y="2480"/>
                <a:ext cx="48" cy="24"/>
              </a:xfrm>
              <a:custGeom>
                <a:avLst/>
                <a:gdLst>
                  <a:gd name="T0" fmla="*/ 0 w 48"/>
                  <a:gd name="T1" fmla="*/ 16 h 24"/>
                  <a:gd name="T2" fmla="*/ 0 w 48"/>
                  <a:gd name="T3" fmla="*/ 8 h 24"/>
                  <a:gd name="T4" fmla="*/ 16 w 48"/>
                  <a:gd name="T5" fmla="*/ 0 h 24"/>
                  <a:gd name="T6" fmla="*/ 16 w 48"/>
                  <a:gd name="T7" fmla="*/ 0 h 24"/>
                  <a:gd name="T8" fmla="*/ 40 w 48"/>
                  <a:gd name="T9" fmla="*/ 0 h 24"/>
                  <a:gd name="T10" fmla="*/ 48 w 48"/>
                  <a:gd name="T11" fmla="*/ 0 h 24"/>
                  <a:gd name="T12" fmla="*/ 48 w 48"/>
                  <a:gd name="T13" fmla="*/ 0 h 24"/>
                  <a:gd name="T14" fmla="*/ 48 w 48"/>
                  <a:gd name="T15" fmla="*/ 16 h 24"/>
                  <a:gd name="T16" fmla="*/ 32 w 48"/>
                  <a:gd name="T17" fmla="*/ 24 h 24"/>
                  <a:gd name="T18" fmla="*/ 32 w 48"/>
                  <a:gd name="T19" fmla="*/ 24 h 24"/>
                  <a:gd name="T20" fmla="*/ 8 w 48"/>
                  <a:gd name="T21" fmla="*/ 24 h 24"/>
                  <a:gd name="T22" fmla="*/ 0 w 48"/>
                  <a:gd name="T23" fmla="*/ 16 h 2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48"/>
                  <a:gd name="T37" fmla="*/ 0 h 24"/>
                  <a:gd name="T38" fmla="*/ 48 w 48"/>
                  <a:gd name="T39" fmla="*/ 24 h 2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48" h="24">
                    <a:moveTo>
                      <a:pt x="0" y="16"/>
                    </a:moveTo>
                    <a:lnTo>
                      <a:pt x="0" y="8"/>
                    </a:lnTo>
                    <a:lnTo>
                      <a:pt x="16" y="0"/>
                    </a:lnTo>
                    <a:lnTo>
                      <a:pt x="40" y="0"/>
                    </a:lnTo>
                    <a:lnTo>
                      <a:pt x="48" y="0"/>
                    </a:lnTo>
                    <a:lnTo>
                      <a:pt x="48" y="16"/>
                    </a:lnTo>
                    <a:lnTo>
                      <a:pt x="32" y="24"/>
                    </a:lnTo>
                    <a:lnTo>
                      <a:pt x="8" y="24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77" name="Freeform 242"/>
              <p:cNvSpPr>
                <a:spLocks/>
              </p:cNvSpPr>
              <p:nvPr/>
            </p:nvSpPr>
            <p:spPr bwMode="invGray">
              <a:xfrm>
                <a:off x="732" y="2456"/>
                <a:ext cx="48" cy="40"/>
              </a:xfrm>
              <a:custGeom>
                <a:avLst/>
                <a:gdLst>
                  <a:gd name="T0" fmla="*/ 8 w 48"/>
                  <a:gd name="T1" fmla="*/ 40 h 40"/>
                  <a:gd name="T2" fmla="*/ 0 w 48"/>
                  <a:gd name="T3" fmla="*/ 24 h 40"/>
                  <a:gd name="T4" fmla="*/ 16 w 48"/>
                  <a:gd name="T5" fmla="*/ 16 h 40"/>
                  <a:gd name="T6" fmla="*/ 16 w 48"/>
                  <a:gd name="T7" fmla="*/ 16 h 40"/>
                  <a:gd name="T8" fmla="*/ 32 w 48"/>
                  <a:gd name="T9" fmla="*/ 0 h 40"/>
                  <a:gd name="T10" fmla="*/ 48 w 48"/>
                  <a:gd name="T11" fmla="*/ 8 h 40"/>
                  <a:gd name="T12" fmla="*/ 48 w 48"/>
                  <a:gd name="T13" fmla="*/ 8 h 40"/>
                  <a:gd name="T14" fmla="*/ 48 w 48"/>
                  <a:gd name="T15" fmla="*/ 16 h 40"/>
                  <a:gd name="T16" fmla="*/ 40 w 48"/>
                  <a:gd name="T17" fmla="*/ 32 h 40"/>
                  <a:gd name="T18" fmla="*/ 40 w 48"/>
                  <a:gd name="T19" fmla="*/ 32 h 40"/>
                  <a:gd name="T20" fmla="*/ 16 w 48"/>
                  <a:gd name="T21" fmla="*/ 40 h 40"/>
                  <a:gd name="T22" fmla="*/ 8 w 48"/>
                  <a:gd name="T23" fmla="*/ 40 h 4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48"/>
                  <a:gd name="T37" fmla="*/ 0 h 40"/>
                  <a:gd name="T38" fmla="*/ 48 w 48"/>
                  <a:gd name="T39" fmla="*/ 40 h 4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48" h="40">
                    <a:moveTo>
                      <a:pt x="8" y="40"/>
                    </a:moveTo>
                    <a:lnTo>
                      <a:pt x="0" y="24"/>
                    </a:lnTo>
                    <a:lnTo>
                      <a:pt x="16" y="16"/>
                    </a:lnTo>
                    <a:lnTo>
                      <a:pt x="32" y="0"/>
                    </a:lnTo>
                    <a:lnTo>
                      <a:pt x="48" y="8"/>
                    </a:lnTo>
                    <a:lnTo>
                      <a:pt x="48" y="16"/>
                    </a:lnTo>
                    <a:lnTo>
                      <a:pt x="40" y="32"/>
                    </a:lnTo>
                    <a:lnTo>
                      <a:pt x="16" y="40"/>
                    </a:lnTo>
                    <a:lnTo>
                      <a:pt x="8" y="40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78" name="Freeform 243"/>
              <p:cNvSpPr>
                <a:spLocks/>
              </p:cNvSpPr>
              <p:nvPr/>
            </p:nvSpPr>
            <p:spPr bwMode="invGray">
              <a:xfrm>
                <a:off x="924" y="2472"/>
                <a:ext cx="56" cy="32"/>
              </a:xfrm>
              <a:custGeom>
                <a:avLst/>
                <a:gdLst>
                  <a:gd name="T0" fmla="*/ 0 w 56"/>
                  <a:gd name="T1" fmla="*/ 8 h 32"/>
                  <a:gd name="T2" fmla="*/ 16 w 56"/>
                  <a:gd name="T3" fmla="*/ 0 h 32"/>
                  <a:gd name="T4" fmla="*/ 32 w 56"/>
                  <a:gd name="T5" fmla="*/ 8 h 32"/>
                  <a:gd name="T6" fmla="*/ 32 w 56"/>
                  <a:gd name="T7" fmla="*/ 8 h 32"/>
                  <a:gd name="T8" fmla="*/ 56 w 56"/>
                  <a:gd name="T9" fmla="*/ 16 h 32"/>
                  <a:gd name="T10" fmla="*/ 56 w 56"/>
                  <a:gd name="T11" fmla="*/ 24 h 32"/>
                  <a:gd name="T12" fmla="*/ 56 w 56"/>
                  <a:gd name="T13" fmla="*/ 24 h 32"/>
                  <a:gd name="T14" fmla="*/ 48 w 56"/>
                  <a:gd name="T15" fmla="*/ 32 h 32"/>
                  <a:gd name="T16" fmla="*/ 24 w 56"/>
                  <a:gd name="T17" fmla="*/ 24 h 32"/>
                  <a:gd name="T18" fmla="*/ 24 w 56"/>
                  <a:gd name="T19" fmla="*/ 24 h 32"/>
                  <a:gd name="T20" fmla="*/ 0 w 56"/>
                  <a:gd name="T21" fmla="*/ 16 h 32"/>
                  <a:gd name="T22" fmla="*/ 0 w 56"/>
                  <a:gd name="T23" fmla="*/ 8 h 3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56"/>
                  <a:gd name="T37" fmla="*/ 0 h 32"/>
                  <a:gd name="T38" fmla="*/ 56 w 56"/>
                  <a:gd name="T39" fmla="*/ 32 h 3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56" h="32">
                    <a:moveTo>
                      <a:pt x="0" y="8"/>
                    </a:moveTo>
                    <a:lnTo>
                      <a:pt x="16" y="0"/>
                    </a:lnTo>
                    <a:lnTo>
                      <a:pt x="32" y="8"/>
                    </a:lnTo>
                    <a:lnTo>
                      <a:pt x="56" y="16"/>
                    </a:lnTo>
                    <a:lnTo>
                      <a:pt x="56" y="24"/>
                    </a:lnTo>
                    <a:lnTo>
                      <a:pt x="48" y="32"/>
                    </a:lnTo>
                    <a:lnTo>
                      <a:pt x="24" y="24"/>
                    </a:lnTo>
                    <a:lnTo>
                      <a:pt x="0" y="16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79" name="Freeform 244"/>
              <p:cNvSpPr>
                <a:spLocks/>
              </p:cNvSpPr>
              <p:nvPr/>
            </p:nvSpPr>
            <p:spPr bwMode="invGray">
              <a:xfrm>
                <a:off x="636" y="2392"/>
                <a:ext cx="64" cy="32"/>
              </a:xfrm>
              <a:custGeom>
                <a:avLst/>
                <a:gdLst>
                  <a:gd name="T0" fmla="*/ 0 w 64"/>
                  <a:gd name="T1" fmla="*/ 8 h 32"/>
                  <a:gd name="T2" fmla="*/ 16 w 64"/>
                  <a:gd name="T3" fmla="*/ 0 h 32"/>
                  <a:gd name="T4" fmla="*/ 40 w 64"/>
                  <a:gd name="T5" fmla="*/ 8 h 32"/>
                  <a:gd name="T6" fmla="*/ 40 w 64"/>
                  <a:gd name="T7" fmla="*/ 8 h 32"/>
                  <a:gd name="T8" fmla="*/ 56 w 64"/>
                  <a:gd name="T9" fmla="*/ 16 h 32"/>
                  <a:gd name="T10" fmla="*/ 64 w 64"/>
                  <a:gd name="T11" fmla="*/ 24 h 32"/>
                  <a:gd name="T12" fmla="*/ 64 w 64"/>
                  <a:gd name="T13" fmla="*/ 24 h 32"/>
                  <a:gd name="T14" fmla="*/ 48 w 64"/>
                  <a:gd name="T15" fmla="*/ 32 h 32"/>
                  <a:gd name="T16" fmla="*/ 24 w 64"/>
                  <a:gd name="T17" fmla="*/ 32 h 32"/>
                  <a:gd name="T18" fmla="*/ 24 w 64"/>
                  <a:gd name="T19" fmla="*/ 32 h 32"/>
                  <a:gd name="T20" fmla="*/ 8 w 64"/>
                  <a:gd name="T21" fmla="*/ 16 h 32"/>
                  <a:gd name="T22" fmla="*/ 0 w 64"/>
                  <a:gd name="T23" fmla="*/ 8 h 3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64"/>
                  <a:gd name="T37" fmla="*/ 0 h 32"/>
                  <a:gd name="T38" fmla="*/ 64 w 64"/>
                  <a:gd name="T39" fmla="*/ 32 h 3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64" h="32">
                    <a:moveTo>
                      <a:pt x="0" y="8"/>
                    </a:moveTo>
                    <a:lnTo>
                      <a:pt x="16" y="0"/>
                    </a:lnTo>
                    <a:lnTo>
                      <a:pt x="40" y="8"/>
                    </a:lnTo>
                    <a:lnTo>
                      <a:pt x="56" y="16"/>
                    </a:lnTo>
                    <a:lnTo>
                      <a:pt x="64" y="24"/>
                    </a:lnTo>
                    <a:lnTo>
                      <a:pt x="48" y="32"/>
                    </a:lnTo>
                    <a:lnTo>
                      <a:pt x="24" y="32"/>
                    </a:lnTo>
                    <a:lnTo>
                      <a:pt x="8" y="16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80" name="Freeform 245"/>
              <p:cNvSpPr>
                <a:spLocks/>
              </p:cNvSpPr>
              <p:nvPr/>
            </p:nvSpPr>
            <p:spPr bwMode="invGray">
              <a:xfrm>
                <a:off x="716" y="2320"/>
                <a:ext cx="40" cy="48"/>
              </a:xfrm>
              <a:custGeom>
                <a:avLst/>
                <a:gdLst>
                  <a:gd name="T0" fmla="*/ 8 w 40"/>
                  <a:gd name="T1" fmla="*/ 0 h 48"/>
                  <a:gd name="T2" fmla="*/ 24 w 40"/>
                  <a:gd name="T3" fmla="*/ 0 h 48"/>
                  <a:gd name="T4" fmla="*/ 32 w 40"/>
                  <a:gd name="T5" fmla="*/ 16 h 48"/>
                  <a:gd name="T6" fmla="*/ 32 w 40"/>
                  <a:gd name="T7" fmla="*/ 16 h 48"/>
                  <a:gd name="T8" fmla="*/ 40 w 40"/>
                  <a:gd name="T9" fmla="*/ 40 h 48"/>
                  <a:gd name="T10" fmla="*/ 32 w 40"/>
                  <a:gd name="T11" fmla="*/ 48 h 48"/>
                  <a:gd name="T12" fmla="*/ 32 w 40"/>
                  <a:gd name="T13" fmla="*/ 48 h 48"/>
                  <a:gd name="T14" fmla="*/ 16 w 40"/>
                  <a:gd name="T15" fmla="*/ 40 h 48"/>
                  <a:gd name="T16" fmla="*/ 8 w 40"/>
                  <a:gd name="T17" fmla="*/ 24 h 48"/>
                  <a:gd name="T18" fmla="*/ 8 w 40"/>
                  <a:gd name="T19" fmla="*/ 24 h 48"/>
                  <a:gd name="T20" fmla="*/ 0 w 40"/>
                  <a:gd name="T21" fmla="*/ 8 h 48"/>
                  <a:gd name="T22" fmla="*/ 8 w 40"/>
                  <a:gd name="T23" fmla="*/ 0 h 4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40"/>
                  <a:gd name="T37" fmla="*/ 0 h 48"/>
                  <a:gd name="T38" fmla="*/ 40 w 40"/>
                  <a:gd name="T39" fmla="*/ 48 h 48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40" h="48">
                    <a:moveTo>
                      <a:pt x="8" y="0"/>
                    </a:moveTo>
                    <a:lnTo>
                      <a:pt x="24" y="0"/>
                    </a:lnTo>
                    <a:lnTo>
                      <a:pt x="32" y="16"/>
                    </a:lnTo>
                    <a:lnTo>
                      <a:pt x="40" y="40"/>
                    </a:lnTo>
                    <a:lnTo>
                      <a:pt x="32" y="48"/>
                    </a:lnTo>
                    <a:lnTo>
                      <a:pt x="16" y="40"/>
                    </a:lnTo>
                    <a:lnTo>
                      <a:pt x="8" y="24"/>
                    </a:lnTo>
                    <a:lnTo>
                      <a:pt x="0" y="8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81" name="Freeform 246"/>
              <p:cNvSpPr>
                <a:spLocks/>
              </p:cNvSpPr>
              <p:nvPr/>
            </p:nvSpPr>
            <p:spPr bwMode="invGray">
              <a:xfrm>
                <a:off x="820" y="2480"/>
                <a:ext cx="40" cy="40"/>
              </a:xfrm>
              <a:custGeom>
                <a:avLst/>
                <a:gdLst>
                  <a:gd name="T0" fmla="*/ 8 w 40"/>
                  <a:gd name="T1" fmla="*/ 0 h 40"/>
                  <a:gd name="T2" fmla="*/ 24 w 40"/>
                  <a:gd name="T3" fmla="*/ 0 h 40"/>
                  <a:gd name="T4" fmla="*/ 40 w 40"/>
                  <a:gd name="T5" fmla="*/ 16 h 40"/>
                  <a:gd name="T6" fmla="*/ 40 w 40"/>
                  <a:gd name="T7" fmla="*/ 16 h 40"/>
                  <a:gd name="T8" fmla="*/ 40 w 40"/>
                  <a:gd name="T9" fmla="*/ 32 h 40"/>
                  <a:gd name="T10" fmla="*/ 32 w 40"/>
                  <a:gd name="T11" fmla="*/ 40 h 40"/>
                  <a:gd name="T12" fmla="*/ 32 w 40"/>
                  <a:gd name="T13" fmla="*/ 40 h 40"/>
                  <a:gd name="T14" fmla="*/ 24 w 40"/>
                  <a:gd name="T15" fmla="*/ 40 h 40"/>
                  <a:gd name="T16" fmla="*/ 8 w 40"/>
                  <a:gd name="T17" fmla="*/ 24 h 40"/>
                  <a:gd name="T18" fmla="*/ 8 w 40"/>
                  <a:gd name="T19" fmla="*/ 24 h 40"/>
                  <a:gd name="T20" fmla="*/ 0 w 40"/>
                  <a:gd name="T21" fmla="*/ 8 h 40"/>
                  <a:gd name="T22" fmla="*/ 8 w 40"/>
                  <a:gd name="T23" fmla="*/ 0 h 4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40"/>
                  <a:gd name="T37" fmla="*/ 0 h 40"/>
                  <a:gd name="T38" fmla="*/ 40 w 40"/>
                  <a:gd name="T39" fmla="*/ 40 h 4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40" h="40">
                    <a:moveTo>
                      <a:pt x="8" y="0"/>
                    </a:moveTo>
                    <a:lnTo>
                      <a:pt x="24" y="0"/>
                    </a:lnTo>
                    <a:lnTo>
                      <a:pt x="40" y="16"/>
                    </a:lnTo>
                    <a:lnTo>
                      <a:pt x="40" y="32"/>
                    </a:lnTo>
                    <a:lnTo>
                      <a:pt x="32" y="40"/>
                    </a:lnTo>
                    <a:lnTo>
                      <a:pt x="24" y="40"/>
                    </a:lnTo>
                    <a:lnTo>
                      <a:pt x="8" y="24"/>
                    </a:lnTo>
                    <a:lnTo>
                      <a:pt x="0" y="8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82" name="Freeform 247"/>
              <p:cNvSpPr>
                <a:spLocks/>
              </p:cNvSpPr>
              <p:nvPr/>
            </p:nvSpPr>
            <p:spPr bwMode="invGray">
              <a:xfrm>
                <a:off x="836" y="2320"/>
                <a:ext cx="40" cy="48"/>
              </a:xfrm>
              <a:custGeom>
                <a:avLst/>
                <a:gdLst>
                  <a:gd name="T0" fmla="*/ 32 w 40"/>
                  <a:gd name="T1" fmla="*/ 0 h 48"/>
                  <a:gd name="T2" fmla="*/ 40 w 40"/>
                  <a:gd name="T3" fmla="*/ 8 h 48"/>
                  <a:gd name="T4" fmla="*/ 40 w 40"/>
                  <a:gd name="T5" fmla="*/ 24 h 48"/>
                  <a:gd name="T6" fmla="*/ 40 w 40"/>
                  <a:gd name="T7" fmla="*/ 24 h 48"/>
                  <a:gd name="T8" fmla="*/ 24 w 40"/>
                  <a:gd name="T9" fmla="*/ 40 h 48"/>
                  <a:gd name="T10" fmla="*/ 8 w 40"/>
                  <a:gd name="T11" fmla="*/ 48 h 48"/>
                  <a:gd name="T12" fmla="*/ 8 w 40"/>
                  <a:gd name="T13" fmla="*/ 48 h 48"/>
                  <a:gd name="T14" fmla="*/ 0 w 40"/>
                  <a:gd name="T15" fmla="*/ 32 h 48"/>
                  <a:gd name="T16" fmla="*/ 8 w 40"/>
                  <a:gd name="T17" fmla="*/ 16 h 48"/>
                  <a:gd name="T18" fmla="*/ 8 w 40"/>
                  <a:gd name="T19" fmla="*/ 16 h 48"/>
                  <a:gd name="T20" fmla="*/ 24 w 40"/>
                  <a:gd name="T21" fmla="*/ 0 h 48"/>
                  <a:gd name="T22" fmla="*/ 32 w 40"/>
                  <a:gd name="T23" fmla="*/ 0 h 4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40"/>
                  <a:gd name="T37" fmla="*/ 0 h 48"/>
                  <a:gd name="T38" fmla="*/ 40 w 40"/>
                  <a:gd name="T39" fmla="*/ 48 h 48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40" h="48">
                    <a:moveTo>
                      <a:pt x="32" y="0"/>
                    </a:moveTo>
                    <a:lnTo>
                      <a:pt x="40" y="8"/>
                    </a:lnTo>
                    <a:lnTo>
                      <a:pt x="40" y="24"/>
                    </a:lnTo>
                    <a:lnTo>
                      <a:pt x="24" y="40"/>
                    </a:lnTo>
                    <a:lnTo>
                      <a:pt x="8" y="48"/>
                    </a:lnTo>
                    <a:lnTo>
                      <a:pt x="0" y="32"/>
                    </a:lnTo>
                    <a:lnTo>
                      <a:pt x="8" y="16"/>
                    </a:lnTo>
                    <a:lnTo>
                      <a:pt x="24" y="0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83" name="Freeform 248"/>
              <p:cNvSpPr>
                <a:spLocks/>
              </p:cNvSpPr>
              <p:nvPr/>
            </p:nvSpPr>
            <p:spPr bwMode="invGray">
              <a:xfrm>
                <a:off x="732" y="2504"/>
                <a:ext cx="40" cy="48"/>
              </a:xfrm>
              <a:custGeom>
                <a:avLst/>
                <a:gdLst>
                  <a:gd name="T0" fmla="*/ 32 w 40"/>
                  <a:gd name="T1" fmla="*/ 0 h 48"/>
                  <a:gd name="T2" fmla="*/ 40 w 40"/>
                  <a:gd name="T3" fmla="*/ 8 h 48"/>
                  <a:gd name="T4" fmla="*/ 32 w 40"/>
                  <a:gd name="T5" fmla="*/ 32 h 48"/>
                  <a:gd name="T6" fmla="*/ 32 w 40"/>
                  <a:gd name="T7" fmla="*/ 32 h 48"/>
                  <a:gd name="T8" fmla="*/ 24 w 40"/>
                  <a:gd name="T9" fmla="*/ 40 h 48"/>
                  <a:gd name="T10" fmla="*/ 8 w 40"/>
                  <a:gd name="T11" fmla="*/ 48 h 48"/>
                  <a:gd name="T12" fmla="*/ 8 w 40"/>
                  <a:gd name="T13" fmla="*/ 48 h 48"/>
                  <a:gd name="T14" fmla="*/ 0 w 40"/>
                  <a:gd name="T15" fmla="*/ 40 h 48"/>
                  <a:gd name="T16" fmla="*/ 8 w 40"/>
                  <a:gd name="T17" fmla="*/ 16 h 48"/>
                  <a:gd name="T18" fmla="*/ 8 w 40"/>
                  <a:gd name="T19" fmla="*/ 16 h 48"/>
                  <a:gd name="T20" fmla="*/ 16 w 40"/>
                  <a:gd name="T21" fmla="*/ 8 h 48"/>
                  <a:gd name="T22" fmla="*/ 32 w 40"/>
                  <a:gd name="T23" fmla="*/ 0 h 4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40"/>
                  <a:gd name="T37" fmla="*/ 0 h 48"/>
                  <a:gd name="T38" fmla="*/ 40 w 40"/>
                  <a:gd name="T39" fmla="*/ 48 h 48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40" h="48">
                    <a:moveTo>
                      <a:pt x="32" y="0"/>
                    </a:moveTo>
                    <a:lnTo>
                      <a:pt x="40" y="8"/>
                    </a:lnTo>
                    <a:lnTo>
                      <a:pt x="32" y="32"/>
                    </a:lnTo>
                    <a:lnTo>
                      <a:pt x="24" y="40"/>
                    </a:lnTo>
                    <a:lnTo>
                      <a:pt x="8" y="48"/>
                    </a:lnTo>
                    <a:lnTo>
                      <a:pt x="0" y="40"/>
                    </a:lnTo>
                    <a:lnTo>
                      <a:pt x="8" y="16"/>
                    </a:lnTo>
                    <a:lnTo>
                      <a:pt x="16" y="8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13674" name="Group 249"/>
          <p:cNvGrpSpPr>
            <a:grpSpLocks/>
          </p:cNvGrpSpPr>
          <p:nvPr/>
        </p:nvGrpSpPr>
        <p:grpSpPr bwMode="auto">
          <a:xfrm rot="169036">
            <a:off x="2690813" y="3463925"/>
            <a:ext cx="949325" cy="177800"/>
            <a:chOff x="290" y="1936"/>
            <a:chExt cx="598" cy="112"/>
          </a:xfrm>
        </p:grpSpPr>
        <p:sp>
          <p:nvSpPr>
            <p:cNvPr id="114355" name="Freeform 250"/>
            <p:cNvSpPr>
              <a:spLocks/>
            </p:cNvSpPr>
            <p:nvPr/>
          </p:nvSpPr>
          <p:spPr bwMode="invGray">
            <a:xfrm>
              <a:off x="290" y="1968"/>
              <a:ext cx="598" cy="36"/>
            </a:xfrm>
            <a:custGeom>
              <a:avLst/>
              <a:gdLst>
                <a:gd name="T0" fmla="*/ 0 w 598"/>
                <a:gd name="T1" fmla="*/ 36 h 36"/>
                <a:gd name="T2" fmla="*/ 136 w 598"/>
                <a:gd name="T3" fmla="*/ 6 h 36"/>
                <a:gd name="T4" fmla="*/ 224 w 598"/>
                <a:gd name="T5" fmla="*/ 4 h 36"/>
                <a:gd name="T6" fmla="*/ 316 w 598"/>
                <a:gd name="T7" fmla="*/ 18 h 36"/>
                <a:gd name="T8" fmla="*/ 408 w 598"/>
                <a:gd name="T9" fmla="*/ 34 h 36"/>
                <a:gd name="T10" fmla="*/ 478 w 598"/>
                <a:gd name="T11" fmla="*/ 30 h 36"/>
                <a:gd name="T12" fmla="*/ 598 w 598"/>
                <a:gd name="T13" fmla="*/ 20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8"/>
                <a:gd name="T22" fmla="*/ 0 h 36"/>
                <a:gd name="T23" fmla="*/ 598 w 598"/>
                <a:gd name="T24" fmla="*/ 36 h 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8" h="36">
                  <a:moveTo>
                    <a:pt x="0" y="36"/>
                  </a:moveTo>
                  <a:cubicBezTo>
                    <a:pt x="49" y="23"/>
                    <a:pt x="98" y="11"/>
                    <a:pt x="136" y="6"/>
                  </a:cubicBezTo>
                  <a:cubicBezTo>
                    <a:pt x="173" y="0"/>
                    <a:pt x="194" y="2"/>
                    <a:pt x="224" y="4"/>
                  </a:cubicBezTo>
                  <a:cubicBezTo>
                    <a:pt x="254" y="6"/>
                    <a:pt x="285" y="13"/>
                    <a:pt x="316" y="18"/>
                  </a:cubicBezTo>
                  <a:cubicBezTo>
                    <a:pt x="346" y="23"/>
                    <a:pt x="381" y="32"/>
                    <a:pt x="408" y="34"/>
                  </a:cubicBezTo>
                  <a:cubicBezTo>
                    <a:pt x="435" y="36"/>
                    <a:pt x="446" y="32"/>
                    <a:pt x="478" y="30"/>
                  </a:cubicBezTo>
                  <a:cubicBezTo>
                    <a:pt x="509" y="27"/>
                    <a:pt x="578" y="22"/>
                    <a:pt x="598" y="20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14356" name="Group 251"/>
            <p:cNvGrpSpPr>
              <a:grpSpLocks/>
            </p:cNvGrpSpPr>
            <p:nvPr/>
          </p:nvGrpSpPr>
          <p:grpSpPr bwMode="auto">
            <a:xfrm>
              <a:off x="324" y="1936"/>
              <a:ext cx="544" cy="112"/>
              <a:chOff x="324" y="1872"/>
              <a:chExt cx="544" cy="112"/>
            </a:xfrm>
          </p:grpSpPr>
          <p:sp>
            <p:nvSpPr>
              <p:cNvPr id="114357" name="Freeform 252"/>
              <p:cNvSpPr>
                <a:spLocks/>
              </p:cNvSpPr>
              <p:nvPr/>
            </p:nvSpPr>
            <p:spPr bwMode="invGray">
              <a:xfrm>
                <a:off x="492" y="1872"/>
                <a:ext cx="48" cy="56"/>
              </a:xfrm>
              <a:custGeom>
                <a:avLst/>
                <a:gdLst>
                  <a:gd name="T0" fmla="*/ 48 w 48"/>
                  <a:gd name="T1" fmla="*/ 32 h 56"/>
                  <a:gd name="T2" fmla="*/ 40 w 48"/>
                  <a:gd name="T3" fmla="*/ 48 h 56"/>
                  <a:gd name="T4" fmla="*/ 24 w 48"/>
                  <a:gd name="T5" fmla="*/ 56 h 56"/>
                  <a:gd name="T6" fmla="*/ 24 w 48"/>
                  <a:gd name="T7" fmla="*/ 56 h 56"/>
                  <a:gd name="T8" fmla="*/ 8 w 48"/>
                  <a:gd name="T9" fmla="*/ 48 h 56"/>
                  <a:gd name="T10" fmla="*/ 0 w 48"/>
                  <a:gd name="T11" fmla="*/ 24 h 56"/>
                  <a:gd name="T12" fmla="*/ 0 w 48"/>
                  <a:gd name="T13" fmla="*/ 24 h 56"/>
                  <a:gd name="T14" fmla="*/ 8 w 48"/>
                  <a:gd name="T15" fmla="*/ 8 h 56"/>
                  <a:gd name="T16" fmla="*/ 24 w 48"/>
                  <a:gd name="T17" fmla="*/ 0 h 56"/>
                  <a:gd name="T18" fmla="*/ 24 w 48"/>
                  <a:gd name="T19" fmla="*/ 0 h 56"/>
                  <a:gd name="T20" fmla="*/ 48 w 48"/>
                  <a:gd name="T21" fmla="*/ 8 h 56"/>
                  <a:gd name="T22" fmla="*/ 48 w 48"/>
                  <a:gd name="T23" fmla="*/ 32 h 5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48"/>
                  <a:gd name="T37" fmla="*/ 0 h 56"/>
                  <a:gd name="T38" fmla="*/ 48 w 48"/>
                  <a:gd name="T39" fmla="*/ 56 h 5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48" h="56">
                    <a:moveTo>
                      <a:pt x="48" y="32"/>
                    </a:moveTo>
                    <a:lnTo>
                      <a:pt x="40" y="48"/>
                    </a:lnTo>
                    <a:lnTo>
                      <a:pt x="24" y="56"/>
                    </a:lnTo>
                    <a:lnTo>
                      <a:pt x="8" y="48"/>
                    </a:lnTo>
                    <a:lnTo>
                      <a:pt x="0" y="24"/>
                    </a:lnTo>
                    <a:lnTo>
                      <a:pt x="8" y="8"/>
                    </a:lnTo>
                    <a:lnTo>
                      <a:pt x="24" y="0"/>
                    </a:lnTo>
                    <a:lnTo>
                      <a:pt x="48" y="8"/>
                    </a:lnTo>
                    <a:lnTo>
                      <a:pt x="48" y="32"/>
                    </a:lnTo>
                    <a:close/>
                  </a:path>
                </a:pathLst>
              </a:custGeom>
              <a:solidFill>
                <a:srgbClr val="DD6E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58" name="Freeform 253"/>
              <p:cNvSpPr>
                <a:spLocks/>
              </p:cNvSpPr>
              <p:nvPr/>
            </p:nvSpPr>
            <p:spPr bwMode="invGray">
              <a:xfrm>
                <a:off x="652" y="1928"/>
                <a:ext cx="48" cy="56"/>
              </a:xfrm>
              <a:custGeom>
                <a:avLst/>
                <a:gdLst>
                  <a:gd name="T0" fmla="*/ 48 w 48"/>
                  <a:gd name="T1" fmla="*/ 32 h 56"/>
                  <a:gd name="T2" fmla="*/ 40 w 48"/>
                  <a:gd name="T3" fmla="*/ 48 h 56"/>
                  <a:gd name="T4" fmla="*/ 24 w 48"/>
                  <a:gd name="T5" fmla="*/ 56 h 56"/>
                  <a:gd name="T6" fmla="*/ 24 w 48"/>
                  <a:gd name="T7" fmla="*/ 56 h 56"/>
                  <a:gd name="T8" fmla="*/ 0 w 48"/>
                  <a:gd name="T9" fmla="*/ 48 h 56"/>
                  <a:gd name="T10" fmla="*/ 0 w 48"/>
                  <a:gd name="T11" fmla="*/ 24 h 56"/>
                  <a:gd name="T12" fmla="*/ 0 w 48"/>
                  <a:gd name="T13" fmla="*/ 24 h 56"/>
                  <a:gd name="T14" fmla="*/ 8 w 48"/>
                  <a:gd name="T15" fmla="*/ 8 h 56"/>
                  <a:gd name="T16" fmla="*/ 24 w 48"/>
                  <a:gd name="T17" fmla="*/ 0 h 56"/>
                  <a:gd name="T18" fmla="*/ 24 w 48"/>
                  <a:gd name="T19" fmla="*/ 0 h 56"/>
                  <a:gd name="T20" fmla="*/ 40 w 48"/>
                  <a:gd name="T21" fmla="*/ 16 h 56"/>
                  <a:gd name="T22" fmla="*/ 48 w 48"/>
                  <a:gd name="T23" fmla="*/ 32 h 5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48"/>
                  <a:gd name="T37" fmla="*/ 0 h 56"/>
                  <a:gd name="T38" fmla="*/ 48 w 48"/>
                  <a:gd name="T39" fmla="*/ 56 h 5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48" h="56">
                    <a:moveTo>
                      <a:pt x="48" y="32"/>
                    </a:moveTo>
                    <a:lnTo>
                      <a:pt x="40" y="48"/>
                    </a:lnTo>
                    <a:lnTo>
                      <a:pt x="24" y="56"/>
                    </a:lnTo>
                    <a:lnTo>
                      <a:pt x="0" y="48"/>
                    </a:lnTo>
                    <a:lnTo>
                      <a:pt x="0" y="24"/>
                    </a:lnTo>
                    <a:lnTo>
                      <a:pt x="8" y="8"/>
                    </a:lnTo>
                    <a:lnTo>
                      <a:pt x="24" y="0"/>
                    </a:lnTo>
                    <a:lnTo>
                      <a:pt x="40" y="16"/>
                    </a:lnTo>
                    <a:lnTo>
                      <a:pt x="48" y="32"/>
                    </a:lnTo>
                    <a:close/>
                  </a:path>
                </a:pathLst>
              </a:custGeom>
              <a:solidFill>
                <a:srgbClr val="DD6E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59" name="Freeform 254"/>
              <p:cNvSpPr>
                <a:spLocks/>
              </p:cNvSpPr>
              <p:nvPr/>
            </p:nvSpPr>
            <p:spPr bwMode="invGray">
              <a:xfrm>
                <a:off x="820" y="1888"/>
                <a:ext cx="48" cy="56"/>
              </a:xfrm>
              <a:custGeom>
                <a:avLst/>
                <a:gdLst>
                  <a:gd name="T0" fmla="*/ 48 w 48"/>
                  <a:gd name="T1" fmla="*/ 32 h 56"/>
                  <a:gd name="T2" fmla="*/ 40 w 48"/>
                  <a:gd name="T3" fmla="*/ 48 h 56"/>
                  <a:gd name="T4" fmla="*/ 24 w 48"/>
                  <a:gd name="T5" fmla="*/ 56 h 56"/>
                  <a:gd name="T6" fmla="*/ 24 w 48"/>
                  <a:gd name="T7" fmla="*/ 56 h 56"/>
                  <a:gd name="T8" fmla="*/ 0 w 48"/>
                  <a:gd name="T9" fmla="*/ 48 h 56"/>
                  <a:gd name="T10" fmla="*/ 0 w 48"/>
                  <a:gd name="T11" fmla="*/ 24 h 56"/>
                  <a:gd name="T12" fmla="*/ 0 w 48"/>
                  <a:gd name="T13" fmla="*/ 24 h 56"/>
                  <a:gd name="T14" fmla="*/ 8 w 48"/>
                  <a:gd name="T15" fmla="*/ 8 h 56"/>
                  <a:gd name="T16" fmla="*/ 24 w 48"/>
                  <a:gd name="T17" fmla="*/ 0 h 56"/>
                  <a:gd name="T18" fmla="*/ 24 w 48"/>
                  <a:gd name="T19" fmla="*/ 0 h 56"/>
                  <a:gd name="T20" fmla="*/ 40 w 48"/>
                  <a:gd name="T21" fmla="*/ 8 h 56"/>
                  <a:gd name="T22" fmla="*/ 48 w 48"/>
                  <a:gd name="T23" fmla="*/ 32 h 5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48"/>
                  <a:gd name="T37" fmla="*/ 0 h 56"/>
                  <a:gd name="T38" fmla="*/ 48 w 48"/>
                  <a:gd name="T39" fmla="*/ 56 h 5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48" h="56">
                    <a:moveTo>
                      <a:pt x="48" y="32"/>
                    </a:moveTo>
                    <a:lnTo>
                      <a:pt x="40" y="48"/>
                    </a:lnTo>
                    <a:lnTo>
                      <a:pt x="24" y="56"/>
                    </a:lnTo>
                    <a:lnTo>
                      <a:pt x="0" y="48"/>
                    </a:lnTo>
                    <a:lnTo>
                      <a:pt x="0" y="24"/>
                    </a:lnTo>
                    <a:lnTo>
                      <a:pt x="8" y="8"/>
                    </a:lnTo>
                    <a:lnTo>
                      <a:pt x="24" y="0"/>
                    </a:lnTo>
                    <a:lnTo>
                      <a:pt x="40" y="8"/>
                    </a:lnTo>
                    <a:lnTo>
                      <a:pt x="48" y="32"/>
                    </a:lnTo>
                    <a:close/>
                  </a:path>
                </a:pathLst>
              </a:custGeom>
              <a:solidFill>
                <a:srgbClr val="DD6E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60" name="Freeform 255"/>
              <p:cNvSpPr>
                <a:spLocks/>
              </p:cNvSpPr>
              <p:nvPr/>
            </p:nvSpPr>
            <p:spPr bwMode="invGray">
              <a:xfrm>
                <a:off x="412" y="1888"/>
                <a:ext cx="48" cy="48"/>
              </a:xfrm>
              <a:custGeom>
                <a:avLst/>
                <a:gdLst>
                  <a:gd name="T0" fmla="*/ 48 w 48"/>
                  <a:gd name="T1" fmla="*/ 24 h 48"/>
                  <a:gd name="T2" fmla="*/ 40 w 48"/>
                  <a:gd name="T3" fmla="*/ 40 h 48"/>
                  <a:gd name="T4" fmla="*/ 16 w 48"/>
                  <a:gd name="T5" fmla="*/ 48 h 48"/>
                  <a:gd name="T6" fmla="*/ 16 w 48"/>
                  <a:gd name="T7" fmla="*/ 48 h 48"/>
                  <a:gd name="T8" fmla="*/ 0 w 48"/>
                  <a:gd name="T9" fmla="*/ 40 h 48"/>
                  <a:gd name="T10" fmla="*/ 0 w 48"/>
                  <a:gd name="T11" fmla="*/ 24 h 48"/>
                  <a:gd name="T12" fmla="*/ 0 w 48"/>
                  <a:gd name="T13" fmla="*/ 24 h 48"/>
                  <a:gd name="T14" fmla="*/ 8 w 48"/>
                  <a:gd name="T15" fmla="*/ 0 h 48"/>
                  <a:gd name="T16" fmla="*/ 24 w 48"/>
                  <a:gd name="T17" fmla="*/ 0 h 48"/>
                  <a:gd name="T18" fmla="*/ 24 w 48"/>
                  <a:gd name="T19" fmla="*/ 0 h 48"/>
                  <a:gd name="T20" fmla="*/ 40 w 48"/>
                  <a:gd name="T21" fmla="*/ 8 h 48"/>
                  <a:gd name="T22" fmla="*/ 48 w 48"/>
                  <a:gd name="T23" fmla="*/ 24 h 4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48"/>
                  <a:gd name="T37" fmla="*/ 0 h 48"/>
                  <a:gd name="T38" fmla="*/ 48 w 48"/>
                  <a:gd name="T39" fmla="*/ 48 h 48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48" h="48">
                    <a:moveTo>
                      <a:pt x="48" y="24"/>
                    </a:moveTo>
                    <a:lnTo>
                      <a:pt x="40" y="40"/>
                    </a:lnTo>
                    <a:lnTo>
                      <a:pt x="16" y="48"/>
                    </a:lnTo>
                    <a:lnTo>
                      <a:pt x="0" y="40"/>
                    </a:lnTo>
                    <a:lnTo>
                      <a:pt x="0" y="24"/>
                    </a:lnTo>
                    <a:lnTo>
                      <a:pt x="8" y="0"/>
                    </a:lnTo>
                    <a:lnTo>
                      <a:pt x="24" y="0"/>
                    </a:lnTo>
                    <a:lnTo>
                      <a:pt x="40" y="8"/>
                    </a:lnTo>
                    <a:lnTo>
                      <a:pt x="48" y="24"/>
                    </a:lnTo>
                    <a:close/>
                  </a:path>
                </a:pathLst>
              </a:custGeom>
              <a:solidFill>
                <a:srgbClr val="DD6E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61" name="Freeform 256"/>
              <p:cNvSpPr>
                <a:spLocks/>
              </p:cNvSpPr>
              <p:nvPr/>
            </p:nvSpPr>
            <p:spPr bwMode="invGray">
              <a:xfrm>
                <a:off x="572" y="1912"/>
                <a:ext cx="48" cy="48"/>
              </a:xfrm>
              <a:custGeom>
                <a:avLst/>
                <a:gdLst>
                  <a:gd name="T0" fmla="*/ 48 w 48"/>
                  <a:gd name="T1" fmla="*/ 24 h 48"/>
                  <a:gd name="T2" fmla="*/ 40 w 48"/>
                  <a:gd name="T3" fmla="*/ 48 h 48"/>
                  <a:gd name="T4" fmla="*/ 24 w 48"/>
                  <a:gd name="T5" fmla="*/ 48 h 48"/>
                  <a:gd name="T6" fmla="*/ 24 w 48"/>
                  <a:gd name="T7" fmla="*/ 48 h 48"/>
                  <a:gd name="T8" fmla="*/ 0 w 48"/>
                  <a:gd name="T9" fmla="*/ 40 h 48"/>
                  <a:gd name="T10" fmla="*/ 0 w 48"/>
                  <a:gd name="T11" fmla="*/ 24 h 48"/>
                  <a:gd name="T12" fmla="*/ 0 w 48"/>
                  <a:gd name="T13" fmla="*/ 24 h 48"/>
                  <a:gd name="T14" fmla="*/ 8 w 48"/>
                  <a:gd name="T15" fmla="*/ 8 h 48"/>
                  <a:gd name="T16" fmla="*/ 24 w 48"/>
                  <a:gd name="T17" fmla="*/ 0 h 48"/>
                  <a:gd name="T18" fmla="*/ 24 w 48"/>
                  <a:gd name="T19" fmla="*/ 0 h 48"/>
                  <a:gd name="T20" fmla="*/ 40 w 48"/>
                  <a:gd name="T21" fmla="*/ 8 h 48"/>
                  <a:gd name="T22" fmla="*/ 48 w 48"/>
                  <a:gd name="T23" fmla="*/ 24 h 4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48"/>
                  <a:gd name="T37" fmla="*/ 0 h 48"/>
                  <a:gd name="T38" fmla="*/ 48 w 48"/>
                  <a:gd name="T39" fmla="*/ 48 h 48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48" h="48">
                    <a:moveTo>
                      <a:pt x="48" y="24"/>
                    </a:moveTo>
                    <a:lnTo>
                      <a:pt x="40" y="48"/>
                    </a:lnTo>
                    <a:lnTo>
                      <a:pt x="24" y="48"/>
                    </a:lnTo>
                    <a:lnTo>
                      <a:pt x="0" y="40"/>
                    </a:lnTo>
                    <a:lnTo>
                      <a:pt x="0" y="24"/>
                    </a:lnTo>
                    <a:lnTo>
                      <a:pt x="8" y="8"/>
                    </a:lnTo>
                    <a:lnTo>
                      <a:pt x="24" y="0"/>
                    </a:lnTo>
                    <a:lnTo>
                      <a:pt x="40" y="8"/>
                    </a:lnTo>
                    <a:lnTo>
                      <a:pt x="48" y="24"/>
                    </a:lnTo>
                    <a:close/>
                  </a:path>
                </a:pathLst>
              </a:custGeom>
              <a:solidFill>
                <a:srgbClr val="DD6E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62" name="Freeform 257"/>
              <p:cNvSpPr>
                <a:spLocks/>
              </p:cNvSpPr>
              <p:nvPr/>
            </p:nvSpPr>
            <p:spPr bwMode="invGray">
              <a:xfrm>
                <a:off x="324" y="1912"/>
                <a:ext cx="48" cy="48"/>
              </a:xfrm>
              <a:custGeom>
                <a:avLst/>
                <a:gdLst>
                  <a:gd name="T0" fmla="*/ 48 w 48"/>
                  <a:gd name="T1" fmla="*/ 24 h 48"/>
                  <a:gd name="T2" fmla="*/ 40 w 48"/>
                  <a:gd name="T3" fmla="*/ 40 h 48"/>
                  <a:gd name="T4" fmla="*/ 24 w 48"/>
                  <a:gd name="T5" fmla="*/ 48 h 48"/>
                  <a:gd name="T6" fmla="*/ 24 w 48"/>
                  <a:gd name="T7" fmla="*/ 48 h 48"/>
                  <a:gd name="T8" fmla="*/ 8 w 48"/>
                  <a:gd name="T9" fmla="*/ 40 h 48"/>
                  <a:gd name="T10" fmla="*/ 0 w 48"/>
                  <a:gd name="T11" fmla="*/ 24 h 48"/>
                  <a:gd name="T12" fmla="*/ 0 w 48"/>
                  <a:gd name="T13" fmla="*/ 24 h 48"/>
                  <a:gd name="T14" fmla="*/ 8 w 48"/>
                  <a:gd name="T15" fmla="*/ 0 h 48"/>
                  <a:gd name="T16" fmla="*/ 32 w 48"/>
                  <a:gd name="T17" fmla="*/ 0 h 48"/>
                  <a:gd name="T18" fmla="*/ 32 w 48"/>
                  <a:gd name="T19" fmla="*/ 0 h 48"/>
                  <a:gd name="T20" fmla="*/ 48 w 48"/>
                  <a:gd name="T21" fmla="*/ 8 h 48"/>
                  <a:gd name="T22" fmla="*/ 48 w 48"/>
                  <a:gd name="T23" fmla="*/ 24 h 4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48"/>
                  <a:gd name="T37" fmla="*/ 0 h 48"/>
                  <a:gd name="T38" fmla="*/ 48 w 48"/>
                  <a:gd name="T39" fmla="*/ 48 h 48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48" h="48">
                    <a:moveTo>
                      <a:pt x="48" y="24"/>
                    </a:moveTo>
                    <a:lnTo>
                      <a:pt x="40" y="40"/>
                    </a:lnTo>
                    <a:lnTo>
                      <a:pt x="24" y="48"/>
                    </a:lnTo>
                    <a:lnTo>
                      <a:pt x="8" y="40"/>
                    </a:lnTo>
                    <a:lnTo>
                      <a:pt x="0" y="24"/>
                    </a:lnTo>
                    <a:lnTo>
                      <a:pt x="8" y="0"/>
                    </a:lnTo>
                    <a:lnTo>
                      <a:pt x="32" y="0"/>
                    </a:lnTo>
                    <a:lnTo>
                      <a:pt x="48" y="8"/>
                    </a:lnTo>
                    <a:lnTo>
                      <a:pt x="48" y="24"/>
                    </a:lnTo>
                    <a:close/>
                  </a:path>
                </a:pathLst>
              </a:custGeom>
              <a:solidFill>
                <a:srgbClr val="DD6E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63" name="Freeform 258"/>
              <p:cNvSpPr>
                <a:spLocks/>
              </p:cNvSpPr>
              <p:nvPr/>
            </p:nvSpPr>
            <p:spPr bwMode="invGray">
              <a:xfrm>
                <a:off x="732" y="1920"/>
                <a:ext cx="48" cy="48"/>
              </a:xfrm>
              <a:custGeom>
                <a:avLst/>
                <a:gdLst>
                  <a:gd name="T0" fmla="*/ 48 w 48"/>
                  <a:gd name="T1" fmla="*/ 24 h 48"/>
                  <a:gd name="T2" fmla="*/ 40 w 48"/>
                  <a:gd name="T3" fmla="*/ 48 h 48"/>
                  <a:gd name="T4" fmla="*/ 24 w 48"/>
                  <a:gd name="T5" fmla="*/ 48 h 48"/>
                  <a:gd name="T6" fmla="*/ 24 w 48"/>
                  <a:gd name="T7" fmla="*/ 48 h 48"/>
                  <a:gd name="T8" fmla="*/ 8 w 48"/>
                  <a:gd name="T9" fmla="*/ 40 h 48"/>
                  <a:gd name="T10" fmla="*/ 0 w 48"/>
                  <a:gd name="T11" fmla="*/ 24 h 48"/>
                  <a:gd name="T12" fmla="*/ 0 w 48"/>
                  <a:gd name="T13" fmla="*/ 24 h 48"/>
                  <a:gd name="T14" fmla="*/ 8 w 48"/>
                  <a:gd name="T15" fmla="*/ 8 h 48"/>
                  <a:gd name="T16" fmla="*/ 32 w 48"/>
                  <a:gd name="T17" fmla="*/ 0 h 48"/>
                  <a:gd name="T18" fmla="*/ 32 w 48"/>
                  <a:gd name="T19" fmla="*/ 0 h 48"/>
                  <a:gd name="T20" fmla="*/ 48 w 48"/>
                  <a:gd name="T21" fmla="*/ 8 h 48"/>
                  <a:gd name="T22" fmla="*/ 48 w 48"/>
                  <a:gd name="T23" fmla="*/ 24 h 4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48"/>
                  <a:gd name="T37" fmla="*/ 0 h 48"/>
                  <a:gd name="T38" fmla="*/ 48 w 48"/>
                  <a:gd name="T39" fmla="*/ 48 h 48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48" h="48">
                    <a:moveTo>
                      <a:pt x="48" y="24"/>
                    </a:moveTo>
                    <a:lnTo>
                      <a:pt x="40" y="48"/>
                    </a:lnTo>
                    <a:lnTo>
                      <a:pt x="24" y="48"/>
                    </a:lnTo>
                    <a:lnTo>
                      <a:pt x="8" y="40"/>
                    </a:lnTo>
                    <a:lnTo>
                      <a:pt x="0" y="24"/>
                    </a:lnTo>
                    <a:lnTo>
                      <a:pt x="8" y="8"/>
                    </a:lnTo>
                    <a:lnTo>
                      <a:pt x="32" y="0"/>
                    </a:lnTo>
                    <a:lnTo>
                      <a:pt x="48" y="8"/>
                    </a:lnTo>
                    <a:lnTo>
                      <a:pt x="48" y="24"/>
                    </a:lnTo>
                    <a:close/>
                  </a:path>
                </a:pathLst>
              </a:custGeom>
              <a:solidFill>
                <a:srgbClr val="DD6E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13675" name="Group 259"/>
          <p:cNvGrpSpPr>
            <a:grpSpLocks/>
          </p:cNvGrpSpPr>
          <p:nvPr/>
        </p:nvGrpSpPr>
        <p:grpSpPr bwMode="auto">
          <a:xfrm rot="3015309">
            <a:off x="3328987" y="3956051"/>
            <a:ext cx="333375" cy="381000"/>
            <a:chOff x="5516" y="2080"/>
            <a:chExt cx="210" cy="240"/>
          </a:xfrm>
        </p:grpSpPr>
        <p:sp>
          <p:nvSpPr>
            <p:cNvPr id="114350" name="Freeform 260"/>
            <p:cNvSpPr>
              <a:spLocks/>
            </p:cNvSpPr>
            <p:nvPr/>
          </p:nvSpPr>
          <p:spPr bwMode="invGray">
            <a:xfrm>
              <a:off x="5517" y="2113"/>
              <a:ext cx="201" cy="197"/>
            </a:xfrm>
            <a:custGeom>
              <a:avLst/>
              <a:gdLst>
                <a:gd name="T0" fmla="*/ 0 w 201"/>
                <a:gd name="T1" fmla="*/ 197 h 197"/>
                <a:gd name="T2" fmla="*/ 76 w 201"/>
                <a:gd name="T3" fmla="*/ 143 h 197"/>
                <a:gd name="T4" fmla="*/ 123 w 201"/>
                <a:gd name="T5" fmla="*/ 91 h 197"/>
                <a:gd name="T6" fmla="*/ 201 w 201"/>
                <a:gd name="T7" fmla="*/ 0 h 1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1"/>
                <a:gd name="T13" fmla="*/ 0 h 197"/>
                <a:gd name="T14" fmla="*/ 201 w 201"/>
                <a:gd name="T15" fmla="*/ 197 h 1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1" h="197">
                  <a:moveTo>
                    <a:pt x="0" y="197"/>
                  </a:moveTo>
                  <a:cubicBezTo>
                    <a:pt x="12" y="188"/>
                    <a:pt x="56" y="161"/>
                    <a:pt x="76" y="143"/>
                  </a:cubicBezTo>
                  <a:cubicBezTo>
                    <a:pt x="97" y="126"/>
                    <a:pt x="102" y="115"/>
                    <a:pt x="123" y="91"/>
                  </a:cubicBezTo>
                  <a:cubicBezTo>
                    <a:pt x="143" y="67"/>
                    <a:pt x="189" y="15"/>
                    <a:pt x="201" y="0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4351" name="Freeform 261"/>
            <p:cNvSpPr>
              <a:spLocks/>
            </p:cNvSpPr>
            <p:nvPr/>
          </p:nvSpPr>
          <p:spPr bwMode="invGray">
            <a:xfrm rot="-2682521">
              <a:off x="5587" y="2226"/>
              <a:ext cx="48" cy="56"/>
            </a:xfrm>
            <a:custGeom>
              <a:avLst/>
              <a:gdLst>
                <a:gd name="T0" fmla="*/ 48 w 48"/>
                <a:gd name="T1" fmla="*/ 32 h 56"/>
                <a:gd name="T2" fmla="*/ 40 w 48"/>
                <a:gd name="T3" fmla="*/ 48 h 56"/>
                <a:gd name="T4" fmla="*/ 24 w 48"/>
                <a:gd name="T5" fmla="*/ 56 h 56"/>
                <a:gd name="T6" fmla="*/ 24 w 48"/>
                <a:gd name="T7" fmla="*/ 56 h 56"/>
                <a:gd name="T8" fmla="*/ 0 w 48"/>
                <a:gd name="T9" fmla="*/ 48 h 56"/>
                <a:gd name="T10" fmla="*/ 0 w 48"/>
                <a:gd name="T11" fmla="*/ 24 h 56"/>
                <a:gd name="T12" fmla="*/ 0 w 48"/>
                <a:gd name="T13" fmla="*/ 24 h 56"/>
                <a:gd name="T14" fmla="*/ 8 w 48"/>
                <a:gd name="T15" fmla="*/ 8 h 56"/>
                <a:gd name="T16" fmla="*/ 24 w 48"/>
                <a:gd name="T17" fmla="*/ 0 h 56"/>
                <a:gd name="T18" fmla="*/ 24 w 48"/>
                <a:gd name="T19" fmla="*/ 0 h 56"/>
                <a:gd name="T20" fmla="*/ 40 w 48"/>
                <a:gd name="T21" fmla="*/ 16 h 56"/>
                <a:gd name="T22" fmla="*/ 48 w 48"/>
                <a:gd name="T23" fmla="*/ 32 h 5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8"/>
                <a:gd name="T37" fmla="*/ 0 h 56"/>
                <a:gd name="T38" fmla="*/ 48 w 48"/>
                <a:gd name="T39" fmla="*/ 56 h 5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8" h="56">
                  <a:moveTo>
                    <a:pt x="48" y="32"/>
                  </a:moveTo>
                  <a:lnTo>
                    <a:pt x="40" y="48"/>
                  </a:lnTo>
                  <a:lnTo>
                    <a:pt x="24" y="56"/>
                  </a:lnTo>
                  <a:lnTo>
                    <a:pt x="0" y="48"/>
                  </a:lnTo>
                  <a:lnTo>
                    <a:pt x="0" y="24"/>
                  </a:lnTo>
                  <a:lnTo>
                    <a:pt x="8" y="8"/>
                  </a:lnTo>
                  <a:lnTo>
                    <a:pt x="24" y="0"/>
                  </a:lnTo>
                  <a:lnTo>
                    <a:pt x="40" y="16"/>
                  </a:lnTo>
                  <a:lnTo>
                    <a:pt x="48" y="32"/>
                  </a:lnTo>
                  <a:close/>
                </a:path>
              </a:pathLst>
            </a:custGeom>
            <a:solidFill>
              <a:srgbClr val="DD6E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352" name="Freeform 262"/>
            <p:cNvSpPr>
              <a:spLocks/>
            </p:cNvSpPr>
            <p:nvPr/>
          </p:nvSpPr>
          <p:spPr bwMode="invGray">
            <a:xfrm rot="-2682521">
              <a:off x="5678" y="2080"/>
              <a:ext cx="48" cy="56"/>
            </a:xfrm>
            <a:custGeom>
              <a:avLst/>
              <a:gdLst>
                <a:gd name="T0" fmla="*/ 48 w 48"/>
                <a:gd name="T1" fmla="*/ 32 h 56"/>
                <a:gd name="T2" fmla="*/ 40 w 48"/>
                <a:gd name="T3" fmla="*/ 48 h 56"/>
                <a:gd name="T4" fmla="*/ 24 w 48"/>
                <a:gd name="T5" fmla="*/ 56 h 56"/>
                <a:gd name="T6" fmla="*/ 24 w 48"/>
                <a:gd name="T7" fmla="*/ 56 h 56"/>
                <a:gd name="T8" fmla="*/ 0 w 48"/>
                <a:gd name="T9" fmla="*/ 48 h 56"/>
                <a:gd name="T10" fmla="*/ 0 w 48"/>
                <a:gd name="T11" fmla="*/ 24 h 56"/>
                <a:gd name="T12" fmla="*/ 0 w 48"/>
                <a:gd name="T13" fmla="*/ 24 h 56"/>
                <a:gd name="T14" fmla="*/ 8 w 48"/>
                <a:gd name="T15" fmla="*/ 8 h 56"/>
                <a:gd name="T16" fmla="*/ 24 w 48"/>
                <a:gd name="T17" fmla="*/ 0 h 56"/>
                <a:gd name="T18" fmla="*/ 24 w 48"/>
                <a:gd name="T19" fmla="*/ 0 h 56"/>
                <a:gd name="T20" fmla="*/ 40 w 48"/>
                <a:gd name="T21" fmla="*/ 8 h 56"/>
                <a:gd name="T22" fmla="*/ 48 w 48"/>
                <a:gd name="T23" fmla="*/ 32 h 5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8"/>
                <a:gd name="T37" fmla="*/ 0 h 56"/>
                <a:gd name="T38" fmla="*/ 48 w 48"/>
                <a:gd name="T39" fmla="*/ 56 h 5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8" h="56">
                  <a:moveTo>
                    <a:pt x="48" y="32"/>
                  </a:moveTo>
                  <a:lnTo>
                    <a:pt x="40" y="48"/>
                  </a:lnTo>
                  <a:lnTo>
                    <a:pt x="24" y="56"/>
                  </a:lnTo>
                  <a:lnTo>
                    <a:pt x="0" y="48"/>
                  </a:lnTo>
                  <a:lnTo>
                    <a:pt x="0" y="24"/>
                  </a:lnTo>
                  <a:lnTo>
                    <a:pt x="8" y="8"/>
                  </a:lnTo>
                  <a:lnTo>
                    <a:pt x="24" y="0"/>
                  </a:lnTo>
                  <a:lnTo>
                    <a:pt x="40" y="8"/>
                  </a:lnTo>
                  <a:lnTo>
                    <a:pt x="48" y="32"/>
                  </a:lnTo>
                  <a:close/>
                </a:path>
              </a:pathLst>
            </a:custGeom>
            <a:solidFill>
              <a:srgbClr val="DD6E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353" name="Freeform 263"/>
            <p:cNvSpPr>
              <a:spLocks/>
            </p:cNvSpPr>
            <p:nvPr/>
          </p:nvSpPr>
          <p:spPr bwMode="invGray">
            <a:xfrm rot="-2682521">
              <a:off x="5516" y="2272"/>
              <a:ext cx="48" cy="48"/>
            </a:xfrm>
            <a:custGeom>
              <a:avLst/>
              <a:gdLst>
                <a:gd name="T0" fmla="*/ 48 w 48"/>
                <a:gd name="T1" fmla="*/ 24 h 48"/>
                <a:gd name="T2" fmla="*/ 40 w 48"/>
                <a:gd name="T3" fmla="*/ 48 h 48"/>
                <a:gd name="T4" fmla="*/ 24 w 48"/>
                <a:gd name="T5" fmla="*/ 48 h 48"/>
                <a:gd name="T6" fmla="*/ 24 w 48"/>
                <a:gd name="T7" fmla="*/ 48 h 48"/>
                <a:gd name="T8" fmla="*/ 0 w 48"/>
                <a:gd name="T9" fmla="*/ 40 h 48"/>
                <a:gd name="T10" fmla="*/ 0 w 48"/>
                <a:gd name="T11" fmla="*/ 24 h 48"/>
                <a:gd name="T12" fmla="*/ 0 w 48"/>
                <a:gd name="T13" fmla="*/ 24 h 48"/>
                <a:gd name="T14" fmla="*/ 8 w 48"/>
                <a:gd name="T15" fmla="*/ 8 h 48"/>
                <a:gd name="T16" fmla="*/ 24 w 48"/>
                <a:gd name="T17" fmla="*/ 0 h 48"/>
                <a:gd name="T18" fmla="*/ 24 w 48"/>
                <a:gd name="T19" fmla="*/ 0 h 48"/>
                <a:gd name="T20" fmla="*/ 40 w 48"/>
                <a:gd name="T21" fmla="*/ 8 h 48"/>
                <a:gd name="T22" fmla="*/ 48 w 48"/>
                <a:gd name="T23" fmla="*/ 24 h 4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8"/>
                <a:gd name="T37" fmla="*/ 0 h 48"/>
                <a:gd name="T38" fmla="*/ 48 w 48"/>
                <a:gd name="T39" fmla="*/ 48 h 4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8" h="48">
                  <a:moveTo>
                    <a:pt x="48" y="24"/>
                  </a:moveTo>
                  <a:lnTo>
                    <a:pt x="40" y="48"/>
                  </a:lnTo>
                  <a:lnTo>
                    <a:pt x="24" y="48"/>
                  </a:lnTo>
                  <a:lnTo>
                    <a:pt x="0" y="40"/>
                  </a:lnTo>
                  <a:lnTo>
                    <a:pt x="0" y="24"/>
                  </a:lnTo>
                  <a:lnTo>
                    <a:pt x="8" y="8"/>
                  </a:lnTo>
                  <a:lnTo>
                    <a:pt x="24" y="0"/>
                  </a:lnTo>
                  <a:lnTo>
                    <a:pt x="40" y="8"/>
                  </a:lnTo>
                  <a:lnTo>
                    <a:pt x="48" y="24"/>
                  </a:lnTo>
                  <a:close/>
                </a:path>
              </a:pathLst>
            </a:custGeom>
            <a:solidFill>
              <a:srgbClr val="DD6E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354" name="Freeform 264"/>
            <p:cNvSpPr>
              <a:spLocks/>
            </p:cNvSpPr>
            <p:nvPr/>
          </p:nvSpPr>
          <p:spPr bwMode="invGray">
            <a:xfrm rot="-2682521">
              <a:off x="5635" y="2165"/>
              <a:ext cx="48" cy="48"/>
            </a:xfrm>
            <a:custGeom>
              <a:avLst/>
              <a:gdLst>
                <a:gd name="T0" fmla="*/ 48 w 48"/>
                <a:gd name="T1" fmla="*/ 24 h 48"/>
                <a:gd name="T2" fmla="*/ 40 w 48"/>
                <a:gd name="T3" fmla="*/ 48 h 48"/>
                <a:gd name="T4" fmla="*/ 24 w 48"/>
                <a:gd name="T5" fmla="*/ 48 h 48"/>
                <a:gd name="T6" fmla="*/ 24 w 48"/>
                <a:gd name="T7" fmla="*/ 48 h 48"/>
                <a:gd name="T8" fmla="*/ 8 w 48"/>
                <a:gd name="T9" fmla="*/ 40 h 48"/>
                <a:gd name="T10" fmla="*/ 0 w 48"/>
                <a:gd name="T11" fmla="*/ 24 h 48"/>
                <a:gd name="T12" fmla="*/ 0 w 48"/>
                <a:gd name="T13" fmla="*/ 24 h 48"/>
                <a:gd name="T14" fmla="*/ 8 w 48"/>
                <a:gd name="T15" fmla="*/ 8 h 48"/>
                <a:gd name="T16" fmla="*/ 32 w 48"/>
                <a:gd name="T17" fmla="*/ 0 h 48"/>
                <a:gd name="T18" fmla="*/ 32 w 48"/>
                <a:gd name="T19" fmla="*/ 0 h 48"/>
                <a:gd name="T20" fmla="*/ 48 w 48"/>
                <a:gd name="T21" fmla="*/ 8 h 48"/>
                <a:gd name="T22" fmla="*/ 48 w 48"/>
                <a:gd name="T23" fmla="*/ 24 h 4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8"/>
                <a:gd name="T37" fmla="*/ 0 h 48"/>
                <a:gd name="T38" fmla="*/ 48 w 48"/>
                <a:gd name="T39" fmla="*/ 48 h 4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8" h="48">
                  <a:moveTo>
                    <a:pt x="48" y="24"/>
                  </a:moveTo>
                  <a:lnTo>
                    <a:pt x="40" y="48"/>
                  </a:lnTo>
                  <a:lnTo>
                    <a:pt x="24" y="48"/>
                  </a:lnTo>
                  <a:lnTo>
                    <a:pt x="8" y="40"/>
                  </a:lnTo>
                  <a:lnTo>
                    <a:pt x="0" y="24"/>
                  </a:lnTo>
                  <a:lnTo>
                    <a:pt x="8" y="8"/>
                  </a:lnTo>
                  <a:lnTo>
                    <a:pt x="32" y="0"/>
                  </a:lnTo>
                  <a:lnTo>
                    <a:pt x="48" y="8"/>
                  </a:lnTo>
                  <a:lnTo>
                    <a:pt x="48" y="24"/>
                  </a:lnTo>
                  <a:close/>
                </a:path>
              </a:pathLst>
            </a:custGeom>
            <a:solidFill>
              <a:srgbClr val="DD6E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3676" name="Group 265"/>
          <p:cNvGrpSpPr>
            <a:grpSpLocks/>
          </p:cNvGrpSpPr>
          <p:nvPr/>
        </p:nvGrpSpPr>
        <p:grpSpPr bwMode="auto">
          <a:xfrm rot="1878434">
            <a:off x="2733675" y="3787775"/>
            <a:ext cx="188913" cy="158750"/>
            <a:chOff x="1606" y="2502"/>
            <a:chExt cx="119" cy="100"/>
          </a:xfrm>
        </p:grpSpPr>
        <p:sp>
          <p:nvSpPr>
            <p:cNvPr id="114347" name="Freeform 266"/>
            <p:cNvSpPr>
              <a:spLocks/>
            </p:cNvSpPr>
            <p:nvPr/>
          </p:nvSpPr>
          <p:spPr bwMode="invGray">
            <a:xfrm>
              <a:off x="1607" y="2502"/>
              <a:ext cx="115" cy="90"/>
            </a:xfrm>
            <a:custGeom>
              <a:avLst/>
              <a:gdLst>
                <a:gd name="T0" fmla="*/ 0 w 115"/>
                <a:gd name="T1" fmla="*/ 90 h 90"/>
                <a:gd name="T2" fmla="*/ 76 w 115"/>
                <a:gd name="T3" fmla="*/ 36 h 90"/>
                <a:gd name="T4" fmla="*/ 115 w 115"/>
                <a:gd name="T5" fmla="*/ 0 h 90"/>
                <a:gd name="T6" fmla="*/ 0 60000 65536"/>
                <a:gd name="T7" fmla="*/ 0 60000 65536"/>
                <a:gd name="T8" fmla="*/ 0 60000 65536"/>
                <a:gd name="T9" fmla="*/ 0 w 115"/>
                <a:gd name="T10" fmla="*/ 0 h 90"/>
                <a:gd name="T11" fmla="*/ 115 w 115"/>
                <a:gd name="T12" fmla="*/ 90 h 9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5" h="90">
                  <a:moveTo>
                    <a:pt x="0" y="90"/>
                  </a:moveTo>
                  <a:cubicBezTo>
                    <a:pt x="12" y="81"/>
                    <a:pt x="57" y="51"/>
                    <a:pt x="76" y="36"/>
                  </a:cubicBezTo>
                  <a:cubicBezTo>
                    <a:pt x="95" y="21"/>
                    <a:pt x="107" y="7"/>
                    <a:pt x="115" y="0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4348" name="Freeform 267"/>
            <p:cNvSpPr>
              <a:spLocks/>
            </p:cNvSpPr>
            <p:nvPr/>
          </p:nvSpPr>
          <p:spPr bwMode="invGray">
            <a:xfrm rot="-2682521">
              <a:off x="1677" y="2508"/>
              <a:ext cx="48" cy="56"/>
            </a:xfrm>
            <a:custGeom>
              <a:avLst/>
              <a:gdLst>
                <a:gd name="T0" fmla="*/ 48 w 48"/>
                <a:gd name="T1" fmla="*/ 32 h 56"/>
                <a:gd name="T2" fmla="*/ 40 w 48"/>
                <a:gd name="T3" fmla="*/ 48 h 56"/>
                <a:gd name="T4" fmla="*/ 24 w 48"/>
                <a:gd name="T5" fmla="*/ 56 h 56"/>
                <a:gd name="T6" fmla="*/ 24 w 48"/>
                <a:gd name="T7" fmla="*/ 56 h 56"/>
                <a:gd name="T8" fmla="*/ 0 w 48"/>
                <a:gd name="T9" fmla="*/ 48 h 56"/>
                <a:gd name="T10" fmla="*/ 0 w 48"/>
                <a:gd name="T11" fmla="*/ 24 h 56"/>
                <a:gd name="T12" fmla="*/ 0 w 48"/>
                <a:gd name="T13" fmla="*/ 24 h 56"/>
                <a:gd name="T14" fmla="*/ 8 w 48"/>
                <a:gd name="T15" fmla="*/ 8 h 56"/>
                <a:gd name="T16" fmla="*/ 24 w 48"/>
                <a:gd name="T17" fmla="*/ 0 h 56"/>
                <a:gd name="T18" fmla="*/ 24 w 48"/>
                <a:gd name="T19" fmla="*/ 0 h 56"/>
                <a:gd name="T20" fmla="*/ 40 w 48"/>
                <a:gd name="T21" fmla="*/ 16 h 56"/>
                <a:gd name="T22" fmla="*/ 48 w 48"/>
                <a:gd name="T23" fmla="*/ 32 h 5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8"/>
                <a:gd name="T37" fmla="*/ 0 h 56"/>
                <a:gd name="T38" fmla="*/ 48 w 48"/>
                <a:gd name="T39" fmla="*/ 56 h 5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8" h="56">
                  <a:moveTo>
                    <a:pt x="48" y="32"/>
                  </a:moveTo>
                  <a:lnTo>
                    <a:pt x="40" y="48"/>
                  </a:lnTo>
                  <a:lnTo>
                    <a:pt x="24" y="56"/>
                  </a:lnTo>
                  <a:lnTo>
                    <a:pt x="0" y="48"/>
                  </a:lnTo>
                  <a:lnTo>
                    <a:pt x="0" y="24"/>
                  </a:lnTo>
                  <a:lnTo>
                    <a:pt x="8" y="8"/>
                  </a:lnTo>
                  <a:lnTo>
                    <a:pt x="24" y="0"/>
                  </a:lnTo>
                  <a:lnTo>
                    <a:pt x="40" y="16"/>
                  </a:lnTo>
                  <a:lnTo>
                    <a:pt x="48" y="32"/>
                  </a:lnTo>
                  <a:close/>
                </a:path>
              </a:pathLst>
            </a:custGeom>
            <a:solidFill>
              <a:srgbClr val="DD6E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349" name="Freeform 268"/>
            <p:cNvSpPr>
              <a:spLocks/>
            </p:cNvSpPr>
            <p:nvPr/>
          </p:nvSpPr>
          <p:spPr bwMode="invGray">
            <a:xfrm rot="-2682521">
              <a:off x="1606" y="2554"/>
              <a:ext cx="48" cy="48"/>
            </a:xfrm>
            <a:custGeom>
              <a:avLst/>
              <a:gdLst>
                <a:gd name="T0" fmla="*/ 48 w 48"/>
                <a:gd name="T1" fmla="*/ 24 h 48"/>
                <a:gd name="T2" fmla="*/ 40 w 48"/>
                <a:gd name="T3" fmla="*/ 48 h 48"/>
                <a:gd name="T4" fmla="*/ 24 w 48"/>
                <a:gd name="T5" fmla="*/ 48 h 48"/>
                <a:gd name="T6" fmla="*/ 24 w 48"/>
                <a:gd name="T7" fmla="*/ 48 h 48"/>
                <a:gd name="T8" fmla="*/ 0 w 48"/>
                <a:gd name="T9" fmla="*/ 40 h 48"/>
                <a:gd name="T10" fmla="*/ 0 w 48"/>
                <a:gd name="T11" fmla="*/ 24 h 48"/>
                <a:gd name="T12" fmla="*/ 0 w 48"/>
                <a:gd name="T13" fmla="*/ 24 h 48"/>
                <a:gd name="T14" fmla="*/ 8 w 48"/>
                <a:gd name="T15" fmla="*/ 8 h 48"/>
                <a:gd name="T16" fmla="*/ 24 w 48"/>
                <a:gd name="T17" fmla="*/ 0 h 48"/>
                <a:gd name="T18" fmla="*/ 24 w 48"/>
                <a:gd name="T19" fmla="*/ 0 h 48"/>
                <a:gd name="T20" fmla="*/ 40 w 48"/>
                <a:gd name="T21" fmla="*/ 8 h 48"/>
                <a:gd name="T22" fmla="*/ 48 w 48"/>
                <a:gd name="T23" fmla="*/ 24 h 4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8"/>
                <a:gd name="T37" fmla="*/ 0 h 48"/>
                <a:gd name="T38" fmla="*/ 48 w 48"/>
                <a:gd name="T39" fmla="*/ 48 h 4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8" h="48">
                  <a:moveTo>
                    <a:pt x="48" y="24"/>
                  </a:moveTo>
                  <a:lnTo>
                    <a:pt x="40" y="48"/>
                  </a:lnTo>
                  <a:lnTo>
                    <a:pt x="24" y="48"/>
                  </a:lnTo>
                  <a:lnTo>
                    <a:pt x="0" y="40"/>
                  </a:lnTo>
                  <a:lnTo>
                    <a:pt x="0" y="24"/>
                  </a:lnTo>
                  <a:lnTo>
                    <a:pt x="8" y="8"/>
                  </a:lnTo>
                  <a:lnTo>
                    <a:pt x="24" y="0"/>
                  </a:lnTo>
                  <a:lnTo>
                    <a:pt x="40" y="8"/>
                  </a:lnTo>
                  <a:lnTo>
                    <a:pt x="48" y="24"/>
                  </a:lnTo>
                  <a:close/>
                </a:path>
              </a:pathLst>
            </a:custGeom>
            <a:solidFill>
              <a:srgbClr val="DD6E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3677" name="Group 269"/>
          <p:cNvGrpSpPr>
            <a:grpSpLocks/>
          </p:cNvGrpSpPr>
          <p:nvPr/>
        </p:nvGrpSpPr>
        <p:grpSpPr bwMode="auto">
          <a:xfrm rot="2362956">
            <a:off x="2771775" y="4044950"/>
            <a:ext cx="266700" cy="260350"/>
            <a:chOff x="1702" y="2534"/>
            <a:chExt cx="168" cy="164"/>
          </a:xfrm>
        </p:grpSpPr>
        <p:sp>
          <p:nvSpPr>
            <p:cNvPr id="114343" name="Freeform 270"/>
            <p:cNvSpPr>
              <a:spLocks/>
            </p:cNvSpPr>
            <p:nvPr/>
          </p:nvSpPr>
          <p:spPr bwMode="invGray">
            <a:xfrm>
              <a:off x="1703" y="2534"/>
              <a:ext cx="167" cy="154"/>
            </a:xfrm>
            <a:custGeom>
              <a:avLst/>
              <a:gdLst>
                <a:gd name="T0" fmla="*/ 0 w 167"/>
                <a:gd name="T1" fmla="*/ 154 h 154"/>
                <a:gd name="T2" fmla="*/ 76 w 167"/>
                <a:gd name="T3" fmla="*/ 100 h 154"/>
                <a:gd name="T4" fmla="*/ 123 w 167"/>
                <a:gd name="T5" fmla="*/ 48 h 154"/>
                <a:gd name="T6" fmla="*/ 167 w 167"/>
                <a:gd name="T7" fmla="*/ 0 h 1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7"/>
                <a:gd name="T13" fmla="*/ 0 h 154"/>
                <a:gd name="T14" fmla="*/ 167 w 167"/>
                <a:gd name="T15" fmla="*/ 154 h 1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7" h="154">
                  <a:moveTo>
                    <a:pt x="0" y="154"/>
                  </a:moveTo>
                  <a:cubicBezTo>
                    <a:pt x="12" y="145"/>
                    <a:pt x="56" y="118"/>
                    <a:pt x="76" y="100"/>
                  </a:cubicBezTo>
                  <a:cubicBezTo>
                    <a:pt x="97" y="83"/>
                    <a:pt x="108" y="65"/>
                    <a:pt x="123" y="48"/>
                  </a:cubicBezTo>
                  <a:cubicBezTo>
                    <a:pt x="138" y="31"/>
                    <a:pt x="158" y="10"/>
                    <a:pt x="167" y="0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4344" name="Freeform 271"/>
            <p:cNvSpPr>
              <a:spLocks/>
            </p:cNvSpPr>
            <p:nvPr/>
          </p:nvSpPr>
          <p:spPr bwMode="invGray">
            <a:xfrm rot="-2682521">
              <a:off x="1773" y="2604"/>
              <a:ext cx="48" cy="56"/>
            </a:xfrm>
            <a:custGeom>
              <a:avLst/>
              <a:gdLst>
                <a:gd name="T0" fmla="*/ 48 w 48"/>
                <a:gd name="T1" fmla="*/ 32 h 56"/>
                <a:gd name="T2" fmla="*/ 40 w 48"/>
                <a:gd name="T3" fmla="*/ 48 h 56"/>
                <a:gd name="T4" fmla="*/ 24 w 48"/>
                <a:gd name="T5" fmla="*/ 56 h 56"/>
                <a:gd name="T6" fmla="*/ 24 w 48"/>
                <a:gd name="T7" fmla="*/ 56 h 56"/>
                <a:gd name="T8" fmla="*/ 0 w 48"/>
                <a:gd name="T9" fmla="*/ 48 h 56"/>
                <a:gd name="T10" fmla="*/ 0 w 48"/>
                <a:gd name="T11" fmla="*/ 24 h 56"/>
                <a:gd name="T12" fmla="*/ 0 w 48"/>
                <a:gd name="T13" fmla="*/ 24 h 56"/>
                <a:gd name="T14" fmla="*/ 8 w 48"/>
                <a:gd name="T15" fmla="*/ 8 h 56"/>
                <a:gd name="T16" fmla="*/ 24 w 48"/>
                <a:gd name="T17" fmla="*/ 0 h 56"/>
                <a:gd name="T18" fmla="*/ 24 w 48"/>
                <a:gd name="T19" fmla="*/ 0 h 56"/>
                <a:gd name="T20" fmla="*/ 40 w 48"/>
                <a:gd name="T21" fmla="*/ 16 h 56"/>
                <a:gd name="T22" fmla="*/ 48 w 48"/>
                <a:gd name="T23" fmla="*/ 32 h 5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8"/>
                <a:gd name="T37" fmla="*/ 0 h 56"/>
                <a:gd name="T38" fmla="*/ 48 w 48"/>
                <a:gd name="T39" fmla="*/ 56 h 5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8" h="56">
                  <a:moveTo>
                    <a:pt x="48" y="32"/>
                  </a:moveTo>
                  <a:lnTo>
                    <a:pt x="40" y="48"/>
                  </a:lnTo>
                  <a:lnTo>
                    <a:pt x="24" y="56"/>
                  </a:lnTo>
                  <a:lnTo>
                    <a:pt x="0" y="48"/>
                  </a:lnTo>
                  <a:lnTo>
                    <a:pt x="0" y="24"/>
                  </a:lnTo>
                  <a:lnTo>
                    <a:pt x="8" y="8"/>
                  </a:lnTo>
                  <a:lnTo>
                    <a:pt x="24" y="0"/>
                  </a:lnTo>
                  <a:lnTo>
                    <a:pt x="40" y="16"/>
                  </a:lnTo>
                  <a:lnTo>
                    <a:pt x="48" y="32"/>
                  </a:lnTo>
                  <a:close/>
                </a:path>
              </a:pathLst>
            </a:custGeom>
            <a:solidFill>
              <a:srgbClr val="DD6E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345" name="Freeform 272"/>
            <p:cNvSpPr>
              <a:spLocks/>
            </p:cNvSpPr>
            <p:nvPr/>
          </p:nvSpPr>
          <p:spPr bwMode="invGray">
            <a:xfrm rot="-2682521">
              <a:off x="1702" y="2650"/>
              <a:ext cx="48" cy="48"/>
            </a:xfrm>
            <a:custGeom>
              <a:avLst/>
              <a:gdLst>
                <a:gd name="T0" fmla="*/ 48 w 48"/>
                <a:gd name="T1" fmla="*/ 24 h 48"/>
                <a:gd name="T2" fmla="*/ 40 w 48"/>
                <a:gd name="T3" fmla="*/ 48 h 48"/>
                <a:gd name="T4" fmla="*/ 24 w 48"/>
                <a:gd name="T5" fmla="*/ 48 h 48"/>
                <a:gd name="T6" fmla="*/ 24 w 48"/>
                <a:gd name="T7" fmla="*/ 48 h 48"/>
                <a:gd name="T8" fmla="*/ 0 w 48"/>
                <a:gd name="T9" fmla="*/ 40 h 48"/>
                <a:gd name="T10" fmla="*/ 0 w 48"/>
                <a:gd name="T11" fmla="*/ 24 h 48"/>
                <a:gd name="T12" fmla="*/ 0 w 48"/>
                <a:gd name="T13" fmla="*/ 24 h 48"/>
                <a:gd name="T14" fmla="*/ 8 w 48"/>
                <a:gd name="T15" fmla="*/ 8 h 48"/>
                <a:gd name="T16" fmla="*/ 24 w 48"/>
                <a:gd name="T17" fmla="*/ 0 h 48"/>
                <a:gd name="T18" fmla="*/ 24 w 48"/>
                <a:gd name="T19" fmla="*/ 0 h 48"/>
                <a:gd name="T20" fmla="*/ 40 w 48"/>
                <a:gd name="T21" fmla="*/ 8 h 48"/>
                <a:gd name="T22" fmla="*/ 48 w 48"/>
                <a:gd name="T23" fmla="*/ 24 h 4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8"/>
                <a:gd name="T37" fmla="*/ 0 h 48"/>
                <a:gd name="T38" fmla="*/ 48 w 48"/>
                <a:gd name="T39" fmla="*/ 48 h 4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8" h="48">
                  <a:moveTo>
                    <a:pt x="48" y="24"/>
                  </a:moveTo>
                  <a:lnTo>
                    <a:pt x="40" y="48"/>
                  </a:lnTo>
                  <a:lnTo>
                    <a:pt x="24" y="48"/>
                  </a:lnTo>
                  <a:lnTo>
                    <a:pt x="0" y="40"/>
                  </a:lnTo>
                  <a:lnTo>
                    <a:pt x="0" y="24"/>
                  </a:lnTo>
                  <a:lnTo>
                    <a:pt x="8" y="8"/>
                  </a:lnTo>
                  <a:lnTo>
                    <a:pt x="24" y="0"/>
                  </a:lnTo>
                  <a:lnTo>
                    <a:pt x="40" y="8"/>
                  </a:lnTo>
                  <a:lnTo>
                    <a:pt x="48" y="24"/>
                  </a:lnTo>
                  <a:close/>
                </a:path>
              </a:pathLst>
            </a:custGeom>
            <a:solidFill>
              <a:srgbClr val="DD6E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346" name="Freeform 273"/>
            <p:cNvSpPr>
              <a:spLocks/>
            </p:cNvSpPr>
            <p:nvPr/>
          </p:nvSpPr>
          <p:spPr bwMode="invGray">
            <a:xfrm rot="-2682521">
              <a:off x="1821" y="2543"/>
              <a:ext cx="48" cy="48"/>
            </a:xfrm>
            <a:custGeom>
              <a:avLst/>
              <a:gdLst>
                <a:gd name="T0" fmla="*/ 48 w 48"/>
                <a:gd name="T1" fmla="*/ 24 h 48"/>
                <a:gd name="T2" fmla="*/ 40 w 48"/>
                <a:gd name="T3" fmla="*/ 48 h 48"/>
                <a:gd name="T4" fmla="*/ 24 w 48"/>
                <a:gd name="T5" fmla="*/ 48 h 48"/>
                <a:gd name="T6" fmla="*/ 24 w 48"/>
                <a:gd name="T7" fmla="*/ 48 h 48"/>
                <a:gd name="T8" fmla="*/ 8 w 48"/>
                <a:gd name="T9" fmla="*/ 40 h 48"/>
                <a:gd name="T10" fmla="*/ 0 w 48"/>
                <a:gd name="T11" fmla="*/ 24 h 48"/>
                <a:gd name="T12" fmla="*/ 0 w 48"/>
                <a:gd name="T13" fmla="*/ 24 h 48"/>
                <a:gd name="T14" fmla="*/ 8 w 48"/>
                <a:gd name="T15" fmla="*/ 8 h 48"/>
                <a:gd name="T16" fmla="*/ 32 w 48"/>
                <a:gd name="T17" fmla="*/ 0 h 48"/>
                <a:gd name="T18" fmla="*/ 32 w 48"/>
                <a:gd name="T19" fmla="*/ 0 h 48"/>
                <a:gd name="T20" fmla="*/ 48 w 48"/>
                <a:gd name="T21" fmla="*/ 8 h 48"/>
                <a:gd name="T22" fmla="*/ 48 w 48"/>
                <a:gd name="T23" fmla="*/ 24 h 4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8"/>
                <a:gd name="T37" fmla="*/ 0 h 48"/>
                <a:gd name="T38" fmla="*/ 48 w 48"/>
                <a:gd name="T39" fmla="*/ 48 h 4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8" h="48">
                  <a:moveTo>
                    <a:pt x="48" y="24"/>
                  </a:moveTo>
                  <a:lnTo>
                    <a:pt x="40" y="48"/>
                  </a:lnTo>
                  <a:lnTo>
                    <a:pt x="24" y="48"/>
                  </a:lnTo>
                  <a:lnTo>
                    <a:pt x="8" y="40"/>
                  </a:lnTo>
                  <a:lnTo>
                    <a:pt x="0" y="24"/>
                  </a:lnTo>
                  <a:lnTo>
                    <a:pt x="8" y="8"/>
                  </a:lnTo>
                  <a:lnTo>
                    <a:pt x="32" y="0"/>
                  </a:lnTo>
                  <a:lnTo>
                    <a:pt x="48" y="8"/>
                  </a:lnTo>
                  <a:lnTo>
                    <a:pt x="48" y="24"/>
                  </a:lnTo>
                  <a:close/>
                </a:path>
              </a:pathLst>
            </a:custGeom>
            <a:solidFill>
              <a:srgbClr val="DD6E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13678" name="Freeform 274"/>
          <p:cNvSpPr>
            <a:spLocks/>
          </p:cNvSpPr>
          <p:nvPr/>
        </p:nvSpPr>
        <p:spPr bwMode="invGray">
          <a:xfrm rot="2717479">
            <a:off x="2771775" y="4392613"/>
            <a:ext cx="76200" cy="76200"/>
          </a:xfrm>
          <a:custGeom>
            <a:avLst/>
            <a:gdLst>
              <a:gd name="T0" fmla="*/ 2147483646 w 48"/>
              <a:gd name="T1" fmla="*/ 2147483646 h 48"/>
              <a:gd name="T2" fmla="*/ 2147483646 w 48"/>
              <a:gd name="T3" fmla="*/ 2147483646 h 48"/>
              <a:gd name="T4" fmla="*/ 2147483646 w 48"/>
              <a:gd name="T5" fmla="*/ 2147483646 h 48"/>
              <a:gd name="T6" fmla="*/ 2147483646 w 48"/>
              <a:gd name="T7" fmla="*/ 2147483646 h 48"/>
              <a:gd name="T8" fmla="*/ 2147483646 w 48"/>
              <a:gd name="T9" fmla="*/ 2147483646 h 48"/>
              <a:gd name="T10" fmla="*/ 0 w 48"/>
              <a:gd name="T11" fmla="*/ 2147483646 h 48"/>
              <a:gd name="T12" fmla="*/ 0 w 48"/>
              <a:gd name="T13" fmla="*/ 2147483646 h 48"/>
              <a:gd name="T14" fmla="*/ 2147483646 w 48"/>
              <a:gd name="T15" fmla="*/ 0 h 48"/>
              <a:gd name="T16" fmla="*/ 2147483646 w 48"/>
              <a:gd name="T17" fmla="*/ 0 h 48"/>
              <a:gd name="T18" fmla="*/ 2147483646 w 48"/>
              <a:gd name="T19" fmla="*/ 0 h 48"/>
              <a:gd name="T20" fmla="*/ 2147483646 w 48"/>
              <a:gd name="T21" fmla="*/ 2147483646 h 48"/>
              <a:gd name="T22" fmla="*/ 2147483646 w 48"/>
              <a:gd name="T23" fmla="*/ 2147483646 h 4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8"/>
              <a:gd name="T37" fmla="*/ 0 h 48"/>
              <a:gd name="T38" fmla="*/ 48 w 48"/>
              <a:gd name="T39" fmla="*/ 48 h 48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8" h="48">
                <a:moveTo>
                  <a:pt x="48" y="24"/>
                </a:moveTo>
                <a:lnTo>
                  <a:pt x="40" y="40"/>
                </a:lnTo>
                <a:lnTo>
                  <a:pt x="24" y="48"/>
                </a:lnTo>
                <a:lnTo>
                  <a:pt x="8" y="40"/>
                </a:lnTo>
                <a:lnTo>
                  <a:pt x="0" y="24"/>
                </a:lnTo>
                <a:lnTo>
                  <a:pt x="8" y="0"/>
                </a:lnTo>
                <a:lnTo>
                  <a:pt x="32" y="0"/>
                </a:lnTo>
                <a:lnTo>
                  <a:pt x="48" y="8"/>
                </a:lnTo>
                <a:lnTo>
                  <a:pt x="48" y="24"/>
                </a:lnTo>
                <a:close/>
              </a:path>
            </a:pathLst>
          </a:custGeom>
          <a:solidFill>
            <a:srgbClr val="DD6E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13679" name="Group 275"/>
          <p:cNvGrpSpPr>
            <a:grpSpLocks/>
          </p:cNvGrpSpPr>
          <p:nvPr/>
        </p:nvGrpSpPr>
        <p:grpSpPr bwMode="auto">
          <a:xfrm rot="-3220223">
            <a:off x="3199607" y="3593306"/>
            <a:ext cx="450850" cy="493713"/>
            <a:chOff x="2074" y="2002"/>
            <a:chExt cx="284" cy="311"/>
          </a:xfrm>
        </p:grpSpPr>
        <p:sp>
          <p:nvSpPr>
            <p:cNvPr id="114337" name="Freeform 276"/>
            <p:cNvSpPr>
              <a:spLocks/>
            </p:cNvSpPr>
            <p:nvPr/>
          </p:nvSpPr>
          <p:spPr bwMode="invGray">
            <a:xfrm>
              <a:off x="2074" y="2002"/>
              <a:ext cx="282" cy="311"/>
            </a:xfrm>
            <a:custGeom>
              <a:avLst/>
              <a:gdLst>
                <a:gd name="T0" fmla="*/ 0 w 282"/>
                <a:gd name="T1" fmla="*/ 0 h 311"/>
                <a:gd name="T2" fmla="*/ 31 w 282"/>
                <a:gd name="T3" fmla="*/ 34 h 311"/>
                <a:gd name="T4" fmla="*/ 85 w 282"/>
                <a:gd name="T5" fmla="*/ 110 h 311"/>
                <a:gd name="T6" fmla="*/ 139 w 282"/>
                <a:gd name="T7" fmla="*/ 186 h 311"/>
                <a:gd name="T8" fmla="*/ 191 w 282"/>
                <a:gd name="T9" fmla="*/ 233 h 311"/>
                <a:gd name="T10" fmla="*/ 282 w 282"/>
                <a:gd name="T11" fmla="*/ 311 h 3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2"/>
                <a:gd name="T19" fmla="*/ 0 h 311"/>
                <a:gd name="T20" fmla="*/ 282 w 282"/>
                <a:gd name="T21" fmla="*/ 311 h 3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2" h="311">
                  <a:moveTo>
                    <a:pt x="0" y="0"/>
                  </a:moveTo>
                  <a:cubicBezTo>
                    <a:pt x="5" y="6"/>
                    <a:pt x="17" y="16"/>
                    <a:pt x="31" y="34"/>
                  </a:cubicBezTo>
                  <a:cubicBezTo>
                    <a:pt x="45" y="52"/>
                    <a:pt x="67" y="84"/>
                    <a:pt x="85" y="110"/>
                  </a:cubicBezTo>
                  <a:cubicBezTo>
                    <a:pt x="103" y="134"/>
                    <a:pt x="121" y="166"/>
                    <a:pt x="139" y="186"/>
                  </a:cubicBezTo>
                  <a:cubicBezTo>
                    <a:pt x="156" y="207"/>
                    <a:pt x="167" y="212"/>
                    <a:pt x="191" y="233"/>
                  </a:cubicBezTo>
                  <a:cubicBezTo>
                    <a:pt x="215" y="253"/>
                    <a:pt x="267" y="299"/>
                    <a:pt x="282" y="311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4338" name="Freeform 277"/>
            <p:cNvSpPr>
              <a:spLocks/>
            </p:cNvSpPr>
            <p:nvPr/>
          </p:nvSpPr>
          <p:spPr bwMode="invGray">
            <a:xfrm rot="2717479">
              <a:off x="2087" y="2004"/>
              <a:ext cx="48" cy="56"/>
            </a:xfrm>
            <a:custGeom>
              <a:avLst/>
              <a:gdLst>
                <a:gd name="T0" fmla="*/ 48 w 48"/>
                <a:gd name="T1" fmla="*/ 32 h 56"/>
                <a:gd name="T2" fmla="*/ 40 w 48"/>
                <a:gd name="T3" fmla="*/ 48 h 56"/>
                <a:gd name="T4" fmla="*/ 24 w 48"/>
                <a:gd name="T5" fmla="*/ 56 h 56"/>
                <a:gd name="T6" fmla="*/ 24 w 48"/>
                <a:gd name="T7" fmla="*/ 56 h 56"/>
                <a:gd name="T8" fmla="*/ 8 w 48"/>
                <a:gd name="T9" fmla="*/ 48 h 56"/>
                <a:gd name="T10" fmla="*/ 0 w 48"/>
                <a:gd name="T11" fmla="*/ 24 h 56"/>
                <a:gd name="T12" fmla="*/ 0 w 48"/>
                <a:gd name="T13" fmla="*/ 24 h 56"/>
                <a:gd name="T14" fmla="*/ 8 w 48"/>
                <a:gd name="T15" fmla="*/ 8 h 56"/>
                <a:gd name="T16" fmla="*/ 24 w 48"/>
                <a:gd name="T17" fmla="*/ 0 h 56"/>
                <a:gd name="T18" fmla="*/ 24 w 48"/>
                <a:gd name="T19" fmla="*/ 0 h 56"/>
                <a:gd name="T20" fmla="*/ 48 w 48"/>
                <a:gd name="T21" fmla="*/ 8 h 56"/>
                <a:gd name="T22" fmla="*/ 48 w 48"/>
                <a:gd name="T23" fmla="*/ 32 h 5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8"/>
                <a:gd name="T37" fmla="*/ 0 h 56"/>
                <a:gd name="T38" fmla="*/ 48 w 48"/>
                <a:gd name="T39" fmla="*/ 56 h 5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8" h="56">
                  <a:moveTo>
                    <a:pt x="48" y="32"/>
                  </a:moveTo>
                  <a:lnTo>
                    <a:pt x="40" y="48"/>
                  </a:lnTo>
                  <a:lnTo>
                    <a:pt x="24" y="56"/>
                  </a:lnTo>
                  <a:lnTo>
                    <a:pt x="8" y="48"/>
                  </a:lnTo>
                  <a:lnTo>
                    <a:pt x="0" y="24"/>
                  </a:lnTo>
                  <a:lnTo>
                    <a:pt x="8" y="8"/>
                  </a:lnTo>
                  <a:lnTo>
                    <a:pt x="24" y="0"/>
                  </a:lnTo>
                  <a:lnTo>
                    <a:pt x="48" y="8"/>
                  </a:lnTo>
                  <a:lnTo>
                    <a:pt x="48" y="32"/>
                  </a:lnTo>
                  <a:close/>
                </a:path>
              </a:pathLst>
            </a:custGeom>
            <a:solidFill>
              <a:srgbClr val="DD6E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339" name="Freeform 278"/>
            <p:cNvSpPr>
              <a:spLocks/>
            </p:cNvSpPr>
            <p:nvPr/>
          </p:nvSpPr>
          <p:spPr bwMode="invGray">
            <a:xfrm rot="2717479">
              <a:off x="2160" y="2157"/>
              <a:ext cx="48" cy="56"/>
            </a:xfrm>
            <a:custGeom>
              <a:avLst/>
              <a:gdLst>
                <a:gd name="T0" fmla="*/ 48 w 48"/>
                <a:gd name="T1" fmla="*/ 32 h 56"/>
                <a:gd name="T2" fmla="*/ 40 w 48"/>
                <a:gd name="T3" fmla="*/ 48 h 56"/>
                <a:gd name="T4" fmla="*/ 24 w 48"/>
                <a:gd name="T5" fmla="*/ 56 h 56"/>
                <a:gd name="T6" fmla="*/ 24 w 48"/>
                <a:gd name="T7" fmla="*/ 56 h 56"/>
                <a:gd name="T8" fmla="*/ 0 w 48"/>
                <a:gd name="T9" fmla="*/ 48 h 56"/>
                <a:gd name="T10" fmla="*/ 0 w 48"/>
                <a:gd name="T11" fmla="*/ 24 h 56"/>
                <a:gd name="T12" fmla="*/ 0 w 48"/>
                <a:gd name="T13" fmla="*/ 24 h 56"/>
                <a:gd name="T14" fmla="*/ 8 w 48"/>
                <a:gd name="T15" fmla="*/ 8 h 56"/>
                <a:gd name="T16" fmla="*/ 24 w 48"/>
                <a:gd name="T17" fmla="*/ 0 h 56"/>
                <a:gd name="T18" fmla="*/ 24 w 48"/>
                <a:gd name="T19" fmla="*/ 0 h 56"/>
                <a:gd name="T20" fmla="*/ 40 w 48"/>
                <a:gd name="T21" fmla="*/ 16 h 56"/>
                <a:gd name="T22" fmla="*/ 48 w 48"/>
                <a:gd name="T23" fmla="*/ 32 h 5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8"/>
                <a:gd name="T37" fmla="*/ 0 h 56"/>
                <a:gd name="T38" fmla="*/ 48 w 48"/>
                <a:gd name="T39" fmla="*/ 56 h 5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8" h="56">
                  <a:moveTo>
                    <a:pt x="48" y="32"/>
                  </a:moveTo>
                  <a:lnTo>
                    <a:pt x="40" y="48"/>
                  </a:lnTo>
                  <a:lnTo>
                    <a:pt x="24" y="56"/>
                  </a:lnTo>
                  <a:lnTo>
                    <a:pt x="0" y="48"/>
                  </a:lnTo>
                  <a:lnTo>
                    <a:pt x="0" y="24"/>
                  </a:lnTo>
                  <a:lnTo>
                    <a:pt x="8" y="8"/>
                  </a:lnTo>
                  <a:lnTo>
                    <a:pt x="24" y="0"/>
                  </a:lnTo>
                  <a:lnTo>
                    <a:pt x="40" y="16"/>
                  </a:lnTo>
                  <a:lnTo>
                    <a:pt x="48" y="32"/>
                  </a:lnTo>
                  <a:close/>
                </a:path>
              </a:pathLst>
            </a:custGeom>
            <a:solidFill>
              <a:srgbClr val="DD6E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340" name="Freeform 279"/>
            <p:cNvSpPr>
              <a:spLocks/>
            </p:cNvSpPr>
            <p:nvPr/>
          </p:nvSpPr>
          <p:spPr bwMode="invGray">
            <a:xfrm rot="2717479">
              <a:off x="2306" y="2248"/>
              <a:ext cx="48" cy="56"/>
            </a:xfrm>
            <a:custGeom>
              <a:avLst/>
              <a:gdLst>
                <a:gd name="T0" fmla="*/ 48 w 48"/>
                <a:gd name="T1" fmla="*/ 32 h 56"/>
                <a:gd name="T2" fmla="*/ 40 w 48"/>
                <a:gd name="T3" fmla="*/ 48 h 56"/>
                <a:gd name="T4" fmla="*/ 24 w 48"/>
                <a:gd name="T5" fmla="*/ 56 h 56"/>
                <a:gd name="T6" fmla="*/ 24 w 48"/>
                <a:gd name="T7" fmla="*/ 56 h 56"/>
                <a:gd name="T8" fmla="*/ 0 w 48"/>
                <a:gd name="T9" fmla="*/ 48 h 56"/>
                <a:gd name="T10" fmla="*/ 0 w 48"/>
                <a:gd name="T11" fmla="*/ 24 h 56"/>
                <a:gd name="T12" fmla="*/ 0 w 48"/>
                <a:gd name="T13" fmla="*/ 24 h 56"/>
                <a:gd name="T14" fmla="*/ 8 w 48"/>
                <a:gd name="T15" fmla="*/ 8 h 56"/>
                <a:gd name="T16" fmla="*/ 24 w 48"/>
                <a:gd name="T17" fmla="*/ 0 h 56"/>
                <a:gd name="T18" fmla="*/ 24 w 48"/>
                <a:gd name="T19" fmla="*/ 0 h 56"/>
                <a:gd name="T20" fmla="*/ 40 w 48"/>
                <a:gd name="T21" fmla="*/ 8 h 56"/>
                <a:gd name="T22" fmla="*/ 48 w 48"/>
                <a:gd name="T23" fmla="*/ 32 h 5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8"/>
                <a:gd name="T37" fmla="*/ 0 h 56"/>
                <a:gd name="T38" fmla="*/ 48 w 48"/>
                <a:gd name="T39" fmla="*/ 56 h 5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8" h="56">
                  <a:moveTo>
                    <a:pt x="48" y="32"/>
                  </a:moveTo>
                  <a:lnTo>
                    <a:pt x="40" y="48"/>
                  </a:lnTo>
                  <a:lnTo>
                    <a:pt x="24" y="56"/>
                  </a:lnTo>
                  <a:lnTo>
                    <a:pt x="0" y="48"/>
                  </a:lnTo>
                  <a:lnTo>
                    <a:pt x="0" y="24"/>
                  </a:lnTo>
                  <a:lnTo>
                    <a:pt x="8" y="8"/>
                  </a:lnTo>
                  <a:lnTo>
                    <a:pt x="24" y="0"/>
                  </a:lnTo>
                  <a:lnTo>
                    <a:pt x="40" y="8"/>
                  </a:lnTo>
                  <a:lnTo>
                    <a:pt x="48" y="32"/>
                  </a:lnTo>
                  <a:close/>
                </a:path>
              </a:pathLst>
            </a:custGeom>
            <a:solidFill>
              <a:srgbClr val="DD6E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341" name="Freeform 280"/>
            <p:cNvSpPr>
              <a:spLocks/>
            </p:cNvSpPr>
            <p:nvPr/>
          </p:nvSpPr>
          <p:spPr bwMode="invGray">
            <a:xfrm rot="2717479">
              <a:off x="2118" y="2090"/>
              <a:ext cx="48" cy="48"/>
            </a:xfrm>
            <a:custGeom>
              <a:avLst/>
              <a:gdLst>
                <a:gd name="T0" fmla="*/ 48 w 48"/>
                <a:gd name="T1" fmla="*/ 24 h 48"/>
                <a:gd name="T2" fmla="*/ 40 w 48"/>
                <a:gd name="T3" fmla="*/ 48 h 48"/>
                <a:gd name="T4" fmla="*/ 24 w 48"/>
                <a:gd name="T5" fmla="*/ 48 h 48"/>
                <a:gd name="T6" fmla="*/ 24 w 48"/>
                <a:gd name="T7" fmla="*/ 48 h 48"/>
                <a:gd name="T8" fmla="*/ 0 w 48"/>
                <a:gd name="T9" fmla="*/ 40 h 48"/>
                <a:gd name="T10" fmla="*/ 0 w 48"/>
                <a:gd name="T11" fmla="*/ 24 h 48"/>
                <a:gd name="T12" fmla="*/ 0 w 48"/>
                <a:gd name="T13" fmla="*/ 24 h 48"/>
                <a:gd name="T14" fmla="*/ 8 w 48"/>
                <a:gd name="T15" fmla="*/ 8 h 48"/>
                <a:gd name="T16" fmla="*/ 24 w 48"/>
                <a:gd name="T17" fmla="*/ 0 h 48"/>
                <a:gd name="T18" fmla="*/ 24 w 48"/>
                <a:gd name="T19" fmla="*/ 0 h 48"/>
                <a:gd name="T20" fmla="*/ 40 w 48"/>
                <a:gd name="T21" fmla="*/ 8 h 48"/>
                <a:gd name="T22" fmla="*/ 48 w 48"/>
                <a:gd name="T23" fmla="*/ 24 h 4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8"/>
                <a:gd name="T37" fmla="*/ 0 h 48"/>
                <a:gd name="T38" fmla="*/ 48 w 48"/>
                <a:gd name="T39" fmla="*/ 48 h 4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8" h="48">
                  <a:moveTo>
                    <a:pt x="48" y="24"/>
                  </a:moveTo>
                  <a:lnTo>
                    <a:pt x="40" y="48"/>
                  </a:lnTo>
                  <a:lnTo>
                    <a:pt x="24" y="48"/>
                  </a:lnTo>
                  <a:lnTo>
                    <a:pt x="0" y="40"/>
                  </a:lnTo>
                  <a:lnTo>
                    <a:pt x="0" y="24"/>
                  </a:lnTo>
                  <a:lnTo>
                    <a:pt x="8" y="8"/>
                  </a:lnTo>
                  <a:lnTo>
                    <a:pt x="24" y="0"/>
                  </a:lnTo>
                  <a:lnTo>
                    <a:pt x="40" y="8"/>
                  </a:lnTo>
                  <a:lnTo>
                    <a:pt x="48" y="24"/>
                  </a:lnTo>
                  <a:close/>
                </a:path>
              </a:pathLst>
            </a:custGeom>
            <a:solidFill>
              <a:srgbClr val="DD6E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342" name="Freeform 281"/>
            <p:cNvSpPr>
              <a:spLocks/>
            </p:cNvSpPr>
            <p:nvPr/>
          </p:nvSpPr>
          <p:spPr bwMode="invGray">
            <a:xfrm rot="2717479">
              <a:off x="2225" y="2209"/>
              <a:ext cx="48" cy="48"/>
            </a:xfrm>
            <a:custGeom>
              <a:avLst/>
              <a:gdLst>
                <a:gd name="T0" fmla="*/ 48 w 48"/>
                <a:gd name="T1" fmla="*/ 24 h 48"/>
                <a:gd name="T2" fmla="*/ 40 w 48"/>
                <a:gd name="T3" fmla="*/ 48 h 48"/>
                <a:gd name="T4" fmla="*/ 24 w 48"/>
                <a:gd name="T5" fmla="*/ 48 h 48"/>
                <a:gd name="T6" fmla="*/ 24 w 48"/>
                <a:gd name="T7" fmla="*/ 48 h 48"/>
                <a:gd name="T8" fmla="*/ 8 w 48"/>
                <a:gd name="T9" fmla="*/ 40 h 48"/>
                <a:gd name="T10" fmla="*/ 0 w 48"/>
                <a:gd name="T11" fmla="*/ 24 h 48"/>
                <a:gd name="T12" fmla="*/ 0 w 48"/>
                <a:gd name="T13" fmla="*/ 24 h 48"/>
                <a:gd name="T14" fmla="*/ 8 w 48"/>
                <a:gd name="T15" fmla="*/ 8 h 48"/>
                <a:gd name="T16" fmla="*/ 32 w 48"/>
                <a:gd name="T17" fmla="*/ 0 h 48"/>
                <a:gd name="T18" fmla="*/ 32 w 48"/>
                <a:gd name="T19" fmla="*/ 0 h 48"/>
                <a:gd name="T20" fmla="*/ 48 w 48"/>
                <a:gd name="T21" fmla="*/ 8 h 48"/>
                <a:gd name="T22" fmla="*/ 48 w 48"/>
                <a:gd name="T23" fmla="*/ 24 h 4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8"/>
                <a:gd name="T37" fmla="*/ 0 h 48"/>
                <a:gd name="T38" fmla="*/ 48 w 48"/>
                <a:gd name="T39" fmla="*/ 48 h 4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8" h="48">
                  <a:moveTo>
                    <a:pt x="48" y="24"/>
                  </a:moveTo>
                  <a:lnTo>
                    <a:pt x="40" y="48"/>
                  </a:lnTo>
                  <a:lnTo>
                    <a:pt x="24" y="48"/>
                  </a:lnTo>
                  <a:lnTo>
                    <a:pt x="8" y="40"/>
                  </a:lnTo>
                  <a:lnTo>
                    <a:pt x="0" y="24"/>
                  </a:lnTo>
                  <a:lnTo>
                    <a:pt x="8" y="8"/>
                  </a:lnTo>
                  <a:lnTo>
                    <a:pt x="32" y="0"/>
                  </a:lnTo>
                  <a:lnTo>
                    <a:pt x="48" y="8"/>
                  </a:lnTo>
                  <a:lnTo>
                    <a:pt x="48" y="24"/>
                  </a:lnTo>
                  <a:close/>
                </a:path>
              </a:pathLst>
            </a:custGeom>
            <a:solidFill>
              <a:srgbClr val="DD6E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3680" name="Group 282"/>
          <p:cNvGrpSpPr>
            <a:grpSpLocks/>
          </p:cNvGrpSpPr>
          <p:nvPr/>
        </p:nvGrpSpPr>
        <p:grpSpPr bwMode="auto">
          <a:xfrm rot="-2854427">
            <a:off x="3138488" y="4130675"/>
            <a:ext cx="536575" cy="568325"/>
            <a:chOff x="2206" y="1818"/>
            <a:chExt cx="338" cy="358"/>
          </a:xfrm>
        </p:grpSpPr>
        <p:sp>
          <p:nvSpPr>
            <p:cNvPr id="114330" name="Freeform 283"/>
            <p:cNvSpPr>
              <a:spLocks/>
            </p:cNvSpPr>
            <p:nvPr/>
          </p:nvSpPr>
          <p:spPr bwMode="invGray">
            <a:xfrm>
              <a:off x="2206" y="1818"/>
              <a:ext cx="336" cy="358"/>
            </a:xfrm>
            <a:custGeom>
              <a:avLst/>
              <a:gdLst>
                <a:gd name="T0" fmla="*/ 0 w 336"/>
                <a:gd name="T1" fmla="*/ 0 h 358"/>
                <a:gd name="T2" fmla="*/ 85 w 336"/>
                <a:gd name="T3" fmla="*/ 81 h 358"/>
                <a:gd name="T4" fmla="*/ 139 w 336"/>
                <a:gd name="T5" fmla="*/ 157 h 358"/>
                <a:gd name="T6" fmla="*/ 193 w 336"/>
                <a:gd name="T7" fmla="*/ 233 h 358"/>
                <a:gd name="T8" fmla="*/ 245 w 336"/>
                <a:gd name="T9" fmla="*/ 280 h 358"/>
                <a:gd name="T10" fmla="*/ 336 w 336"/>
                <a:gd name="T11" fmla="*/ 358 h 3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6"/>
                <a:gd name="T19" fmla="*/ 0 h 358"/>
                <a:gd name="T20" fmla="*/ 336 w 336"/>
                <a:gd name="T21" fmla="*/ 358 h 35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6" h="358">
                  <a:moveTo>
                    <a:pt x="0" y="0"/>
                  </a:moveTo>
                  <a:cubicBezTo>
                    <a:pt x="14" y="13"/>
                    <a:pt x="62" y="55"/>
                    <a:pt x="85" y="81"/>
                  </a:cubicBezTo>
                  <a:cubicBezTo>
                    <a:pt x="108" y="107"/>
                    <a:pt x="121" y="131"/>
                    <a:pt x="139" y="157"/>
                  </a:cubicBezTo>
                  <a:cubicBezTo>
                    <a:pt x="157" y="181"/>
                    <a:pt x="175" y="213"/>
                    <a:pt x="193" y="233"/>
                  </a:cubicBezTo>
                  <a:cubicBezTo>
                    <a:pt x="210" y="254"/>
                    <a:pt x="221" y="259"/>
                    <a:pt x="245" y="280"/>
                  </a:cubicBezTo>
                  <a:cubicBezTo>
                    <a:pt x="269" y="300"/>
                    <a:pt x="321" y="346"/>
                    <a:pt x="336" y="358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4331" name="Freeform 284"/>
            <p:cNvSpPr>
              <a:spLocks/>
            </p:cNvSpPr>
            <p:nvPr/>
          </p:nvSpPr>
          <p:spPr bwMode="invGray">
            <a:xfrm rot="2717479">
              <a:off x="2273" y="1867"/>
              <a:ext cx="48" cy="56"/>
            </a:xfrm>
            <a:custGeom>
              <a:avLst/>
              <a:gdLst>
                <a:gd name="T0" fmla="*/ 48 w 48"/>
                <a:gd name="T1" fmla="*/ 32 h 56"/>
                <a:gd name="T2" fmla="*/ 40 w 48"/>
                <a:gd name="T3" fmla="*/ 48 h 56"/>
                <a:gd name="T4" fmla="*/ 24 w 48"/>
                <a:gd name="T5" fmla="*/ 56 h 56"/>
                <a:gd name="T6" fmla="*/ 24 w 48"/>
                <a:gd name="T7" fmla="*/ 56 h 56"/>
                <a:gd name="T8" fmla="*/ 8 w 48"/>
                <a:gd name="T9" fmla="*/ 48 h 56"/>
                <a:gd name="T10" fmla="*/ 0 w 48"/>
                <a:gd name="T11" fmla="*/ 24 h 56"/>
                <a:gd name="T12" fmla="*/ 0 w 48"/>
                <a:gd name="T13" fmla="*/ 24 h 56"/>
                <a:gd name="T14" fmla="*/ 8 w 48"/>
                <a:gd name="T15" fmla="*/ 8 h 56"/>
                <a:gd name="T16" fmla="*/ 24 w 48"/>
                <a:gd name="T17" fmla="*/ 0 h 56"/>
                <a:gd name="T18" fmla="*/ 24 w 48"/>
                <a:gd name="T19" fmla="*/ 0 h 56"/>
                <a:gd name="T20" fmla="*/ 48 w 48"/>
                <a:gd name="T21" fmla="*/ 8 h 56"/>
                <a:gd name="T22" fmla="*/ 48 w 48"/>
                <a:gd name="T23" fmla="*/ 32 h 5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8"/>
                <a:gd name="T37" fmla="*/ 0 h 56"/>
                <a:gd name="T38" fmla="*/ 48 w 48"/>
                <a:gd name="T39" fmla="*/ 56 h 5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8" h="56">
                  <a:moveTo>
                    <a:pt x="48" y="32"/>
                  </a:moveTo>
                  <a:lnTo>
                    <a:pt x="40" y="48"/>
                  </a:lnTo>
                  <a:lnTo>
                    <a:pt x="24" y="56"/>
                  </a:lnTo>
                  <a:lnTo>
                    <a:pt x="8" y="48"/>
                  </a:lnTo>
                  <a:lnTo>
                    <a:pt x="0" y="24"/>
                  </a:lnTo>
                  <a:lnTo>
                    <a:pt x="8" y="8"/>
                  </a:lnTo>
                  <a:lnTo>
                    <a:pt x="24" y="0"/>
                  </a:lnTo>
                  <a:lnTo>
                    <a:pt x="48" y="8"/>
                  </a:lnTo>
                  <a:lnTo>
                    <a:pt x="48" y="32"/>
                  </a:lnTo>
                  <a:close/>
                </a:path>
              </a:pathLst>
            </a:custGeom>
            <a:solidFill>
              <a:srgbClr val="DD6E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332" name="Freeform 285"/>
            <p:cNvSpPr>
              <a:spLocks/>
            </p:cNvSpPr>
            <p:nvPr/>
          </p:nvSpPr>
          <p:spPr bwMode="invGray">
            <a:xfrm rot="2717479">
              <a:off x="2346" y="2020"/>
              <a:ext cx="48" cy="56"/>
            </a:xfrm>
            <a:custGeom>
              <a:avLst/>
              <a:gdLst>
                <a:gd name="T0" fmla="*/ 48 w 48"/>
                <a:gd name="T1" fmla="*/ 32 h 56"/>
                <a:gd name="T2" fmla="*/ 40 w 48"/>
                <a:gd name="T3" fmla="*/ 48 h 56"/>
                <a:gd name="T4" fmla="*/ 24 w 48"/>
                <a:gd name="T5" fmla="*/ 56 h 56"/>
                <a:gd name="T6" fmla="*/ 24 w 48"/>
                <a:gd name="T7" fmla="*/ 56 h 56"/>
                <a:gd name="T8" fmla="*/ 0 w 48"/>
                <a:gd name="T9" fmla="*/ 48 h 56"/>
                <a:gd name="T10" fmla="*/ 0 w 48"/>
                <a:gd name="T11" fmla="*/ 24 h 56"/>
                <a:gd name="T12" fmla="*/ 0 w 48"/>
                <a:gd name="T13" fmla="*/ 24 h 56"/>
                <a:gd name="T14" fmla="*/ 8 w 48"/>
                <a:gd name="T15" fmla="*/ 8 h 56"/>
                <a:gd name="T16" fmla="*/ 24 w 48"/>
                <a:gd name="T17" fmla="*/ 0 h 56"/>
                <a:gd name="T18" fmla="*/ 24 w 48"/>
                <a:gd name="T19" fmla="*/ 0 h 56"/>
                <a:gd name="T20" fmla="*/ 40 w 48"/>
                <a:gd name="T21" fmla="*/ 16 h 56"/>
                <a:gd name="T22" fmla="*/ 48 w 48"/>
                <a:gd name="T23" fmla="*/ 32 h 5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8"/>
                <a:gd name="T37" fmla="*/ 0 h 56"/>
                <a:gd name="T38" fmla="*/ 48 w 48"/>
                <a:gd name="T39" fmla="*/ 56 h 5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8" h="56">
                  <a:moveTo>
                    <a:pt x="48" y="32"/>
                  </a:moveTo>
                  <a:lnTo>
                    <a:pt x="40" y="48"/>
                  </a:lnTo>
                  <a:lnTo>
                    <a:pt x="24" y="56"/>
                  </a:lnTo>
                  <a:lnTo>
                    <a:pt x="0" y="48"/>
                  </a:lnTo>
                  <a:lnTo>
                    <a:pt x="0" y="24"/>
                  </a:lnTo>
                  <a:lnTo>
                    <a:pt x="8" y="8"/>
                  </a:lnTo>
                  <a:lnTo>
                    <a:pt x="24" y="0"/>
                  </a:lnTo>
                  <a:lnTo>
                    <a:pt x="40" y="16"/>
                  </a:lnTo>
                  <a:lnTo>
                    <a:pt x="48" y="32"/>
                  </a:lnTo>
                  <a:close/>
                </a:path>
              </a:pathLst>
            </a:custGeom>
            <a:solidFill>
              <a:srgbClr val="DD6E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333" name="Freeform 286"/>
            <p:cNvSpPr>
              <a:spLocks/>
            </p:cNvSpPr>
            <p:nvPr/>
          </p:nvSpPr>
          <p:spPr bwMode="invGray">
            <a:xfrm rot="2717479">
              <a:off x="2492" y="2111"/>
              <a:ext cx="48" cy="56"/>
            </a:xfrm>
            <a:custGeom>
              <a:avLst/>
              <a:gdLst>
                <a:gd name="T0" fmla="*/ 48 w 48"/>
                <a:gd name="T1" fmla="*/ 32 h 56"/>
                <a:gd name="T2" fmla="*/ 40 w 48"/>
                <a:gd name="T3" fmla="*/ 48 h 56"/>
                <a:gd name="T4" fmla="*/ 24 w 48"/>
                <a:gd name="T5" fmla="*/ 56 h 56"/>
                <a:gd name="T6" fmla="*/ 24 w 48"/>
                <a:gd name="T7" fmla="*/ 56 h 56"/>
                <a:gd name="T8" fmla="*/ 0 w 48"/>
                <a:gd name="T9" fmla="*/ 48 h 56"/>
                <a:gd name="T10" fmla="*/ 0 w 48"/>
                <a:gd name="T11" fmla="*/ 24 h 56"/>
                <a:gd name="T12" fmla="*/ 0 w 48"/>
                <a:gd name="T13" fmla="*/ 24 h 56"/>
                <a:gd name="T14" fmla="*/ 8 w 48"/>
                <a:gd name="T15" fmla="*/ 8 h 56"/>
                <a:gd name="T16" fmla="*/ 24 w 48"/>
                <a:gd name="T17" fmla="*/ 0 h 56"/>
                <a:gd name="T18" fmla="*/ 24 w 48"/>
                <a:gd name="T19" fmla="*/ 0 h 56"/>
                <a:gd name="T20" fmla="*/ 40 w 48"/>
                <a:gd name="T21" fmla="*/ 8 h 56"/>
                <a:gd name="T22" fmla="*/ 48 w 48"/>
                <a:gd name="T23" fmla="*/ 32 h 5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8"/>
                <a:gd name="T37" fmla="*/ 0 h 56"/>
                <a:gd name="T38" fmla="*/ 48 w 48"/>
                <a:gd name="T39" fmla="*/ 56 h 5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8" h="56">
                  <a:moveTo>
                    <a:pt x="48" y="32"/>
                  </a:moveTo>
                  <a:lnTo>
                    <a:pt x="40" y="48"/>
                  </a:lnTo>
                  <a:lnTo>
                    <a:pt x="24" y="56"/>
                  </a:lnTo>
                  <a:lnTo>
                    <a:pt x="0" y="48"/>
                  </a:lnTo>
                  <a:lnTo>
                    <a:pt x="0" y="24"/>
                  </a:lnTo>
                  <a:lnTo>
                    <a:pt x="8" y="8"/>
                  </a:lnTo>
                  <a:lnTo>
                    <a:pt x="24" y="0"/>
                  </a:lnTo>
                  <a:lnTo>
                    <a:pt x="40" y="8"/>
                  </a:lnTo>
                  <a:lnTo>
                    <a:pt x="48" y="32"/>
                  </a:lnTo>
                  <a:close/>
                </a:path>
              </a:pathLst>
            </a:custGeom>
            <a:solidFill>
              <a:srgbClr val="DD6E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334" name="Freeform 287"/>
            <p:cNvSpPr>
              <a:spLocks/>
            </p:cNvSpPr>
            <p:nvPr/>
          </p:nvSpPr>
          <p:spPr bwMode="invGray">
            <a:xfrm rot="2717479">
              <a:off x="2208" y="1823"/>
              <a:ext cx="48" cy="48"/>
            </a:xfrm>
            <a:custGeom>
              <a:avLst/>
              <a:gdLst>
                <a:gd name="T0" fmla="*/ 48 w 48"/>
                <a:gd name="T1" fmla="*/ 24 h 48"/>
                <a:gd name="T2" fmla="*/ 40 w 48"/>
                <a:gd name="T3" fmla="*/ 40 h 48"/>
                <a:gd name="T4" fmla="*/ 16 w 48"/>
                <a:gd name="T5" fmla="*/ 48 h 48"/>
                <a:gd name="T6" fmla="*/ 16 w 48"/>
                <a:gd name="T7" fmla="*/ 48 h 48"/>
                <a:gd name="T8" fmla="*/ 0 w 48"/>
                <a:gd name="T9" fmla="*/ 40 h 48"/>
                <a:gd name="T10" fmla="*/ 0 w 48"/>
                <a:gd name="T11" fmla="*/ 24 h 48"/>
                <a:gd name="T12" fmla="*/ 0 w 48"/>
                <a:gd name="T13" fmla="*/ 24 h 48"/>
                <a:gd name="T14" fmla="*/ 8 w 48"/>
                <a:gd name="T15" fmla="*/ 0 h 48"/>
                <a:gd name="T16" fmla="*/ 24 w 48"/>
                <a:gd name="T17" fmla="*/ 0 h 48"/>
                <a:gd name="T18" fmla="*/ 24 w 48"/>
                <a:gd name="T19" fmla="*/ 0 h 48"/>
                <a:gd name="T20" fmla="*/ 40 w 48"/>
                <a:gd name="T21" fmla="*/ 8 h 48"/>
                <a:gd name="T22" fmla="*/ 48 w 48"/>
                <a:gd name="T23" fmla="*/ 24 h 4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8"/>
                <a:gd name="T37" fmla="*/ 0 h 48"/>
                <a:gd name="T38" fmla="*/ 48 w 48"/>
                <a:gd name="T39" fmla="*/ 48 h 4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8" h="48">
                  <a:moveTo>
                    <a:pt x="48" y="24"/>
                  </a:moveTo>
                  <a:lnTo>
                    <a:pt x="40" y="40"/>
                  </a:lnTo>
                  <a:lnTo>
                    <a:pt x="16" y="48"/>
                  </a:lnTo>
                  <a:lnTo>
                    <a:pt x="0" y="40"/>
                  </a:lnTo>
                  <a:lnTo>
                    <a:pt x="0" y="24"/>
                  </a:lnTo>
                  <a:lnTo>
                    <a:pt x="8" y="0"/>
                  </a:lnTo>
                  <a:lnTo>
                    <a:pt x="24" y="0"/>
                  </a:lnTo>
                  <a:lnTo>
                    <a:pt x="40" y="8"/>
                  </a:lnTo>
                  <a:lnTo>
                    <a:pt x="48" y="24"/>
                  </a:lnTo>
                  <a:close/>
                </a:path>
              </a:pathLst>
            </a:custGeom>
            <a:solidFill>
              <a:srgbClr val="DD6E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335" name="Freeform 288"/>
            <p:cNvSpPr>
              <a:spLocks/>
            </p:cNvSpPr>
            <p:nvPr/>
          </p:nvSpPr>
          <p:spPr bwMode="invGray">
            <a:xfrm rot="2717479">
              <a:off x="2304" y="1953"/>
              <a:ext cx="48" cy="48"/>
            </a:xfrm>
            <a:custGeom>
              <a:avLst/>
              <a:gdLst>
                <a:gd name="T0" fmla="*/ 48 w 48"/>
                <a:gd name="T1" fmla="*/ 24 h 48"/>
                <a:gd name="T2" fmla="*/ 40 w 48"/>
                <a:gd name="T3" fmla="*/ 48 h 48"/>
                <a:gd name="T4" fmla="*/ 24 w 48"/>
                <a:gd name="T5" fmla="*/ 48 h 48"/>
                <a:gd name="T6" fmla="*/ 24 w 48"/>
                <a:gd name="T7" fmla="*/ 48 h 48"/>
                <a:gd name="T8" fmla="*/ 0 w 48"/>
                <a:gd name="T9" fmla="*/ 40 h 48"/>
                <a:gd name="T10" fmla="*/ 0 w 48"/>
                <a:gd name="T11" fmla="*/ 24 h 48"/>
                <a:gd name="T12" fmla="*/ 0 w 48"/>
                <a:gd name="T13" fmla="*/ 24 h 48"/>
                <a:gd name="T14" fmla="*/ 8 w 48"/>
                <a:gd name="T15" fmla="*/ 8 h 48"/>
                <a:gd name="T16" fmla="*/ 24 w 48"/>
                <a:gd name="T17" fmla="*/ 0 h 48"/>
                <a:gd name="T18" fmla="*/ 24 w 48"/>
                <a:gd name="T19" fmla="*/ 0 h 48"/>
                <a:gd name="T20" fmla="*/ 40 w 48"/>
                <a:gd name="T21" fmla="*/ 8 h 48"/>
                <a:gd name="T22" fmla="*/ 48 w 48"/>
                <a:gd name="T23" fmla="*/ 24 h 4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8"/>
                <a:gd name="T37" fmla="*/ 0 h 48"/>
                <a:gd name="T38" fmla="*/ 48 w 48"/>
                <a:gd name="T39" fmla="*/ 48 h 4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8" h="48">
                  <a:moveTo>
                    <a:pt x="48" y="24"/>
                  </a:moveTo>
                  <a:lnTo>
                    <a:pt x="40" y="48"/>
                  </a:lnTo>
                  <a:lnTo>
                    <a:pt x="24" y="48"/>
                  </a:lnTo>
                  <a:lnTo>
                    <a:pt x="0" y="40"/>
                  </a:lnTo>
                  <a:lnTo>
                    <a:pt x="0" y="24"/>
                  </a:lnTo>
                  <a:lnTo>
                    <a:pt x="8" y="8"/>
                  </a:lnTo>
                  <a:lnTo>
                    <a:pt x="24" y="0"/>
                  </a:lnTo>
                  <a:lnTo>
                    <a:pt x="40" y="8"/>
                  </a:lnTo>
                  <a:lnTo>
                    <a:pt x="48" y="24"/>
                  </a:lnTo>
                  <a:close/>
                </a:path>
              </a:pathLst>
            </a:custGeom>
            <a:solidFill>
              <a:srgbClr val="DD6E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336" name="Freeform 289"/>
            <p:cNvSpPr>
              <a:spLocks/>
            </p:cNvSpPr>
            <p:nvPr/>
          </p:nvSpPr>
          <p:spPr bwMode="invGray">
            <a:xfrm rot="2717479">
              <a:off x="2411" y="2072"/>
              <a:ext cx="48" cy="48"/>
            </a:xfrm>
            <a:custGeom>
              <a:avLst/>
              <a:gdLst>
                <a:gd name="T0" fmla="*/ 48 w 48"/>
                <a:gd name="T1" fmla="*/ 24 h 48"/>
                <a:gd name="T2" fmla="*/ 40 w 48"/>
                <a:gd name="T3" fmla="*/ 48 h 48"/>
                <a:gd name="T4" fmla="*/ 24 w 48"/>
                <a:gd name="T5" fmla="*/ 48 h 48"/>
                <a:gd name="T6" fmla="*/ 24 w 48"/>
                <a:gd name="T7" fmla="*/ 48 h 48"/>
                <a:gd name="T8" fmla="*/ 8 w 48"/>
                <a:gd name="T9" fmla="*/ 40 h 48"/>
                <a:gd name="T10" fmla="*/ 0 w 48"/>
                <a:gd name="T11" fmla="*/ 24 h 48"/>
                <a:gd name="T12" fmla="*/ 0 w 48"/>
                <a:gd name="T13" fmla="*/ 24 h 48"/>
                <a:gd name="T14" fmla="*/ 8 w 48"/>
                <a:gd name="T15" fmla="*/ 8 h 48"/>
                <a:gd name="T16" fmla="*/ 32 w 48"/>
                <a:gd name="T17" fmla="*/ 0 h 48"/>
                <a:gd name="T18" fmla="*/ 32 w 48"/>
                <a:gd name="T19" fmla="*/ 0 h 48"/>
                <a:gd name="T20" fmla="*/ 48 w 48"/>
                <a:gd name="T21" fmla="*/ 8 h 48"/>
                <a:gd name="T22" fmla="*/ 48 w 48"/>
                <a:gd name="T23" fmla="*/ 24 h 4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8"/>
                <a:gd name="T37" fmla="*/ 0 h 48"/>
                <a:gd name="T38" fmla="*/ 48 w 48"/>
                <a:gd name="T39" fmla="*/ 48 h 4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8" h="48">
                  <a:moveTo>
                    <a:pt x="48" y="24"/>
                  </a:moveTo>
                  <a:lnTo>
                    <a:pt x="40" y="48"/>
                  </a:lnTo>
                  <a:lnTo>
                    <a:pt x="24" y="48"/>
                  </a:lnTo>
                  <a:lnTo>
                    <a:pt x="8" y="40"/>
                  </a:lnTo>
                  <a:lnTo>
                    <a:pt x="0" y="24"/>
                  </a:lnTo>
                  <a:lnTo>
                    <a:pt x="8" y="8"/>
                  </a:lnTo>
                  <a:lnTo>
                    <a:pt x="32" y="0"/>
                  </a:lnTo>
                  <a:lnTo>
                    <a:pt x="48" y="8"/>
                  </a:lnTo>
                  <a:lnTo>
                    <a:pt x="48" y="24"/>
                  </a:lnTo>
                  <a:close/>
                </a:path>
              </a:pathLst>
            </a:custGeom>
            <a:solidFill>
              <a:srgbClr val="DD6E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3104" name="Group 290"/>
          <p:cNvGrpSpPr>
            <a:grpSpLocks/>
          </p:cNvGrpSpPr>
          <p:nvPr/>
        </p:nvGrpSpPr>
        <p:grpSpPr bwMode="auto">
          <a:xfrm>
            <a:off x="5057934" y="2471783"/>
            <a:ext cx="3997325" cy="3616325"/>
            <a:chOff x="3072" y="1328"/>
            <a:chExt cx="2518" cy="2278"/>
          </a:xfrm>
        </p:grpSpPr>
        <p:grpSp>
          <p:nvGrpSpPr>
            <p:cNvPr id="113683" name="Group 291"/>
            <p:cNvGrpSpPr>
              <a:grpSpLocks/>
            </p:cNvGrpSpPr>
            <p:nvPr/>
          </p:nvGrpSpPr>
          <p:grpSpPr bwMode="auto">
            <a:xfrm>
              <a:off x="3072" y="2976"/>
              <a:ext cx="2518" cy="112"/>
              <a:chOff x="240" y="2976"/>
              <a:chExt cx="2518" cy="112"/>
            </a:xfrm>
          </p:grpSpPr>
          <p:sp>
            <p:nvSpPr>
              <p:cNvPr id="114289" name="Line 292"/>
              <p:cNvSpPr>
                <a:spLocks noChangeShapeType="1"/>
              </p:cNvSpPr>
              <p:nvPr/>
            </p:nvSpPr>
            <p:spPr bwMode="auto">
              <a:xfrm flipV="1">
                <a:off x="240" y="3072"/>
                <a:ext cx="251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14290" name="Group 293"/>
              <p:cNvGrpSpPr>
                <a:grpSpLocks/>
              </p:cNvGrpSpPr>
              <p:nvPr/>
            </p:nvGrpSpPr>
            <p:grpSpPr bwMode="auto">
              <a:xfrm>
                <a:off x="288" y="2976"/>
                <a:ext cx="598" cy="112"/>
                <a:chOff x="290" y="1936"/>
                <a:chExt cx="598" cy="112"/>
              </a:xfrm>
            </p:grpSpPr>
            <p:sp>
              <p:nvSpPr>
                <p:cNvPr id="114321" name="Freeform 294"/>
                <p:cNvSpPr>
                  <a:spLocks/>
                </p:cNvSpPr>
                <p:nvPr/>
              </p:nvSpPr>
              <p:spPr bwMode="auto">
                <a:xfrm>
                  <a:off x="290" y="1968"/>
                  <a:ext cx="598" cy="36"/>
                </a:xfrm>
                <a:custGeom>
                  <a:avLst/>
                  <a:gdLst>
                    <a:gd name="T0" fmla="*/ 0 w 598"/>
                    <a:gd name="T1" fmla="*/ 36 h 36"/>
                    <a:gd name="T2" fmla="*/ 136 w 598"/>
                    <a:gd name="T3" fmla="*/ 6 h 36"/>
                    <a:gd name="T4" fmla="*/ 224 w 598"/>
                    <a:gd name="T5" fmla="*/ 4 h 36"/>
                    <a:gd name="T6" fmla="*/ 316 w 598"/>
                    <a:gd name="T7" fmla="*/ 18 h 36"/>
                    <a:gd name="T8" fmla="*/ 408 w 598"/>
                    <a:gd name="T9" fmla="*/ 34 h 36"/>
                    <a:gd name="T10" fmla="*/ 478 w 598"/>
                    <a:gd name="T11" fmla="*/ 30 h 36"/>
                    <a:gd name="T12" fmla="*/ 598 w 598"/>
                    <a:gd name="T13" fmla="*/ 20 h 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598"/>
                    <a:gd name="T22" fmla="*/ 0 h 36"/>
                    <a:gd name="T23" fmla="*/ 598 w 598"/>
                    <a:gd name="T24" fmla="*/ 36 h 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598" h="36">
                      <a:moveTo>
                        <a:pt x="0" y="36"/>
                      </a:moveTo>
                      <a:cubicBezTo>
                        <a:pt x="49" y="23"/>
                        <a:pt x="98" y="11"/>
                        <a:pt x="136" y="6"/>
                      </a:cubicBezTo>
                      <a:cubicBezTo>
                        <a:pt x="173" y="0"/>
                        <a:pt x="194" y="2"/>
                        <a:pt x="224" y="4"/>
                      </a:cubicBezTo>
                      <a:cubicBezTo>
                        <a:pt x="254" y="6"/>
                        <a:pt x="285" y="13"/>
                        <a:pt x="316" y="18"/>
                      </a:cubicBezTo>
                      <a:cubicBezTo>
                        <a:pt x="346" y="23"/>
                        <a:pt x="381" y="32"/>
                        <a:pt x="408" y="34"/>
                      </a:cubicBezTo>
                      <a:cubicBezTo>
                        <a:pt x="435" y="36"/>
                        <a:pt x="446" y="32"/>
                        <a:pt x="478" y="30"/>
                      </a:cubicBezTo>
                      <a:cubicBezTo>
                        <a:pt x="509" y="27"/>
                        <a:pt x="578" y="22"/>
                        <a:pt x="598" y="20"/>
                      </a:cubicBez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114322" name="Group 295"/>
                <p:cNvGrpSpPr>
                  <a:grpSpLocks/>
                </p:cNvGrpSpPr>
                <p:nvPr/>
              </p:nvGrpSpPr>
              <p:grpSpPr bwMode="auto">
                <a:xfrm>
                  <a:off x="324" y="1936"/>
                  <a:ext cx="544" cy="112"/>
                  <a:chOff x="324" y="1872"/>
                  <a:chExt cx="544" cy="112"/>
                </a:xfrm>
              </p:grpSpPr>
              <p:sp>
                <p:nvSpPr>
                  <p:cNvPr id="114323" name="Freeform 296"/>
                  <p:cNvSpPr>
                    <a:spLocks/>
                  </p:cNvSpPr>
                  <p:nvPr/>
                </p:nvSpPr>
                <p:spPr bwMode="auto">
                  <a:xfrm>
                    <a:off x="492" y="1872"/>
                    <a:ext cx="48" cy="56"/>
                  </a:xfrm>
                  <a:custGeom>
                    <a:avLst/>
                    <a:gdLst>
                      <a:gd name="T0" fmla="*/ 48 w 48"/>
                      <a:gd name="T1" fmla="*/ 32 h 56"/>
                      <a:gd name="T2" fmla="*/ 40 w 48"/>
                      <a:gd name="T3" fmla="*/ 48 h 56"/>
                      <a:gd name="T4" fmla="*/ 24 w 48"/>
                      <a:gd name="T5" fmla="*/ 56 h 56"/>
                      <a:gd name="T6" fmla="*/ 24 w 48"/>
                      <a:gd name="T7" fmla="*/ 56 h 56"/>
                      <a:gd name="T8" fmla="*/ 8 w 48"/>
                      <a:gd name="T9" fmla="*/ 48 h 56"/>
                      <a:gd name="T10" fmla="*/ 0 w 48"/>
                      <a:gd name="T11" fmla="*/ 24 h 56"/>
                      <a:gd name="T12" fmla="*/ 0 w 48"/>
                      <a:gd name="T13" fmla="*/ 24 h 56"/>
                      <a:gd name="T14" fmla="*/ 8 w 48"/>
                      <a:gd name="T15" fmla="*/ 8 h 56"/>
                      <a:gd name="T16" fmla="*/ 24 w 48"/>
                      <a:gd name="T17" fmla="*/ 0 h 56"/>
                      <a:gd name="T18" fmla="*/ 24 w 48"/>
                      <a:gd name="T19" fmla="*/ 0 h 56"/>
                      <a:gd name="T20" fmla="*/ 48 w 48"/>
                      <a:gd name="T21" fmla="*/ 8 h 56"/>
                      <a:gd name="T22" fmla="*/ 48 w 48"/>
                      <a:gd name="T23" fmla="*/ 32 h 5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48"/>
                      <a:gd name="T37" fmla="*/ 0 h 56"/>
                      <a:gd name="T38" fmla="*/ 48 w 48"/>
                      <a:gd name="T39" fmla="*/ 56 h 5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48" h="56">
                        <a:moveTo>
                          <a:pt x="48" y="32"/>
                        </a:moveTo>
                        <a:lnTo>
                          <a:pt x="40" y="48"/>
                        </a:lnTo>
                        <a:lnTo>
                          <a:pt x="24" y="56"/>
                        </a:lnTo>
                        <a:lnTo>
                          <a:pt x="8" y="48"/>
                        </a:lnTo>
                        <a:lnTo>
                          <a:pt x="0" y="24"/>
                        </a:lnTo>
                        <a:lnTo>
                          <a:pt x="8" y="8"/>
                        </a:lnTo>
                        <a:lnTo>
                          <a:pt x="24" y="0"/>
                        </a:lnTo>
                        <a:lnTo>
                          <a:pt x="48" y="8"/>
                        </a:lnTo>
                        <a:lnTo>
                          <a:pt x="48" y="32"/>
                        </a:lnTo>
                        <a:close/>
                      </a:path>
                    </a:pathLst>
                  </a:custGeom>
                  <a:solidFill>
                    <a:srgbClr val="DD6E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4324" name="Freeform 297"/>
                  <p:cNvSpPr>
                    <a:spLocks/>
                  </p:cNvSpPr>
                  <p:nvPr/>
                </p:nvSpPr>
                <p:spPr bwMode="auto">
                  <a:xfrm>
                    <a:off x="652" y="1928"/>
                    <a:ext cx="48" cy="56"/>
                  </a:xfrm>
                  <a:custGeom>
                    <a:avLst/>
                    <a:gdLst>
                      <a:gd name="T0" fmla="*/ 48 w 48"/>
                      <a:gd name="T1" fmla="*/ 32 h 56"/>
                      <a:gd name="T2" fmla="*/ 40 w 48"/>
                      <a:gd name="T3" fmla="*/ 48 h 56"/>
                      <a:gd name="T4" fmla="*/ 24 w 48"/>
                      <a:gd name="T5" fmla="*/ 56 h 56"/>
                      <a:gd name="T6" fmla="*/ 24 w 48"/>
                      <a:gd name="T7" fmla="*/ 56 h 56"/>
                      <a:gd name="T8" fmla="*/ 0 w 48"/>
                      <a:gd name="T9" fmla="*/ 48 h 56"/>
                      <a:gd name="T10" fmla="*/ 0 w 48"/>
                      <a:gd name="T11" fmla="*/ 24 h 56"/>
                      <a:gd name="T12" fmla="*/ 0 w 48"/>
                      <a:gd name="T13" fmla="*/ 24 h 56"/>
                      <a:gd name="T14" fmla="*/ 8 w 48"/>
                      <a:gd name="T15" fmla="*/ 8 h 56"/>
                      <a:gd name="T16" fmla="*/ 24 w 48"/>
                      <a:gd name="T17" fmla="*/ 0 h 56"/>
                      <a:gd name="T18" fmla="*/ 24 w 48"/>
                      <a:gd name="T19" fmla="*/ 0 h 56"/>
                      <a:gd name="T20" fmla="*/ 40 w 48"/>
                      <a:gd name="T21" fmla="*/ 16 h 56"/>
                      <a:gd name="T22" fmla="*/ 48 w 48"/>
                      <a:gd name="T23" fmla="*/ 32 h 5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48"/>
                      <a:gd name="T37" fmla="*/ 0 h 56"/>
                      <a:gd name="T38" fmla="*/ 48 w 48"/>
                      <a:gd name="T39" fmla="*/ 56 h 5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48" h="56">
                        <a:moveTo>
                          <a:pt x="48" y="32"/>
                        </a:moveTo>
                        <a:lnTo>
                          <a:pt x="40" y="48"/>
                        </a:lnTo>
                        <a:lnTo>
                          <a:pt x="24" y="56"/>
                        </a:lnTo>
                        <a:lnTo>
                          <a:pt x="0" y="48"/>
                        </a:lnTo>
                        <a:lnTo>
                          <a:pt x="0" y="24"/>
                        </a:lnTo>
                        <a:lnTo>
                          <a:pt x="8" y="8"/>
                        </a:lnTo>
                        <a:lnTo>
                          <a:pt x="24" y="0"/>
                        </a:lnTo>
                        <a:lnTo>
                          <a:pt x="40" y="16"/>
                        </a:lnTo>
                        <a:lnTo>
                          <a:pt x="48" y="32"/>
                        </a:lnTo>
                        <a:close/>
                      </a:path>
                    </a:pathLst>
                  </a:custGeom>
                  <a:solidFill>
                    <a:srgbClr val="DD6E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4325" name="Freeform 298"/>
                  <p:cNvSpPr>
                    <a:spLocks/>
                  </p:cNvSpPr>
                  <p:nvPr/>
                </p:nvSpPr>
                <p:spPr bwMode="auto">
                  <a:xfrm>
                    <a:off x="820" y="1888"/>
                    <a:ext cx="48" cy="56"/>
                  </a:xfrm>
                  <a:custGeom>
                    <a:avLst/>
                    <a:gdLst>
                      <a:gd name="T0" fmla="*/ 48 w 48"/>
                      <a:gd name="T1" fmla="*/ 32 h 56"/>
                      <a:gd name="T2" fmla="*/ 40 w 48"/>
                      <a:gd name="T3" fmla="*/ 48 h 56"/>
                      <a:gd name="T4" fmla="*/ 24 w 48"/>
                      <a:gd name="T5" fmla="*/ 56 h 56"/>
                      <a:gd name="T6" fmla="*/ 24 w 48"/>
                      <a:gd name="T7" fmla="*/ 56 h 56"/>
                      <a:gd name="T8" fmla="*/ 0 w 48"/>
                      <a:gd name="T9" fmla="*/ 48 h 56"/>
                      <a:gd name="T10" fmla="*/ 0 w 48"/>
                      <a:gd name="T11" fmla="*/ 24 h 56"/>
                      <a:gd name="T12" fmla="*/ 0 w 48"/>
                      <a:gd name="T13" fmla="*/ 24 h 56"/>
                      <a:gd name="T14" fmla="*/ 8 w 48"/>
                      <a:gd name="T15" fmla="*/ 8 h 56"/>
                      <a:gd name="T16" fmla="*/ 24 w 48"/>
                      <a:gd name="T17" fmla="*/ 0 h 56"/>
                      <a:gd name="T18" fmla="*/ 24 w 48"/>
                      <a:gd name="T19" fmla="*/ 0 h 56"/>
                      <a:gd name="T20" fmla="*/ 40 w 48"/>
                      <a:gd name="T21" fmla="*/ 8 h 56"/>
                      <a:gd name="T22" fmla="*/ 48 w 48"/>
                      <a:gd name="T23" fmla="*/ 32 h 5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48"/>
                      <a:gd name="T37" fmla="*/ 0 h 56"/>
                      <a:gd name="T38" fmla="*/ 48 w 48"/>
                      <a:gd name="T39" fmla="*/ 56 h 5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48" h="56">
                        <a:moveTo>
                          <a:pt x="48" y="32"/>
                        </a:moveTo>
                        <a:lnTo>
                          <a:pt x="40" y="48"/>
                        </a:lnTo>
                        <a:lnTo>
                          <a:pt x="24" y="56"/>
                        </a:lnTo>
                        <a:lnTo>
                          <a:pt x="0" y="48"/>
                        </a:lnTo>
                        <a:lnTo>
                          <a:pt x="0" y="24"/>
                        </a:lnTo>
                        <a:lnTo>
                          <a:pt x="8" y="8"/>
                        </a:lnTo>
                        <a:lnTo>
                          <a:pt x="24" y="0"/>
                        </a:lnTo>
                        <a:lnTo>
                          <a:pt x="40" y="8"/>
                        </a:lnTo>
                        <a:lnTo>
                          <a:pt x="48" y="32"/>
                        </a:lnTo>
                        <a:close/>
                      </a:path>
                    </a:pathLst>
                  </a:custGeom>
                  <a:solidFill>
                    <a:srgbClr val="DD6E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4326" name="Freeform 299"/>
                  <p:cNvSpPr>
                    <a:spLocks/>
                  </p:cNvSpPr>
                  <p:nvPr/>
                </p:nvSpPr>
                <p:spPr bwMode="auto">
                  <a:xfrm>
                    <a:off x="412" y="1888"/>
                    <a:ext cx="48" cy="48"/>
                  </a:xfrm>
                  <a:custGeom>
                    <a:avLst/>
                    <a:gdLst>
                      <a:gd name="T0" fmla="*/ 48 w 48"/>
                      <a:gd name="T1" fmla="*/ 24 h 48"/>
                      <a:gd name="T2" fmla="*/ 40 w 48"/>
                      <a:gd name="T3" fmla="*/ 40 h 48"/>
                      <a:gd name="T4" fmla="*/ 16 w 48"/>
                      <a:gd name="T5" fmla="*/ 48 h 48"/>
                      <a:gd name="T6" fmla="*/ 16 w 48"/>
                      <a:gd name="T7" fmla="*/ 48 h 48"/>
                      <a:gd name="T8" fmla="*/ 0 w 48"/>
                      <a:gd name="T9" fmla="*/ 40 h 48"/>
                      <a:gd name="T10" fmla="*/ 0 w 48"/>
                      <a:gd name="T11" fmla="*/ 24 h 48"/>
                      <a:gd name="T12" fmla="*/ 0 w 48"/>
                      <a:gd name="T13" fmla="*/ 24 h 48"/>
                      <a:gd name="T14" fmla="*/ 8 w 48"/>
                      <a:gd name="T15" fmla="*/ 0 h 48"/>
                      <a:gd name="T16" fmla="*/ 24 w 48"/>
                      <a:gd name="T17" fmla="*/ 0 h 48"/>
                      <a:gd name="T18" fmla="*/ 24 w 48"/>
                      <a:gd name="T19" fmla="*/ 0 h 48"/>
                      <a:gd name="T20" fmla="*/ 40 w 48"/>
                      <a:gd name="T21" fmla="*/ 8 h 48"/>
                      <a:gd name="T22" fmla="*/ 48 w 48"/>
                      <a:gd name="T23" fmla="*/ 24 h 48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48"/>
                      <a:gd name="T37" fmla="*/ 0 h 48"/>
                      <a:gd name="T38" fmla="*/ 48 w 48"/>
                      <a:gd name="T39" fmla="*/ 48 h 48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48" h="48">
                        <a:moveTo>
                          <a:pt x="48" y="24"/>
                        </a:moveTo>
                        <a:lnTo>
                          <a:pt x="40" y="40"/>
                        </a:lnTo>
                        <a:lnTo>
                          <a:pt x="16" y="48"/>
                        </a:lnTo>
                        <a:lnTo>
                          <a:pt x="0" y="40"/>
                        </a:lnTo>
                        <a:lnTo>
                          <a:pt x="0" y="24"/>
                        </a:lnTo>
                        <a:lnTo>
                          <a:pt x="8" y="0"/>
                        </a:lnTo>
                        <a:lnTo>
                          <a:pt x="24" y="0"/>
                        </a:lnTo>
                        <a:lnTo>
                          <a:pt x="40" y="8"/>
                        </a:lnTo>
                        <a:lnTo>
                          <a:pt x="48" y="24"/>
                        </a:lnTo>
                        <a:close/>
                      </a:path>
                    </a:pathLst>
                  </a:custGeom>
                  <a:solidFill>
                    <a:srgbClr val="DD6E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4327" name="Freeform 300"/>
                  <p:cNvSpPr>
                    <a:spLocks/>
                  </p:cNvSpPr>
                  <p:nvPr/>
                </p:nvSpPr>
                <p:spPr bwMode="auto">
                  <a:xfrm>
                    <a:off x="572" y="1912"/>
                    <a:ext cx="48" cy="48"/>
                  </a:xfrm>
                  <a:custGeom>
                    <a:avLst/>
                    <a:gdLst>
                      <a:gd name="T0" fmla="*/ 48 w 48"/>
                      <a:gd name="T1" fmla="*/ 24 h 48"/>
                      <a:gd name="T2" fmla="*/ 40 w 48"/>
                      <a:gd name="T3" fmla="*/ 48 h 48"/>
                      <a:gd name="T4" fmla="*/ 24 w 48"/>
                      <a:gd name="T5" fmla="*/ 48 h 48"/>
                      <a:gd name="T6" fmla="*/ 24 w 48"/>
                      <a:gd name="T7" fmla="*/ 48 h 48"/>
                      <a:gd name="T8" fmla="*/ 0 w 48"/>
                      <a:gd name="T9" fmla="*/ 40 h 48"/>
                      <a:gd name="T10" fmla="*/ 0 w 48"/>
                      <a:gd name="T11" fmla="*/ 24 h 48"/>
                      <a:gd name="T12" fmla="*/ 0 w 48"/>
                      <a:gd name="T13" fmla="*/ 24 h 48"/>
                      <a:gd name="T14" fmla="*/ 8 w 48"/>
                      <a:gd name="T15" fmla="*/ 8 h 48"/>
                      <a:gd name="T16" fmla="*/ 24 w 48"/>
                      <a:gd name="T17" fmla="*/ 0 h 48"/>
                      <a:gd name="T18" fmla="*/ 24 w 48"/>
                      <a:gd name="T19" fmla="*/ 0 h 48"/>
                      <a:gd name="T20" fmla="*/ 40 w 48"/>
                      <a:gd name="T21" fmla="*/ 8 h 48"/>
                      <a:gd name="T22" fmla="*/ 48 w 48"/>
                      <a:gd name="T23" fmla="*/ 24 h 48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48"/>
                      <a:gd name="T37" fmla="*/ 0 h 48"/>
                      <a:gd name="T38" fmla="*/ 48 w 48"/>
                      <a:gd name="T39" fmla="*/ 48 h 48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48" h="48">
                        <a:moveTo>
                          <a:pt x="48" y="24"/>
                        </a:moveTo>
                        <a:lnTo>
                          <a:pt x="40" y="48"/>
                        </a:lnTo>
                        <a:lnTo>
                          <a:pt x="24" y="48"/>
                        </a:lnTo>
                        <a:lnTo>
                          <a:pt x="0" y="40"/>
                        </a:lnTo>
                        <a:lnTo>
                          <a:pt x="0" y="24"/>
                        </a:lnTo>
                        <a:lnTo>
                          <a:pt x="8" y="8"/>
                        </a:lnTo>
                        <a:lnTo>
                          <a:pt x="24" y="0"/>
                        </a:lnTo>
                        <a:lnTo>
                          <a:pt x="40" y="8"/>
                        </a:lnTo>
                        <a:lnTo>
                          <a:pt x="48" y="24"/>
                        </a:lnTo>
                        <a:close/>
                      </a:path>
                    </a:pathLst>
                  </a:custGeom>
                  <a:solidFill>
                    <a:srgbClr val="DD6E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4328" name="Freeform 301"/>
                  <p:cNvSpPr>
                    <a:spLocks/>
                  </p:cNvSpPr>
                  <p:nvPr/>
                </p:nvSpPr>
                <p:spPr bwMode="auto">
                  <a:xfrm>
                    <a:off x="324" y="1912"/>
                    <a:ext cx="48" cy="48"/>
                  </a:xfrm>
                  <a:custGeom>
                    <a:avLst/>
                    <a:gdLst>
                      <a:gd name="T0" fmla="*/ 48 w 48"/>
                      <a:gd name="T1" fmla="*/ 24 h 48"/>
                      <a:gd name="T2" fmla="*/ 40 w 48"/>
                      <a:gd name="T3" fmla="*/ 40 h 48"/>
                      <a:gd name="T4" fmla="*/ 24 w 48"/>
                      <a:gd name="T5" fmla="*/ 48 h 48"/>
                      <a:gd name="T6" fmla="*/ 24 w 48"/>
                      <a:gd name="T7" fmla="*/ 48 h 48"/>
                      <a:gd name="T8" fmla="*/ 8 w 48"/>
                      <a:gd name="T9" fmla="*/ 40 h 48"/>
                      <a:gd name="T10" fmla="*/ 0 w 48"/>
                      <a:gd name="T11" fmla="*/ 24 h 48"/>
                      <a:gd name="T12" fmla="*/ 0 w 48"/>
                      <a:gd name="T13" fmla="*/ 24 h 48"/>
                      <a:gd name="T14" fmla="*/ 8 w 48"/>
                      <a:gd name="T15" fmla="*/ 0 h 48"/>
                      <a:gd name="T16" fmla="*/ 32 w 48"/>
                      <a:gd name="T17" fmla="*/ 0 h 48"/>
                      <a:gd name="T18" fmla="*/ 32 w 48"/>
                      <a:gd name="T19" fmla="*/ 0 h 48"/>
                      <a:gd name="T20" fmla="*/ 48 w 48"/>
                      <a:gd name="T21" fmla="*/ 8 h 48"/>
                      <a:gd name="T22" fmla="*/ 48 w 48"/>
                      <a:gd name="T23" fmla="*/ 24 h 48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48"/>
                      <a:gd name="T37" fmla="*/ 0 h 48"/>
                      <a:gd name="T38" fmla="*/ 48 w 48"/>
                      <a:gd name="T39" fmla="*/ 48 h 48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48" h="48">
                        <a:moveTo>
                          <a:pt x="48" y="24"/>
                        </a:moveTo>
                        <a:lnTo>
                          <a:pt x="40" y="40"/>
                        </a:lnTo>
                        <a:lnTo>
                          <a:pt x="24" y="48"/>
                        </a:lnTo>
                        <a:lnTo>
                          <a:pt x="8" y="40"/>
                        </a:lnTo>
                        <a:lnTo>
                          <a:pt x="0" y="24"/>
                        </a:lnTo>
                        <a:lnTo>
                          <a:pt x="8" y="0"/>
                        </a:lnTo>
                        <a:lnTo>
                          <a:pt x="32" y="0"/>
                        </a:lnTo>
                        <a:lnTo>
                          <a:pt x="48" y="8"/>
                        </a:lnTo>
                        <a:lnTo>
                          <a:pt x="48" y="24"/>
                        </a:lnTo>
                        <a:close/>
                      </a:path>
                    </a:pathLst>
                  </a:custGeom>
                  <a:solidFill>
                    <a:srgbClr val="DD6E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4329" name="Freeform 302"/>
                  <p:cNvSpPr>
                    <a:spLocks/>
                  </p:cNvSpPr>
                  <p:nvPr/>
                </p:nvSpPr>
                <p:spPr bwMode="auto">
                  <a:xfrm>
                    <a:off x="732" y="1920"/>
                    <a:ext cx="48" cy="48"/>
                  </a:xfrm>
                  <a:custGeom>
                    <a:avLst/>
                    <a:gdLst>
                      <a:gd name="T0" fmla="*/ 48 w 48"/>
                      <a:gd name="T1" fmla="*/ 24 h 48"/>
                      <a:gd name="T2" fmla="*/ 40 w 48"/>
                      <a:gd name="T3" fmla="*/ 48 h 48"/>
                      <a:gd name="T4" fmla="*/ 24 w 48"/>
                      <a:gd name="T5" fmla="*/ 48 h 48"/>
                      <a:gd name="T6" fmla="*/ 24 w 48"/>
                      <a:gd name="T7" fmla="*/ 48 h 48"/>
                      <a:gd name="T8" fmla="*/ 8 w 48"/>
                      <a:gd name="T9" fmla="*/ 40 h 48"/>
                      <a:gd name="T10" fmla="*/ 0 w 48"/>
                      <a:gd name="T11" fmla="*/ 24 h 48"/>
                      <a:gd name="T12" fmla="*/ 0 w 48"/>
                      <a:gd name="T13" fmla="*/ 24 h 48"/>
                      <a:gd name="T14" fmla="*/ 8 w 48"/>
                      <a:gd name="T15" fmla="*/ 8 h 48"/>
                      <a:gd name="T16" fmla="*/ 32 w 48"/>
                      <a:gd name="T17" fmla="*/ 0 h 48"/>
                      <a:gd name="T18" fmla="*/ 32 w 48"/>
                      <a:gd name="T19" fmla="*/ 0 h 48"/>
                      <a:gd name="T20" fmla="*/ 48 w 48"/>
                      <a:gd name="T21" fmla="*/ 8 h 48"/>
                      <a:gd name="T22" fmla="*/ 48 w 48"/>
                      <a:gd name="T23" fmla="*/ 24 h 48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48"/>
                      <a:gd name="T37" fmla="*/ 0 h 48"/>
                      <a:gd name="T38" fmla="*/ 48 w 48"/>
                      <a:gd name="T39" fmla="*/ 48 h 48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48" h="48">
                        <a:moveTo>
                          <a:pt x="48" y="24"/>
                        </a:moveTo>
                        <a:lnTo>
                          <a:pt x="40" y="48"/>
                        </a:lnTo>
                        <a:lnTo>
                          <a:pt x="24" y="48"/>
                        </a:lnTo>
                        <a:lnTo>
                          <a:pt x="8" y="40"/>
                        </a:lnTo>
                        <a:lnTo>
                          <a:pt x="0" y="24"/>
                        </a:lnTo>
                        <a:lnTo>
                          <a:pt x="8" y="8"/>
                        </a:lnTo>
                        <a:lnTo>
                          <a:pt x="32" y="0"/>
                        </a:lnTo>
                        <a:lnTo>
                          <a:pt x="48" y="8"/>
                        </a:lnTo>
                        <a:lnTo>
                          <a:pt x="48" y="24"/>
                        </a:lnTo>
                        <a:close/>
                      </a:path>
                    </a:pathLst>
                  </a:custGeom>
                  <a:solidFill>
                    <a:srgbClr val="DD6E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14291" name="Group 303"/>
              <p:cNvGrpSpPr>
                <a:grpSpLocks/>
              </p:cNvGrpSpPr>
              <p:nvPr/>
            </p:nvGrpSpPr>
            <p:grpSpPr bwMode="auto">
              <a:xfrm>
                <a:off x="912" y="2976"/>
                <a:ext cx="598" cy="112"/>
                <a:chOff x="290" y="1936"/>
                <a:chExt cx="598" cy="112"/>
              </a:xfrm>
            </p:grpSpPr>
            <p:sp>
              <p:nvSpPr>
                <p:cNvPr id="114312" name="Freeform 304"/>
                <p:cNvSpPr>
                  <a:spLocks/>
                </p:cNvSpPr>
                <p:nvPr/>
              </p:nvSpPr>
              <p:spPr bwMode="auto">
                <a:xfrm>
                  <a:off x="290" y="1968"/>
                  <a:ext cx="598" cy="36"/>
                </a:xfrm>
                <a:custGeom>
                  <a:avLst/>
                  <a:gdLst>
                    <a:gd name="T0" fmla="*/ 0 w 598"/>
                    <a:gd name="T1" fmla="*/ 36 h 36"/>
                    <a:gd name="T2" fmla="*/ 136 w 598"/>
                    <a:gd name="T3" fmla="*/ 6 h 36"/>
                    <a:gd name="T4" fmla="*/ 224 w 598"/>
                    <a:gd name="T5" fmla="*/ 4 h 36"/>
                    <a:gd name="T6" fmla="*/ 316 w 598"/>
                    <a:gd name="T7" fmla="*/ 18 h 36"/>
                    <a:gd name="T8" fmla="*/ 408 w 598"/>
                    <a:gd name="T9" fmla="*/ 34 h 36"/>
                    <a:gd name="T10" fmla="*/ 478 w 598"/>
                    <a:gd name="T11" fmla="*/ 30 h 36"/>
                    <a:gd name="T12" fmla="*/ 598 w 598"/>
                    <a:gd name="T13" fmla="*/ 20 h 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598"/>
                    <a:gd name="T22" fmla="*/ 0 h 36"/>
                    <a:gd name="T23" fmla="*/ 598 w 598"/>
                    <a:gd name="T24" fmla="*/ 36 h 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598" h="36">
                      <a:moveTo>
                        <a:pt x="0" y="36"/>
                      </a:moveTo>
                      <a:cubicBezTo>
                        <a:pt x="49" y="23"/>
                        <a:pt x="98" y="11"/>
                        <a:pt x="136" y="6"/>
                      </a:cubicBezTo>
                      <a:cubicBezTo>
                        <a:pt x="173" y="0"/>
                        <a:pt x="194" y="2"/>
                        <a:pt x="224" y="4"/>
                      </a:cubicBezTo>
                      <a:cubicBezTo>
                        <a:pt x="254" y="6"/>
                        <a:pt x="285" y="13"/>
                        <a:pt x="316" y="18"/>
                      </a:cubicBezTo>
                      <a:cubicBezTo>
                        <a:pt x="346" y="23"/>
                        <a:pt x="381" y="32"/>
                        <a:pt x="408" y="34"/>
                      </a:cubicBezTo>
                      <a:cubicBezTo>
                        <a:pt x="435" y="36"/>
                        <a:pt x="446" y="32"/>
                        <a:pt x="478" y="30"/>
                      </a:cubicBezTo>
                      <a:cubicBezTo>
                        <a:pt x="509" y="27"/>
                        <a:pt x="578" y="22"/>
                        <a:pt x="598" y="20"/>
                      </a:cubicBez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114313" name="Group 305"/>
                <p:cNvGrpSpPr>
                  <a:grpSpLocks/>
                </p:cNvGrpSpPr>
                <p:nvPr/>
              </p:nvGrpSpPr>
              <p:grpSpPr bwMode="auto">
                <a:xfrm>
                  <a:off x="324" y="1936"/>
                  <a:ext cx="544" cy="112"/>
                  <a:chOff x="324" y="1872"/>
                  <a:chExt cx="544" cy="112"/>
                </a:xfrm>
              </p:grpSpPr>
              <p:sp>
                <p:nvSpPr>
                  <p:cNvPr id="114314" name="Freeform 306"/>
                  <p:cNvSpPr>
                    <a:spLocks/>
                  </p:cNvSpPr>
                  <p:nvPr/>
                </p:nvSpPr>
                <p:spPr bwMode="auto">
                  <a:xfrm>
                    <a:off x="492" y="1872"/>
                    <a:ext cx="48" cy="56"/>
                  </a:xfrm>
                  <a:custGeom>
                    <a:avLst/>
                    <a:gdLst>
                      <a:gd name="T0" fmla="*/ 48 w 48"/>
                      <a:gd name="T1" fmla="*/ 32 h 56"/>
                      <a:gd name="T2" fmla="*/ 40 w 48"/>
                      <a:gd name="T3" fmla="*/ 48 h 56"/>
                      <a:gd name="T4" fmla="*/ 24 w 48"/>
                      <a:gd name="T5" fmla="*/ 56 h 56"/>
                      <a:gd name="T6" fmla="*/ 24 w 48"/>
                      <a:gd name="T7" fmla="*/ 56 h 56"/>
                      <a:gd name="T8" fmla="*/ 8 w 48"/>
                      <a:gd name="T9" fmla="*/ 48 h 56"/>
                      <a:gd name="T10" fmla="*/ 0 w 48"/>
                      <a:gd name="T11" fmla="*/ 24 h 56"/>
                      <a:gd name="T12" fmla="*/ 0 w 48"/>
                      <a:gd name="T13" fmla="*/ 24 h 56"/>
                      <a:gd name="T14" fmla="*/ 8 w 48"/>
                      <a:gd name="T15" fmla="*/ 8 h 56"/>
                      <a:gd name="T16" fmla="*/ 24 w 48"/>
                      <a:gd name="T17" fmla="*/ 0 h 56"/>
                      <a:gd name="T18" fmla="*/ 24 w 48"/>
                      <a:gd name="T19" fmla="*/ 0 h 56"/>
                      <a:gd name="T20" fmla="*/ 48 w 48"/>
                      <a:gd name="T21" fmla="*/ 8 h 56"/>
                      <a:gd name="T22" fmla="*/ 48 w 48"/>
                      <a:gd name="T23" fmla="*/ 32 h 5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48"/>
                      <a:gd name="T37" fmla="*/ 0 h 56"/>
                      <a:gd name="T38" fmla="*/ 48 w 48"/>
                      <a:gd name="T39" fmla="*/ 56 h 5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48" h="56">
                        <a:moveTo>
                          <a:pt x="48" y="32"/>
                        </a:moveTo>
                        <a:lnTo>
                          <a:pt x="40" y="48"/>
                        </a:lnTo>
                        <a:lnTo>
                          <a:pt x="24" y="56"/>
                        </a:lnTo>
                        <a:lnTo>
                          <a:pt x="8" y="48"/>
                        </a:lnTo>
                        <a:lnTo>
                          <a:pt x="0" y="24"/>
                        </a:lnTo>
                        <a:lnTo>
                          <a:pt x="8" y="8"/>
                        </a:lnTo>
                        <a:lnTo>
                          <a:pt x="24" y="0"/>
                        </a:lnTo>
                        <a:lnTo>
                          <a:pt x="48" y="8"/>
                        </a:lnTo>
                        <a:lnTo>
                          <a:pt x="48" y="32"/>
                        </a:lnTo>
                        <a:close/>
                      </a:path>
                    </a:pathLst>
                  </a:custGeom>
                  <a:solidFill>
                    <a:srgbClr val="DD6E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4315" name="Freeform 307"/>
                  <p:cNvSpPr>
                    <a:spLocks/>
                  </p:cNvSpPr>
                  <p:nvPr/>
                </p:nvSpPr>
                <p:spPr bwMode="auto">
                  <a:xfrm>
                    <a:off x="652" y="1928"/>
                    <a:ext cx="48" cy="56"/>
                  </a:xfrm>
                  <a:custGeom>
                    <a:avLst/>
                    <a:gdLst>
                      <a:gd name="T0" fmla="*/ 48 w 48"/>
                      <a:gd name="T1" fmla="*/ 32 h 56"/>
                      <a:gd name="T2" fmla="*/ 40 w 48"/>
                      <a:gd name="T3" fmla="*/ 48 h 56"/>
                      <a:gd name="T4" fmla="*/ 24 w 48"/>
                      <a:gd name="T5" fmla="*/ 56 h 56"/>
                      <a:gd name="T6" fmla="*/ 24 w 48"/>
                      <a:gd name="T7" fmla="*/ 56 h 56"/>
                      <a:gd name="T8" fmla="*/ 0 w 48"/>
                      <a:gd name="T9" fmla="*/ 48 h 56"/>
                      <a:gd name="T10" fmla="*/ 0 w 48"/>
                      <a:gd name="T11" fmla="*/ 24 h 56"/>
                      <a:gd name="T12" fmla="*/ 0 w 48"/>
                      <a:gd name="T13" fmla="*/ 24 h 56"/>
                      <a:gd name="T14" fmla="*/ 8 w 48"/>
                      <a:gd name="T15" fmla="*/ 8 h 56"/>
                      <a:gd name="T16" fmla="*/ 24 w 48"/>
                      <a:gd name="T17" fmla="*/ 0 h 56"/>
                      <a:gd name="T18" fmla="*/ 24 w 48"/>
                      <a:gd name="T19" fmla="*/ 0 h 56"/>
                      <a:gd name="T20" fmla="*/ 40 w 48"/>
                      <a:gd name="T21" fmla="*/ 16 h 56"/>
                      <a:gd name="T22" fmla="*/ 48 w 48"/>
                      <a:gd name="T23" fmla="*/ 32 h 5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48"/>
                      <a:gd name="T37" fmla="*/ 0 h 56"/>
                      <a:gd name="T38" fmla="*/ 48 w 48"/>
                      <a:gd name="T39" fmla="*/ 56 h 5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48" h="56">
                        <a:moveTo>
                          <a:pt x="48" y="32"/>
                        </a:moveTo>
                        <a:lnTo>
                          <a:pt x="40" y="48"/>
                        </a:lnTo>
                        <a:lnTo>
                          <a:pt x="24" y="56"/>
                        </a:lnTo>
                        <a:lnTo>
                          <a:pt x="0" y="48"/>
                        </a:lnTo>
                        <a:lnTo>
                          <a:pt x="0" y="24"/>
                        </a:lnTo>
                        <a:lnTo>
                          <a:pt x="8" y="8"/>
                        </a:lnTo>
                        <a:lnTo>
                          <a:pt x="24" y="0"/>
                        </a:lnTo>
                        <a:lnTo>
                          <a:pt x="40" y="16"/>
                        </a:lnTo>
                        <a:lnTo>
                          <a:pt x="48" y="32"/>
                        </a:lnTo>
                        <a:close/>
                      </a:path>
                    </a:pathLst>
                  </a:custGeom>
                  <a:solidFill>
                    <a:srgbClr val="DD6E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4316" name="Freeform 308"/>
                  <p:cNvSpPr>
                    <a:spLocks/>
                  </p:cNvSpPr>
                  <p:nvPr/>
                </p:nvSpPr>
                <p:spPr bwMode="auto">
                  <a:xfrm>
                    <a:off x="820" y="1888"/>
                    <a:ext cx="48" cy="56"/>
                  </a:xfrm>
                  <a:custGeom>
                    <a:avLst/>
                    <a:gdLst>
                      <a:gd name="T0" fmla="*/ 48 w 48"/>
                      <a:gd name="T1" fmla="*/ 32 h 56"/>
                      <a:gd name="T2" fmla="*/ 40 w 48"/>
                      <a:gd name="T3" fmla="*/ 48 h 56"/>
                      <a:gd name="T4" fmla="*/ 24 w 48"/>
                      <a:gd name="T5" fmla="*/ 56 h 56"/>
                      <a:gd name="T6" fmla="*/ 24 w 48"/>
                      <a:gd name="T7" fmla="*/ 56 h 56"/>
                      <a:gd name="T8" fmla="*/ 0 w 48"/>
                      <a:gd name="T9" fmla="*/ 48 h 56"/>
                      <a:gd name="T10" fmla="*/ 0 w 48"/>
                      <a:gd name="T11" fmla="*/ 24 h 56"/>
                      <a:gd name="T12" fmla="*/ 0 w 48"/>
                      <a:gd name="T13" fmla="*/ 24 h 56"/>
                      <a:gd name="T14" fmla="*/ 8 w 48"/>
                      <a:gd name="T15" fmla="*/ 8 h 56"/>
                      <a:gd name="T16" fmla="*/ 24 w 48"/>
                      <a:gd name="T17" fmla="*/ 0 h 56"/>
                      <a:gd name="T18" fmla="*/ 24 w 48"/>
                      <a:gd name="T19" fmla="*/ 0 h 56"/>
                      <a:gd name="T20" fmla="*/ 40 w 48"/>
                      <a:gd name="T21" fmla="*/ 8 h 56"/>
                      <a:gd name="T22" fmla="*/ 48 w 48"/>
                      <a:gd name="T23" fmla="*/ 32 h 5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48"/>
                      <a:gd name="T37" fmla="*/ 0 h 56"/>
                      <a:gd name="T38" fmla="*/ 48 w 48"/>
                      <a:gd name="T39" fmla="*/ 56 h 5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48" h="56">
                        <a:moveTo>
                          <a:pt x="48" y="32"/>
                        </a:moveTo>
                        <a:lnTo>
                          <a:pt x="40" y="48"/>
                        </a:lnTo>
                        <a:lnTo>
                          <a:pt x="24" y="56"/>
                        </a:lnTo>
                        <a:lnTo>
                          <a:pt x="0" y="48"/>
                        </a:lnTo>
                        <a:lnTo>
                          <a:pt x="0" y="24"/>
                        </a:lnTo>
                        <a:lnTo>
                          <a:pt x="8" y="8"/>
                        </a:lnTo>
                        <a:lnTo>
                          <a:pt x="24" y="0"/>
                        </a:lnTo>
                        <a:lnTo>
                          <a:pt x="40" y="8"/>
                        </a:lnTo>
                        <a:lnTo>
                          <a:pt x="48" y="32"/>
                        </a:lnTo>
                        <a:close/>
                      </a:path>
                    </a:pathLst>
                  </a:custGeom>
                  <a:solidFill>
                    <a:srgbClr val="DD6E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4317" name="Freeform 309"/>
                  <p:cNvSpPr>
                    <a:spLocks/>
                  </p:cNvSpPr>
                  <p:nvPr/>
                </p:nvSpPr>
                <p:spPr bwMode="auto">
                  <a:xfrm>
                    <a:off x="412" y="1888"/>
                    <a:ext cx="48" cy="48"/>
                  </a:xfrm>
                  <a:custGeom>
                    <a:avLst/>
                    <a:gdLst>
                      <a:gd name="T0" fmla="*/ 48 w 48"/>
                      <a:gd name="T1" fmla="*/ 24 h 48"/>
                      <a:gd name="T2" fmla="*/ 40 w 48"/>
                      <a:gd name="T3" fmla="*/ 40 h 48"/>
                      <a:gd name="T4" fmla="*/ 16 w 48"/>
                      <a:gd name="T5" fmla="*/ 48 h 48"/>
                      <a:gd name="T6" fmla="*/ 16 w 48"/>
                      <a:gd name="T7" fmla="*/ 48 h 48"/>
                      <a:gd name="T8" fmla="*/ 0 w 48"/>
                      <a:gd name="T9" fmla="*/ 40 h 48"/>
                      <a:gd name="T10" fmla="*/ 0 w 48"/>
                      <a:gd name="T11" fmla="*/ 24 h 48"/>
                      <a:gd name="T12" fmla="*/ 0 w 48"/>
                      <a:gd name="T13" fmla="*/ 24 h 48"/>
                      <a:gd name="T14" fmla="*/ 8 w 48"/>
                      <a:gd name="T15" fmla="*/ 0 h 48"/>
                      <a:gd name="T16" fmla="*/ 24 w 48"/>
                      <a:gd name="T17" fmla="*/ 0 h 48"/>
                      <a:gd name="T18" fmla="*/ 24 w 48"/>
                      <a:gd name="T19" fmla="*/ 0 h 48"/>
                      <a:gd name="T20" fmla="*/ 40 w 48"/>
                      <a:gd name="T21" fmla="*/ 8 h 48"/>
                      <a:gd name="T22" fmla="*/ 48 w 48"/>
                      <a:gd name="T23" fmla="*/ 24 h 48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48"/>
                      <a:gd name="T37" fmla="*/ 0 h 48"/>
                      <a:gd name="T38" fmla="*/ 48 w 48"/>
                      <a:gd name="T39" fmla="*/ 48 h 48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48" h="48">
                        <a:moveTo>
                          <a:pt x="48" y="24"/>
                        </a:moveTo>
                        <a:lnTo>
                          <a:pt x="40" y="40"/>
                        </a:lnTo>
                        <a:lnTo>
                          <a:pt x="16" y="48"/>
                        </a:lnTo>
                        <a:lnTo>
                          <a:pt x="0" y="40"/>
                        </a:lnTo>
                        <a:lnTo>
                          <a:pt x="0" y="24"/>
                        </a:lnTo>
                        <a:lnTo>
                          <a:pt x="8" y="0"/>
                        </a:lnTo>
                        <a:lnTo>
                          <a:pt x="24" y="0"/>
                        </a:lnTo>
                        <a:lnTo>
                          <a:pt x="40" y="8"/>
                        </a:lnTo>
                        <a:lnTo>
                          <a:pt x="48" y="24"/>
                        </a:lnTo>
                        <a:close/>
                      </a:path>
                    </a:pathLst>
                  </a:custGeom>
                  <a:solidFill>
                    <a:srgbClr val="DD6E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4318" name="Freeform 310"/>
                  <p:cNvSpPr>
                    <a:spLocks/>
                  </p:cNvSpPr>
                  <p:nvPr/>
                </p:nvSpPr>
                <p:spPr bwMode="auto">
                  <a:xfrm>
                    <a:off x="572" y="1912"/>
                    <a:ext cx="48" cy="48"/>
                  </a:xfrm>
                  <a:custGeom>
                    <a:avLst/>
                    <a:gdLst>
                      <a:gd name="T0" fmla="*/ 48 w 48"/>
                      <a:gd name="T1" fmla="*/ 24 h 48"/>
                      <a:gd name="T2" fmla="*/ 40 w 48"/>
                      <a:gd name="T3" fmla="*/ 48 h 48"/>
                      <a:gd name="T4" fmla="*/ 24 w 48"/>
                      <a:gd name="T5" fmla="*/ 48 h 48"/>
                      <a:gd name="T6" fmla="*/ 24 w 48"/>
                      <a:gd name="T7" fmla="*/ 48 h 48"/>
                      <a:gd name="T8" fmla="*/ 0 w 48"/>
                      <a:gd name="T9" fmla="*/ 40 h 48"/>
                      <a:gd name="T10" fmla="*/ 0 w 48"/>
                      <a:gd name="T11" fmla="*/ 24 h 48"/>
                      <a:gd name="T12" fmla="*/ 0 w 48"/>
                      <a:gd name="T13" fmla="*/ 24 h 48"/>
                      <a:gd name="T14" fmla="*/ 8 w 48"/>
                      <a:gd name="T15" fmla="*/ 8 h 48"/>
                      <a:gd name="T16" fmla="*/ 24 w 48"/>
                      <a:gd name="T17" fmla="*/ 0 h 48"/>
                      <a:gd name="T18" fmla="*/ 24 w 48"/>
                      <a:gd name="T19" fmla="*/ 0 h 48"/>
                      <a:gd name="T20" fmla="*/ 40 w 48"/>
                      <a:gd name="T21" fmla="*/ 8 h 48"/>
                      <a:gd name="T22" fmla="*/ 48 w 48"/>
                      <a:gd name="T23" fmla="*/ 24 h 48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48"/>
                      <a:gd name="T37" fmla="*/ 0 h 48"/>
                      <a:gd name="T38" fmla="*/ 48 w 48"/>
                      <a:gd name="T39" fmla="*/ 48 h 48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48" h="48">
                        <a:moveTo>
                          <a:pt x="48" y="24"/>
                        </a:moveTo>
                        <a:lnTo>
                          <a:pt x="40" y="48"/>
                        </a:lnTo>
                        <a:lnTo>
                          <a:pt x="24" y="48"/>
                        </a:lnTo>
                        <a:lnTo>
                          <a:pt x="0" y="40"/>
                        </a:lnTo>
                        <a:lnTo>
                          <a:pt x="0" y="24"/>
                        </a:lnTo>
                        <a:lnTo>
                          <a:pt x="8" y="8"/>
                        </a:lnTo>
                        <a:lnTo>
                          <a:pt x="24" y="0"/>
                        </a:lnTo>
                        <a:lnTo>
                          <a:pt x="40" y="8"/>
                        </a:lnTo>
                        <a:lnTo>
                          <a:pt x="48" y="24"/>
                        </a:lnTo>
                        <a:close/>
                      </a:path>
                    </a:pathLst>
                  </a:custGeom>
                  <a:solidFill>
                    <a:srgbClr val="DD6E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4319" name="Freeform 311"/>
                  <p:cNvSpPr>
                    <a:spLocks/>
                  </p:cNvSpPr>
                  <p:nvPr/>
                </p:nvSpPr>
                <p:spPr bwMode="auto">
                  <a:xfrm>
                    <a:off x="324" y="1912"/>
                    <a:ext cx="48" cy="48"/>
                  </a:xfrm>
                  <a:custGeom>
                    <a:avLst/>
                    <a:gdLst>
                      <a:gd name="T0" fmla="*/ 48 w 48"/>
                      <a:gd name="T1" fmla="*/ 24 h 48"/>
                      <a:gd name="T2" fmla="*/ 40 w 48"/>
                      <a:gd name="T3" fmla="*/ 40 h 48"/>
                      <a:gd name="T4" fmla="*/ 24 w 48"/>
                      <a:gd name="T5" fmla="*/ 48 h 48"/>
                      <a:gd name="T6" fmla="*/ 24 w 48"/>
                      <a:gd name="T7" fmla="*/ 48 h 48"/>
                      <a:gd name="T8" fmla="*/ 8 w 48"/>
                      <a:gd name="T9" fmla="*/ 40 h 48"/>
                      <a:gd name="T10" fmla="*/ 0 w 48"/>
                      <a:gd name="T11" fmla="*/ 24 h 48"/>
                      <a:gd name="T12" fmla="*/ 0 w 48"/>
                      <a:gd name="T13" fmla="*/ 24 h 48"/>
                      <a:gd name="T14" fmla="*/ 8 w 48"/>
                      <a:gd name="T15" fmla="*/ 0 h 48"/>
                      <a:gd name="T16" fmla="*/ 32 w 48"/>
                      <a:gd name="T17" fmla="*/ 0 h 48"/>
                      <a:gd name="T18" fmla="*/ 32 w 48"/>
                      <a:gd name="T19" fmla="*/ 0 h 48"/>
                      <a:gd name="T20" fmla="*/ 48 w 48"/>
                      <a:gd name="T21" fmla="*/ 8 h 48"/>
                      <a:gd name="T22" fmla="*/ 48 w 48"/>
                      <a:gd name="T23" fmla="*/ 24 h 48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48"/>
                      <a:gd name="T37" fmla="*/ 0 h 48"/>
                      <a:gd name="T38" fmla="*/ 48 w 48"/>
                      <a:gd name="T39" fmla="*/ 48 h 48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48" h="48">
                        <a:moveTo>
                          <a:pt x="48" y="24"/>
                        </a:moveTo>
                        <a:lnTo>
                          <a:pt x="40" y="40"/>
                        </a:lnTo>
                        <a:lnTo>
                          <a:pt x="24" y="48"/>
                        </a:lnTo>
                        <a:lnTo>
                          <a:pt x="8" y="40"/>
                        </a:lnTo>
                        <a:lnTo>
                          <a:pt x="0" y="24"/>
                        </a:lnTo>
                        <a:lnTo>
                          <a:pt x="8" y="0"/>
                        </a:lnTo>
                        <a:lnTo>
                          <a:pt x="32" y="0"/>
                        </a:lnTo>
                        <a:lnTo>
                          <a:pt x="48" y="8"/>
                        </a:lnTo>
                        <a:lnTo>
                          <a:pt x="48" y="24"/>
                        </a:lnTo>
                        <a:close/>
                      </a:path>
                    </a:pathLst>
                  </a:custGeom>
                  <a:solidFill>
                    <a:srgbClr val="DD6E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4320" name="Freeform 312"/>
                  <p:cNvSpPr>
                    <a:spLocks/>
                  </p:cNvSpPr>
                  <p:nvPr/>
                </p:nvSpPr>
                <p:spPr bwMode="auto">
                  <a:xfrm>
                    <a:off x="732" y="1920"/>
                    <a:ext cx="48" cy="48"/>
                  </a:xfrm>
                  <a:custGeom>
                    <a:avLst/>
                    <a:gdLst>
                      <a:gd name="T0" fmla="*/ 48 w 48"/>
                      <a:gd name="T1" fmla="*/ 24 h 48"/>
                      <a:gd name="T2" fmla="*/ 40 w 48"/>
                      <a:gd name="T3" fmla="*/ 48 h 48"/>
                      <a:gd name="T4" fmla="*/ 24 w 48"/>
                      <a:gd name="T5" fmla="*/ 48 h 48"/>
                      <a:gd name="T6" fmla="*/ 24 w 48"/>
                      <a:gd name="T7" fmla="*/ 48 h 48"/>
                      <a:gd name="T8" fmla="*/ 8 w 48"/>
                      <a:gd name="T9" fmla="*/ 40 h 48"/>
                      <a:gd name="T10" fmla="*/ 0 w 48"/>
                      <a:gd name="T11" fmla="*/ 24 h 48"/>
                      <a:gd name="T12" fmla="*/ 0 w 48"/>
                      <a:gd name="T13" fmla="*/ 24 h 48"/>
                      <a:gd name="T14" fmla="*/ 8 w 48"/>
                      <a:gd name="T15" fmla="*/ 8 h 48"/>
                      <a:gd name="T16" fmla="*/ 32 w 48"/>
                      <a:gd name="T17" fmla="*/ 0 h 48"/>
                      <a:gd name="T18" fmla="*/ 32 w 48"/>
                      <a:gd name="T19" fmla="*/ 0 h 48"/>
                      <a:gd name="T20" fmla="*/ 48 w 48"/>
                      <a:gd name="T21" fmla="*/ 8 h 48"/>
                      <a:gd name="T22" fmla="*/ 48 w 48"/>
                      <a:gd name="T23" fmla="*/ 24 h 48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48"/>
                      <a:gd name="T37" fmla="*/ 0 h 48"/>
                      <a:gd name="T38" fmla="*/ 48 w 48"/>
                      <a:gd name="T39" fmla="*/ 48 h 48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48" h="48">
                        <a:moveTo>
                          <a:pt x="48" y="24"/>
                        </a:moveTo>
                        <a:lnTo>
                          <a:pt x="40" y="48"/>
                        </a:lnTo>
                        <a:lnTo>
                          <a:pt x="24" y="48"/>
                        </a:lnTo>
                        <a:lnTo>
                          <a:pt x="8" y="40"/>
                        </a:lnTo>
                        <a:lnTo>
                          <a:pt x="0" y="24"/>
                        </a:lnTo>
                        <a:lnTo>
                          <a:pt x="8" y="8"/>
                        </a:lnTo>
                        <a:lnTo>
                          <a:pt x="32" y="0"/>
                        </a:lnTo>
                        <a:lnTo>
                          <a:pt x="48" y="8"/>
                        </a:lnTo>
                        <a:lnTo>
                          <a:pt x="48" y="24"/>
                        </a:lnTo>
                        <a:close/>
                      </a:path>
                    </a:pathLst>
                  </a:custGeom>
                  <a:solidFill>
                    <a:srgbClr val="DD6E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14292" name="Group 313"/>
              <p:cNvGrpSpPr>
                <a:grpSpLocks/>
              </p:cNvGrpSpPr>
              <p:nvPr/>
            </p:nvGrpSpPr>
            <p:grpSpPr bwMode="auto">
              <a:xfrm>
                <a:off x="1536" y="2976"/>
                <a:ext cx="598" cy="112"/>
                <a:chOff x="290" y="1936"/>
                <a:chExt cx="598" cy="112"/>
              </a:xfrm>
            </p:grpSpPr>
            <p:sp>
              <p:nvSpPr>
                <p:cNvPr id="114303" name="Freeform 314"/>
                <p:cNvSpPr>
                  <a:spLocks/>
                </p:cNvSpPr>
                <p:nvPr/>
              </p:nvSpPr>
              <p:spPr bwMode="auto">
                <a:xfrm>
                  <a:off x="290" y="1968"/>
                  <a:ext cx="598" cy="36"/>
                </a:xfrm>
                <a:custGeom>
                  <a:avLst/>
                  <a:gdLst>
                    <a:gd name="T0" fmla="*/ 0 w 598"/>
                    <a:gd name="T1" fmla="*/ 36 h 36"/>
                    <a:gd name="T2" fmla="*/ 136 w 598"/>
                    <a:gd name="T3" fmla="*/ 6 h 36"/>
                    <a:gd name="T4" fmla="*/ 224 w 598"/>
                    <a:gd name="T5" fmla="*/ 4 h 36"/>
                    <a:gd name="T6" fmla="*/ 316 w 598"/>
                    <a:gd name="T7" fmla="*/ 18 h 36"/>
                    <a:gd name="T8" fmla="*/ 408 w 598"/>
                    <a:gd name="T9" fmla="*/ 34 h 36"/>
                    <a:gd name="T10" fmla="*/ 478 w 598"/>
                    <a:gd name="T11" fmla="*/ 30 h 36"/>
                    <a:gd name="T12" fmla="*/ 598 w 598"/>
                    <a:gd name="T13" fmla="*/ 20 h 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598"/>
                    <a:gd name="T22" fmla="*/ 0 h 36"/>
                    <a:gd name="T23" fmla="*/ 598 w 598"/>
                    <a:gd name="T24" fmla="*/ 36 h 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598" h="36">
                      <a:moveTo>
                        <a:pt x="0" y="36"/>
                      </a:moveTo>
                      <a:cubicBezTo>
                        <a:pt x="49" y="23"/>
                        <a:pt x="98" y="11"/>
                        <a:pt x="136" y="6"/>
                      </a:cubicBezTo>
                      <a:cubicBezTo>
                        <a:pt x="173" y="0"/>
                        <a:pt x="194" y="2"/>
                        <a:pt x="224" y="4"/>
                      </a:cubicBezTo>
                      <a:cubicBezTo>
                        <a:pt x="254" y="6"/>
                        <a:pt x="285" y="13"/>
                        <a:pt x="316" y="18"/>
                      </a:cubicBezTo>
                      <a:cubicBezTo>
                        <a:pt x="346" y="23"/>
                        <a:pt x="381" y="32"/>
                        <a:pt x="408" y="34"/>
                      </a:cubicBezTo>
                      <a:cubicBezTo>
                        <a:pt x="435" y="36"/>
                        <a:pt x="446" y="32"/>
                        <a:pt x="478" y="30"/>
                      </a:cubicBezTo>
                      <a:cubicBezTo>
                        <a:pt x="509" y="27"/>
                        <a:pt x="578" y="22"/>
                        <a:pt x="598" y="20"/>
                      </a:cubicBez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114304" name="Group 315"/>
                <p:cNvGrpSpPr>
                  <a:grpSpLocks/>
                </p:cNvGrpSpPr>
                <p:nvPr/>
              </p:nvGrpSpPr>
              <p:grpSpPr bwMode="auto">
                <a:xfrm>
                  <a:off x="324" y="1936"/>
                  <a:ext cx="544" cy="112"/>
                  <a:chOff x="324" y="1872"/>
                  <a:chExt cx="544" cy="112"/>
                </a:xfrm>
              </p:grpSpPr>
              <p:sp>
                <p:nvSpPr>
                  <p:cNvPr id="114305" name="Freeform 316"/>
                  <p:cNvSpPr>
                    <a:spLocks/>
                  </p:cNvSpPr>
                  <p:nvPr/>
                </p:nvSpPr>
                <p:spPr bwMode="auto">
                  <a:xfrm>
                    <a:off x="492" y="1872"/>
                    <a:ext cx="48" cy="56"/>
                  </a:xfrm>
                  <a:custGeom>
                    <a:avLst/>
                    <a:gdLst>
                      <a:gd name="T0" fmla="*/ 48 w 48"/>
                      <a:gd name="T1" fmla="*/ 32 h 56"/>
                      <a:gd name="T2" fmla="*/ 40 w 48"/>
                      <a:gd name="T3" fmla="*/ 48 h 56"/>
                      <a:gd name="T4" fmla="*/ 24 w 48"/>
                      <a:gd name="T5" fmla="*/ 56 h 56"/>
                      <a:gd name="T6" fmla="*/ 24 w 48"/>
                      <a:gd name="T7" fmla="*/ 56 h 56"/>
                      <a:gd name="T8" fmla="*/ 8 w 48"/>
                      <a:gd name="T9" fmla="*/ 48 h 56"/>
                      <a:gd name="T10" fmla="*/ 0 w 48"/>
                      <a:gd name="T11" fmla="*/ 24 h 56"/>
                      <a:gd name="T12" fmla="*/ 0 w 48"/>
                      <a:gd name="T13" fmla="*/ 24 h 56"/>
                      <a:gd name="T14" fmla="*/ 8 w 48"/>
                      <a:gd name="T15" fmla="*/ 8 h 56"/>
                      <a:gd name="T16" fmla="*/ 24 w 48"/>
                      <a:gd name="T17" fmla="*/ 0 h 56"/>
                      <a:gd name="T18" fmla="*/ 24 w 48"/>
                      <a:gd name="T19" fmla="*/ 0 h 56"/>
                      <a:gd name="T20" fmla="*/ 48 w 48"/>
                      <a:gd name="T21" fmla="*/ 8 h 56"/>
                      <a:gd name="T22" fmla="*/ 48 w 48"/>
                      <a:gd name="T23" fmla="*/ 32 h 5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48"/>
                      <a:gd name="T37" fmla="*/ 0 h 56"/>
                      <a:gd name="T38" fmla="*/ 48 w 48"/>
                      <a:gd name="T39" fmla="*/ 56 h 5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48" h="56">
                        <a:moveTo>
                          <a:pt x="48" y="32"/>
                        </a:moveTo>
                        <a:lnTo>
                          <a:pt x="40" y="48"/>
                        </a:lnTo>
                        <a:lnTo>
                          <a:pt x="24" y="56"/>
                        </a:lnTo>
                        <a:lnTo>
                          <a:pt x="8" y="48"/>
                        </a:lnTo>
                        <a:lnTo>
                          <a:pt x="0" y="24"/>
                        </a:lnTo>
                        <a:lnTo>
                          <a:pt x="8" y="8"/>
                        </a:lnTo>
                        <a:lnTo>
                          <a:pt x="24" y="0"/>
                        </a:lnTo>
                        <a:lnTo>
                          <a:pt x="48" y="8"/>
                        </a:lnTo>
                        <a:lnTo>
                          <a:pt x="48" y="32"/>
                        </a:lnTo>
                        <a:close/>
                      </a:path>
                    </a:pathLst>
                  </a:custGeom>
                  <a:solidFill>
                    <a:srgbClr val="DD6E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4306" name="Freeform 317"/>
                  <p:cNvSpPr>
                    <a:spLocks/>
                  </p:cNvSpPr>
                  <p:nvPr/>
                </p:nvSpPr>
                <p:spPr bwMode="auto">
                  <a:xfrm>
                    <a:off x="652" y="1928"/>
                    <a:ext cx="48" cy="56"/>
                  </a:xfrm>
                  <a:custGeom>
                    <a:avLst/>
                    <a:gdLst>
                      <a:gd name="T0" fmla="*/ 48 w 48"/>
                      <a:gd name="T1" fmla="*/ 32 h 56"/>
                      <a:gd name="T2" fmla="*/ 40 w 48"/>
                      <a:gd name="T3" fmla="*/ 48 h 56"/>
                      <a:gd name="T4" fmla="*/ 24 w 48"/>
                      <a:gd name="T5" fmla="*/ 56 h 56"/>
                      <a:gd name="T6" fmla="*/ 24 w 48"/>
                      <a:gd name="T7" fmla="*/ 56 h 56"/>
                      <a:gd name="T8" fmla="*/ 0 w 48"/>
                      <a:gd name="T9" fmla="*/ 48 h 56"/>
                      <a:gd name="T10" fmla="*/ 0 w 48"/>
                      <a:gd name="T11" fmla="*/ 24 h 56"/>
                      <a:gd name="T12" fmla="*/ 0 w 48"/>
                      <a:gd name="T13" fmla="*/ 24 h 56"/>
                      <a:gd name="T14" fmla="*/ 8 w 48"/>
                      <a:gd name="T15" fmla="*/ 8 h 56"/>
                      <a:gd name="T16" fmla="*/ 24 w 48"/>
                      <a:gd name="T17" fmla="*/ 0 h 56"/>
                      <a:gd name="T18" fmla="*/ 24 w 48"/>
                      <a:gd name="T19" fmla="*/ 0 h 56"/>
                      <a:gd name="T20" fmla="*/ 40 w 48"/>
                      <a:gd name="T21" fmla="*/ 16 h 56"/>
                      <a:gd name="T22" fmla="*/ 48 w 48"/>
                      <a:gd name="T23" fmla="*/ 32 h 5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48"/>
                      <a:gd name="T37" fmla="*/ 0 h 56"/>
                      <a:gd name="T38" fmla="*/ 48 w 48"/>
                      <a:gd name="T39" fmla="*/ 56 h 5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48" h="56">
                        <a:moveTo>
                          <a:pt x="48" y="32"/>
                        </a:moveTo>
                        <a:lnTo>
                          <a:pt x="40" y="48"/>
                        </a:lnTo>
                        <a:lnTo>
                          <a:pt x="24" y="56"/>
                        </a:lnTo>
                        <a:lnTo>
                          <a:pt x="0" y="48"/>
                        </a:lnTo>
                        <a:lnTo>
                          <a:pt x="0" y="24"/>
                        </a:lnTo>
                        <a:lnTo>
                          <a:pt x="8" y="8"/>
                        </a:lnTo>
                        <a:lnTo>
                          <a:pt x="24" y="0"/>
                        </a:lnTo>
                        <a:lnTo>
                          <a:pt x="40" y="16"/>
                        </a:lnTo>
                        <a:lnTo>
                          <a:pt x="48" y="32"/>
                        </a:lnTo>
                        <a:close/>
                      </a:path>
                    </a:pathLst>
                  </a:custGeom>
                  <a:solidFill>
                    <a:srgbClr val="DD6E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4307" name="Freeform 318"/>
                  <p:cNvSpPr>
                    <a:spLocks/>
                  </p:cNvSpPr>
                  <p:nvPr/>
                </p:nvSpPr>
                <p:spPr bwMode="auto">
                  <a:xfrm>
                    <a:off x="820" y="1888"/>
                    <a:ext cx="48" cy="56"/>
                  </a:xfrm>
                  <a:custGeom>
                    <a:avLst/>
                    <a:gdLst>
                      <a:gd name="T0" fmla="*/ 48 w 48"/>
                      <a:gd name="T1" fmla="*/ 32 h 56"/>
                      <a:gd name="T2" fmla="*/ 40 w 48"/>
                      <a:gd name="T3" fmla="*/ 48 h 56"/>
                      <a:gd name="T4" fmla="*/ 24 w 48"/>
                      <a:gd name="T5" fmla="*/ 56 h 56"/>
                      <a:gd name="T6" fmla="*/ 24 w 48"/>
                      <a:gd name="T7" fmla="*/ 56 h 56"/>
                      <a:gd name="T8" fmla="*/ 0 w 48"/>
                      <a:gd name="T9" fmla="*/ 48 h 56"/>
                      <a:gd name="T10" fmla="*/ 0 w 48"/>
                      <a:gd name="T11" fmla="*/ 24 h 56"/>
                      <a:gd name="T12" fmla="*/ 0 w 48"/>
                      <a:gd name="T13" fmla="*/ 24 h 56"/>
                      <a:gd name="T14" fmla="*/ 8 w 48"/>
                      <a:gd name="T15" fmla="*/ 8 h 56"/>
                      <a:gd name="T16" fmla="*/ 24 w 48"/>
                      <a:gd name="T17" fmla="*/ 0 h 56"/>
                      <a:gd name="T18" fmla="*/ 24 w 48"/>
                      <a:gd name="T19" fmla="*/ 0 h 56"/>
                      <a:gd name="T20" fmla="*/ 40 w 48"/>
                      <a:gd name="T21" fmla="*/ 8 h 56"/>
                      <a:gd name="T22" fmla="*/ 48 w 48"/>
                      <a:gd name="T23" fmla="*/ 32 h 5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48"/>
                      <a:gd name="T37" fmla="*/ 0 h 56"/>
                      <a:gd name="T38" fmla="*/ 48 w 48"/>
                      <a:gd name="T39" fmla="*/ 56 h 5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48" h="56">
                        <a:moveTo>
                          <a:pt x="48" y="32"/>
                        </a:moveTo>
                        <a:lnTo>
                          <a:pt x="40" y="48"/>
                        </a:lnTo>
                        <a:lnTo>
                          <a:pt x="24" y="56"/>
                        </a:lnTo>
                        <a:lnTo>
                          <a:pt x="0" y="48"/>
                        </a:lnTo>
                        <a:lnTo>
                          <a:pt x="0" y="24"/>
                        </a:lnTo>
                        <a:lnTo>
                          <a:pt x="8" y="8"/>
                        </a:lnTo>
                        <a:lnTo>
                          <a:pt x="24" y="0"/>
                        </a:lnTo>
                        <a:lnTo>
                          <a:pt x="40" y="8"/>
                        </a:lnTo>
                        <a:lnTo>
                          <a:pt x="48" y="32"/>
                        </a:lnTo>
                        <a:close/>
                      </a:path>
                    </a:pathLst>
                  </a:custGeom>
                  <a:solidFill>
                    <a:srgbClr val="DD6E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4308" name="Freeform 319"/>
                  <p:cNvSpPr>
                    <a:spLocks/>
                  </p:cNvSpPr>
                  <p:nvPr/>
                </p:nvSpPr>
                <p:spPr bwMode="auto">
                  <a:xfrm>
                    <a:off x="412" y="1888"/>
                    <a:ext cx="48" cy="48"/>
                  </a:xfrm>
                  <a:custGeom>
                    <a:avLst/>
                    <a:gdLst>
                      <a:gd name="T0" fmla="*/ 48 w 48"/>
                      <a:gd name="T1" fmla="*/ 24 h 48"/>
                      <a:gd name="T2" fmla="*/ 40 w 48"/>
                      <a:gd name="T3" fmla="*/ 40 h 48"/>
                      <a:gd name="T4" fmla="*/ 16 w 48"/>
                      <a:gd name="T5" fmla="*/ 48 h 48"/>
                      <a:gd name="T6" fmla="*/ 16 w 48"/>
                      <a:gd name="T7" fmla="*/ 48 h 48"/>
                      <a:gd name="T8" fmla="*/ 0 w 48"/>
                      <a:gd name="T9" fmla="*/ 40 h 48"/>
                      <a:gd name="T10" fmla="*/ 0 w 48"/>
                      <a:gd name="T11" fmla="*/ 24 h 48"/>
                      <a:gd name="T12" fmla="*/ 0 w 48"/>
                      <a:gd name="T13" fmla="*/ 24 h 48"/>
                      <a:gd name="T14" fmla="*/ 8 w 48"/>
                      <a:gd name="T15" fmla="*/ 0 h 48"/>
                      <a:gd name="T16" fmla="*/ 24 w 48"/>
                      <a:gd name="T17" fmla="*/ 0 h 48"/>
                      <a:gd name="T18" fmla="*/ 24 w 48"/>
                      <a:gd name="T19" fmla="*/ 0 h 48"/>
                      <a:gd name="T20" fmla="*/ 40 w 48"/>
                      <a:gd name="T21" fmla="*/ 8 h 48"/>
                      <a:gd name="T22" fmla="*/ 48 w 48"/>
                      <a:gd name="T23" fmla="*/ 24 h 48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48"/>
                      <a:gd name="T37" fmla="*/ 0 h 48"/>
                      <a:gd name="T38" fmla="*/ 48 w 48"/>
                      <a:gd name="T39" fmla="*/ 48 h 48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48" h="48">
                        <a:moveTo>
                          <a:pt x="48" y="24"/>
                        </a:moveTo>
                        <a:lnTo>
                          <a:pt x="40" y="40"/>
                        </a:lnTo>
                        <a:lnTo>
                          <a:pt x="16" y="48"/>
                        </a:lnTo>
                        <a:lnTo>
                          <a:pt x="0" y="40"/>
                        </a:lnTo>
                        <a:lnTo>
                          <a:pt x="0" y="24"/>
                        </a:lnTo>
                        <a:lnTo>
                          <a:pt x="8" y="0"/>
                        </a:lnTo>
                        <a:lnTo>
                          <a:pt x="24" y="0"/>
                        </a:lnTo>
                        <a:lnTo>
                          <a:pt x="40" y="8"/>
                        </a:lnTo>
                        <a:lnTo>
                          <a:pt x="48" y="24"/>
                        </a:lnTo>
                        <a:close/>
                      </a:path>
                    </a:pathLst>
                  </a:custGeom>
                  <a:solidFill>
                    <a:srgbClr val="DD6E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4309" name="Freeform 320"/>
                  <p:cNvSpPr>
                    <a:spLocks/>
                  </p:cNvSpPr>
                  <p:nvPr/>
                </p:nvSpPr>
                <p:spPr bwMode="auto">
                  <a:xfrm>
                    <a:off x="572" y="1912"/>
                    <a:ext cx="48" cy="48"/>
                  </a:xfrm>
                  <a:custGeom>
                    <a:avLst/>
                    <a:gdLst>
                      <a:gd name="T0" fmla="*/ 48 w 48"/>
                      <a:gd name="T1" fmla="*/ 24 h 48"/>
                      <a:gd name="T2" fmla="*/ 40 w 48"/>
                      <a:gd name="T3" fmla="*/ 48 h 48"/>
                      <a:gd name="T4" fmla="*/ 24 w 48"/>
                      <a:gd name="T5" fmla="*/ 48 h 48"/>
                      <a:gd name="T6" fmla="*/ 24 w 48"/>
                      <a:gd name="T7" fmla="*/ 48 h 48"/>
                      <a:gd name="T8" fmla="*/ 0 w 48"/>
                      <a:gd name="T9" fmla="*/ 40 h 48"/>
                      <a:gd name="T10" fmla="*/ 0 w 48"/>
                      <a:gd name="T11" fmla="*/ 24 h 48"/>
                      <a:gd name="T12" fmla="*/ 0 w 48"/>
                      <a:gd name="T13" fmla="*/ 24 h 48"/>
                      <a:gd name="T14" fmla="*/ 8 w 48"/>
                      <a:gd name="T15" fmla="*/ 8 h 48"/>
                      <a:gd name="T16" fmla="*/ 24 w 48"/>
                      <a:gd name="T17" fmla="*/ 0 h 48"/>
                      <a:gd name="T18" fmla="*/ 24 w 48"/>
                      <a:gd name="T19" fmla="*/ 0 h 48"/>
                      <a:gd name="T20" fmla="*/ 40 w 48"/>
                      <a:gd name="T21" fmla="*/ 8 h 48"/>
                      <a:gd name="T22" fmla="*/ 48 w 48"/>
                      <a:gd name="T23" fmla="*/ 24 h 48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48"/>
                      <a:gd name="T37" fmla="*/ 0 h 48"/>
                      <a:gd name="T38" fmla="*/ 48 w 48"/>
                      <a:gd name="T39" fmla="*/ 48 h 48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48" h="48">
                        <a:moveTo>
                          <a:pt x="48" y="24"/>
                        </a:moveTo>
                        <a:lnTo>
                          <a:pt x="40" y="48"/>
                        </a:lnTo>
                        <a:lnTo>
                          <a:pt x="24" y="48"/>
                        </a:lnTo>
                        <a:lnTo>
                          <a:pt x="0" y="40"/>
                        </a:lnTo>
                        <a:lnTo>
                          <a:pt x="0" y="24"/>
                        </a:lnTo>
                        <a:lnTo>
                          <a:pt x="8" y="8"/>
                        </a:lnTo>
                        <a:lnTo>
                          <a:pt x="24" y="0"/>
                        </a:lnTo>
                        <a:lnTo>
                          <a:pt x="40" y="8"/>
                        </a:lnTo>
                        <a:lnTo>
                          <a:pt x="48" y="24"/>
                        </a:lnTo>
                        <a:close/>
                      </a:path>
                    </a:pathLst>
                  </a:custGeom>
                  <a:solidFill>
                    <a:srgbClr val="DD6E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4310" name="Freeform 321"/>
                  <p:cNvSpPr>
                    <a:spLocks/>
                  </p:cNvSpPr>
                  <p:nvPr/>
                </p:nvSpPr>
                <p:spPr bwMode="auto">
                  <a:xfrm>
                    <a:off x="324" y="1912"/>
                    <a:ext cx="48" cy="48"/>
                  </a:xfrm>
                  <a:custGeom>
                    <a:avLst/>
                    <a:gdLst>
                      <a:gd name="T0" fmla="*/ 48 w 48"/>
                      <a:gd name="T1" fmla="*/ 24 h 48"/>
                      <a:gd name="T2" fmla="*/ 40 w 48"/>
                      <a:gd name="T3" fmla="*/ 40 h 48"/>
                      <a:gd name="T4" fmla="*/ 24 w 48"/>
                      <a:gd name="T5" fmla="*/ 48 h 48"/>
                      <a:gd name="T6" fmla="*/ 24 w 48"/>
                      <a:gd name="T7" fmla="*/ 48 h 48"/>
                      <a:gd name="T8" fmla="*/ 8 w 48"/>
                      <a:gd name="T9" fmla="*/ 40 h 48"/>
                      <a:gd name="T10" fmla="*/ 0 w 48"/>
                      <a:gd name="T11" fmla="*/ 24 h 48"/>
                      <a:gd name="T12" fmla="*/ 0 w 48"/>
                      <a:gd name="T13" fmla="*/ 24 h 48"/>
                      <a:gd name="T14" fmla="*/ 8 w 48"/>
                      <a:gd name="T15" fmla="*/ 0 h 48"/>
                      <a:gd name="T16" fmla="*/ 32 w 48"/>
                      <a:gd name="T17" fmla="*/ 0 h 48"/>
                      <a:gd name="T18" fmla="*/ 32 w 48"/>
                      <a:gd name="T19" fmla="*/ 0 h 48"/>
                      <a:gd name="T20" fmla="*/ 48 w 48"/>
                      <a:gd name="T21" fmla="*/ 8 h 48"/>
                      <a:gd name="T22" fmla="*/ 48 w 48"/>
                      <a:gd name="T23" fmla="*/ 24 h 48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48"/>
                      <a:gd name="T37" fmla="*/ 0 h 48"/>
                      <a:gd name="T38" fmla="*/ 48 w 48"/>
                      <a:gd name="T39" fmla="*/ 48 h 48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48" h="48">
                        <a:moveTo>
                          <a:pt x="48" y="24"/>
                        </a:moveTo>
                        <a:lnTo>
                          <a:pt x="40" y="40"/>
                        </a:lnTo>
                        <a:lnTo>
                          <a:pt x="24" y="48"/>
                        </a:lnTo>
                        <a:lnTo>
                          <a:pt x="8" y="40"/>
                        </a:lnTo>
                        <a:lnTo>
                          <a:pt x="0" y="24"/>
                        </a:lnTo>
                        <a:lnTo>
                          <a:pt x="8" y="0"/>
                        </a:lnTo>
                        <a:lnTo>
                          <a:pt x="32" y="0"/>
                        </a:lnTo>
                        <a:lnTo>
                          <a:pt x="48" y="8"/>
                        </a:lnTo>
                        <a:lnTo>
                          <a:pt x="48" y="24"/>
                        </a:lnTo>
                        <a:close/>
                      </a:path>
                    </a:pathLst>
                  </a:custGeom>
                  <a:solidFill>
                    <a:srgbClr val="DD6E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4311" name="Freeform 322"/>
                  <p:cNvSpPr>
                    <a:spLocks/>
                  </p:cNvSpPr>
                  <p:nvPr/>
                </p:nvSpPr>
                <p:spPr bwMode="auto">
                  <a:xfrm>
                    <a:off x="732" y="1920"/>
                    <a:ext cx="48" cy="48"/>
                  </a:xfrm>
                  <a:custGeom>
                    <a:avLst/>
                    <a:gdLst>
                      <a:gd name="T0" fmla="*/ 48 w 48"/>
                      <a:gd name="T1" fmla="*/ 24 h 48"/>
                      <a:gd name="T2" fmla="*/ 40 w 48"/>
                      <a:gd name="T3" fmla="*/ 48 h 48"/>
                      <a:gd name="T4" fmla="*/ 24 w 48"/>
                      <a:gd name="T5" fmla="*/ 48 h 48"/>
                      <a:gd name="T6" fmla="*/ 24 w 48"/>
                      <a:gd name="T7" fmla="*/ 48 h 48"/>
                      <a:gd name="T8" fmla="*/ 8 w 48"/>
                      <a:gd name="T9" fmla="*/ 40 h 48"/>
                      <a:gd name="T10" fmla="*/ 0 w 48"/>
                      <a:gd name="T11" fmla="*/ 24 h 48"/>
                      <a:gd name="T12" fmla="*/ 0 w 48"/>
                      <a:gd name="T13" fmla="*/ 24 h 48"/>
                      <a:gd name="T14" fmla="*/ 8 w 48"/>
                      <a:gd name="T15" fmla="*/ 8 h 48"/>
                      <a:gd name="T16" fmla="*/ 32 w 48"/>
                      <a:gd name="T17" fmla="*/ 0 h 48"/>
                      <a:gd name="T18" fmla="*/ 32 w 48"/>
                      <a:gd name="T19" fmla="*/ 0 h 48"/>
                      <a:gd name="T20" fmla="*/ 48 w 48"/>
                      <a:gd name="T21" fmla="*/ 8 h 48"/>
                      <a:gd name="T22" fmla="*/ 48 w 48"/>
                      <a:gd name="T23" fmla="*/ 24 h 48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48"/>
                      <a:gd name="T37" fmla="*/ 0 h 48"/>
                      <a:gd name="T38" fmla="*/ 48 w 48"/>
                      <a:gd name="T39" fmla="*/ 48 h 48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48" h="48">
                        <a:moveTo>
                          <a:pt x="48" y="24"/>
                        </a:moveTo>
                        <a:lnTo>
                          <a:pt x="40" y="48"/>
                        </a:lnTo>
                        <a:lnTo>
                          <a:pt x="24" y="48"/>
                        </a:lnTo>
                        <a:lnTo>
                          <a:pt x="8" y="40"/>
                        </a:lnTo>
                        <a:lnTo>
                          <a:pt x="0" y="24"/>
                        </a:lnTo>
                        <a:lnTo>
                          <a:pt x="8" y="8"/>
                        </a:lnTo>
                        <a:lnTo>
                          <a:pt x="32" y="0"/>
                        </a:lnTo>
                        <a:lnTo>
                          <a:pt x="48" y="8"/>
                        </a:lnTo>
                        <a:lnTo>
                          <a:pt x="48" y="24"/>
                        </a:lnTo>
                        <a:close/>
                      </a:path>
                    </a:pathLst>
                  </a:custGeom>
                  <a:solidFill>
                    <a:srgbClr val="DD6E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14293" name="Group 323"/>
              <p:cNvGrpSpPr>
                <a:grpSpLocks/>
              </p:cNvGrpSpPr>
              <p:nvPr/>
            </p:nvGrpSpPr>
            <p:grpSpPr bwMode="auto">
              <a:xfrm>
                <a:off x="2160" y="2976"/>
                <a:ext cx="598" cy="112"/>
                <a:chOff x="290" y="1936"/>
                <a:chExt cx="598" cy="112"/>
              </a:xfrm>
            </p:grpSpPr>
            <p:sp>
              <p:nvSpPr>
                <p:cNvPr id="114294" name="Freeform 324"/>
                <p:cNvSpPr>
                  <a:spLocks/>
                </p:cNvSpPr>
                <p:nvPr/>
              </p:nvSpPr>
              <p:spPr bwMode="auto">
                <a:xfrm>
                  <a:off x="290" y="1968"/>
                  <a:ext cx="598" cy="36"/>
                </a:xfrm>
                <a:custGeom>
                  <a:avLst/>
                  <a:gdLst>
                    <a:gd name="T0" fmla="*/ 0 w 598"/>
                    <a:gd name="T1" fmla="*/ 36 h 36"/>
                    <a:gd name="T2" fmla="*/ 136 w 598"/>
                    <a:gd name="T3" fmla="*/ 6 h 36"/>
                    <a:gd name="T4" fmla="*/ 224 w 598"/>
                    <a:gd name="T5" fmla="*/ 4 h 36"/>
                    <a:gd name="T6" fmla="*/ 316 w 598"/>
                    <a:gd name="T7" fmla="*/ 18 h 36"/>
                    <a:gd name="T8" fmla="*/ 408 w 598"/>
                    <a:gd name="T9" fmla="*/ 34 h 36"/>
                    <a:gd name="T10" fmla="*/ 478 w 598"/>
                    <a:gd name="T11" fmla="*/ 30 h 36"/>
                    <a:gd name="T12" fmla="*/ 598 w 598"/>
                    <a:gd name="T13" fmla="*/ 20 h 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598"/>
                    <a:gd name="T22" fmla="*/ 0 h 36"/>
                    <a:gd name="T23" fmla="*/ 598 w 598"/>
                    <a:gd name="T24" fmla="*/ 36 h 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598" h="36">
                      <a:moveTo>
                        <a:pt x="0" y="36"/>
                      </a:moveTo>
                      <a:cubicBezTo>
                        <a:pt x="49" y="23"/>
                        <a:pt x="98" y="11"/>
                        <a:pt x="136" y="6"/>
                      </a:cubicBezTo>
                      <a:cubicBezTo>
                        <a:pt x="173" y="0"/>
                        <a:pt x="194" y="2"/>
                        <a:pt x="224" y="4"/>
                      </a:cubicBezTo>
                      <a:cubicBezTo>
                        <a:pt x="254" y="6"/>
                        <a:pt x="285" y="13"/>
                        <a:pt x="316" y="18"/>
                      </a:cubicBezTo>
                      <a:cubicBezTo>
                        <a:pt x="346" y="23"/>
                        <a:pt x="381" y="32"/>
                        <a:pt x="408" y="34"/>
                      </a:cubicBezTo>
                      <a:cubicBezTo>
                        <a:pt x="435" y="36"/>
                        <a:pt x="446" y="32"/>
                        <a:pt x="478" y="30"/>
                      </a:cubicBezTo>
                      <a:cubicBezTo>
                        <a:pt x="509" y="27"/>
                        <a:pt x="578" y="22"/>
                        <a:pt x="598" y="20"/>
                      </a:cubicBez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114295" name="Group 325"/>
                <p:cNvGrpSpPr>
                  <a:grpSpLocks/>
                </p:cNvGrpSpPr>
                <p:nvPr/>
              </p:nvGrpSpPr>
              <p:grpSpPr bwMode="auto">
                <a:xfrm>
                  <a:off x="324" y="1936"/>
                  <a:ext cx="544" cy="112"/>
                  <a:chOff x="324" y="1872"/>
                  <a:chExt cx="544" cy="112"/>
                </a:xfrm>
              </p:grpSpPr>
              <p:sp>
                <p:nvSpPr>
                  <p:cNvPr id="114296" name="Freeform 326"/>
                  <p:cNvSpPr>
                    <a:spLocks/>
                  </p:cNvSpPr>
                  <p:nvPr/>
                </p:nvSpPr>
                <p:spPr bwMode="auto">
                  <a:xfrm>
                    <a:off x="492" y="1872"/>
                    <a:ext cx="48" cy="56"/>
                  </a:xfrm>
                  <a:custGeom>
                    <a:avLst/>
                    <a:gdLst>
                      <a:gd name="T0" fmla="*/ 48 w 48"/>
                      <a:gd name="T1" fmla="*/ 32 h 56"/>
                      <a:gd name="T2" fmla="*/ 40 w 48"/>
                      <a:gd name="T3" fmla="*/ 48 h 56"/>
                      <a:gd name="T4" fmla="*/ 24 w 48"/>
                      <a:gd name="T5" fmla="*/ 56 h 56"/>
                      <a:gd name="T6" fmla="*/ 24 w 48"/>
                      <a:gd name="T7" fmla="*/ 56 h 56"/>
                      <a:gd name="T8" fmla="*/ 8 w 48"/>
                      <a:gd name="T9" fmla="*/ 48 h 56"/>
                      <a:gd name="T10" fmla="*/ 0 w 48"/>
                      <a:gd name="T11" fmla="*/ 24 h 56"/>
                      <a:gd name="T12" fmla="*/ 0 w 48"/>
                      <a:gd name="T13" fmla="*/ 24 h 56"/>
                      <a:gd name="T14" fmla="*/ 8 w 48"/>
                      <a:gd name="T15" fmla="*/ 8 h 56"/>
                      <a:gd name="T16" fmla="*/ 24 w 48"/>
                      <a:gd name="T17" fmla="*/ 0 h 56"/>
                      <a:gd name="T18" fmla="*/ 24 w 48"/>
                      <a:gd name="T19" fmla="*/ 0 h 56"/>
                      <a:gd name="T20" fmla="*/ 48 w 48"/>
                      <a:gd name="T21" fmla="*/ 8 h 56"/>
                      <a:gd name="T22" fmla="*/ 48 w 48"/>
                      <a:gd name="T23" fmla="*/ 32 h 5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48"/>
                      <a:gd name="T37" fmla="*/ 0 h 56"/>
                      <a:gd name="T38" fmla="*/ 48 w 48"/>
                      <a:gd name="T39" fmla="*/ 56 h 5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48" h="56">
                        <a:moveTo>
                          <a:pt x="48" y="32"/>
                        </a:moveTo>
                        <a:lnTo>
                          <a:pt x="40" y="48"/>
                        </a:lnTo>
                        <a:lnTo>
                          <a:pt x="24" y="56"/>
                        </a:lnTo>
                        <a:lnTo>
                          <a:pt x="8" y="48"/>
                        </a:lnTo>
                        <a:lnTo>
                          <a:pt x="0" y="24"/>
                        </a:lnTo>
                        <a:lnTo>
                          <a:pt x="8" y="8"/>
                        </a:lnTo>
                        <a:lnTo>
                          <a:pt x="24" y="0"/>
                        </a:lnTo>
                        <a:lnTo>
                          <a:pt x="48" y="8"/>
                        </a:lnTo>
                        <a:lnTo>
                          <a:pt x="48" y="32"/>
                        </a:lnTo>
                        <a:close/>
                      </a:path>
                    </a:pathLst>
                  </a:custGeom>
                  <a:solidFill>
                    <a:srgbClr val="DD6E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4297" name="Freeform 327"/>
                  <p:cNvSpPr>
                    <a:spLocks/>
                  </p:cNvSpPr>
                  <p:nvPr/>
                </p:nvSpPr>
                <p:spPr bwMode="auto">
                  <a:xfrm>
                    <a:off x="652" y="1928"/>
                    <a:ext cx="48" cy="56"/>
                  </a:xfrm>
                  <a:custGeom>
                    <a:avLst/>
                    <a:gdLst>
                      <a:gd name="T0" fmla="*/ 48 w 48"/>
                      <a:gd name="T1" fmla="*/ 32 h 56"/>
                      <a:gd name="T2" fmla="*/ 40 w 48"/>
                      <a:gd name="T3" fmla="*/ 48 h 56"/>
                      <a:gd name="T4" fmla="*/ 24 w 48"/>
                      <a:gd name="T5" fmla="*/ 56 h 56"/>
                      <a:gd name="T6" fmla="*/ 24 w 48"/>
                      <a:gd name="T7" fmla="*/ 56 h 56"/>
                      <a:gd name="T8" fmla="*/ 0 w 48"/>
                      <a:gd name="T9" fmla="*/ 48 h 56"/>
                      <a:gd name="T10" fmla="*/ 0 w 48"/>
                      <a:gd name="T11" fmla="*/ 24 h 56"/>
                      <a:gd name="T12" fmla="*/ 0 w 48"/>
                      <a:gd name="T13" fmla="*/ 24 h 56"/>
                      <a:gd name="T14" fmla="*/ 8 w 48"/>
                      <a:gd name="T15" fmla="*/ 8 h 56"/>
                      <a:gd name="T16" fmla="*/ 24 w 48"/>
                      <a:gd name="T17" fmla="*/ 0 h 56"/>
                      <a:gd name="T18" fmla="*/ 24 w 48"/>
                      <a:gd name="T19" fmla="*/ 0 h 56"/>
                      <a:gd name="T20" fmla="*/ 40 w 48"/>
                      <a:gd name="T21" fmla="*/ 16 h 56"/>
                      <a:gd name="T22" fmla="*/ 48 w 48"/>
                      <a:gd name="T23" fmla="*/ 32 h 5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48"/>
                      <a:gd name="T37" fmla="*/ 0 h 56"/>
                      <a:gd name="T38" fmla="*/ 48 w 48"/>
                      <a:gd name="T39" fmla="*/ 56 h 5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48" h="56">
                        <a:moveTo>
                          <a:pt x="48" y="32"/>
                        </a:moveTo>
                        <a:lnTo>
                          <a:pt x="40" y="48"/>
                        </a:lnTo>
                        <a:lnTo>
                          <a:pt x="24" y="56"/>
                        </a:lnTo>
                        <a:lnTo>
                          <a:pt x="0" y="48"/>
                        </a:lnTo>
                        <a:lnTo>
                          <a:pt x="0" y="24"/>
                        </a:lnTo>
                        <a:lnTo>
                          <a:pt x="8" y="8"/>
                        </a:lnTo>
                        <a:lnTo>
                          <a:pt x="24" y="0"/>
                        </a:lnTo>
                        <a:lnTo>
                          <a:pt x="40" y="16"/>
                        </a:lnTo>
                        <a:lnTo>
                          <a:pt x="48" y="32"/>
                        </a:lnTo>
                        <a:close/>
                      </a:path>
                    </a:pathLst>
                  </a:custGeom>
                  <a:solidFill>
                    <a:srgbClr val="DD6E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4298" name="Freeform 328"/>
                  <p:cNvSpPr>
                    <a:spLocks/>
                  </p:cNvSpPr>
                  <p:nvPr/>
                </p:nvSpPr>
                <p:spPr bwMode="auto">
                  <a:xfrm>
                    <a:off x="820" y="1888"/>
                    <a:ext cx="48" cy="56"/>
                  </a:xfrm>
                  <a:custGeom>
                    <a:avLst/>
                    <a:gdLst>
                      <a:gd name="T0" fmla="*/ 48 w 48"/>
                      <a:gd name="T1" fmla="*/ 32 h 56"/>
                      <a:gd name="T2" fmla="*/ 40 w 48"/>
                      <a:gd name="T3" fmla="*/ 48 h 56"/>
                      <a:gd name="T4" fmla="*/ 24 w 48"/>
                      <a:gd name="T5" fmla="*/ 56 h 56"/>
                      <a:gd name="T6" fmla="*/ 24 w 48"/>
                      <a:gd name="T7" fmla="*/ 56 h 56"/>
                      <a:gd name="T8" fmla="*/ 0 w 48"/>
                      <a:gd name="T9" fmla="*/ 48 h 56"/>
                      <a:gd name="T10" fmla="*/ 0 w 48"/>
                      <a:gd name="T11" fmla="*/ 24 h 56"/>
                      <a:gd name="T12" fmla="*/ 0 w 48"/>
                      <a:gd name="T13" fmla="*/ 24 h 56"/>
                      <a:gd name="T14" fmla="*/ 8 w 48"/>
                      <a:gd name="T15" fmla="*/ 8 h 56"/>
                      <a:gd name="T16" fmla="*/ 24 w 48"/>
                      <a:gd name="T17" fmla="*/ 0 h 56"/>
                      <a:gd name="T18" fmla="*/ 24 w 48"/>
                      <a:gd name="T19" fmla="*/ 0 h 56"/>
                      <a:gd name="T20" fmla="*/ 40 w 48"/>
                      <a:gd name="T21" fmla="*/ 8 h 56"/>
                      <a:gd name="T22" fmla="*/ 48 w 48"/>
                      <a:gd name="T23" fmla="*/ 32 h 5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48"/>
                      <a:gd name="T37" fmla="*/ 0 h 56"/>
                      <a:gd name="T38" fmla="*/ 48 w 48"/>
                      <a:gd name="T39" fmla="*/ 56 h 5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48" h="56">
                        <a:moveTo>
                          <a:pt x="48" y="32"/>
                        </a:moveTo>
                        <a:lnTo>
                          <a:pt x="40" y="48"/>
                        </a:lnTo>
                        <a:lnTo>
                          <a:pt x="24" y="56"/>
                        </a:lnTo>
                        <a:lnTo>
                          <a:pt x="0" y="48"/>
                        </a:lnTo>
                        <a:lnTo>
                          <a:pt x="0" y="24"/>
                        </a:lnTo>
                        <a:lnTo>
                          <a:pt x="8" y="8"/>
                        </a:lnTo>
                        <a:lnTo>
                          <a:pt x="24" y="0"/>
                        </a:lnTo>
                        <a:lnTo>
                          <a:pt x="40" y="8"/>
                        </a:lnTo>
                        <a:lnTo>
                          <a:pt x="48" y="32"/>
                        </a:lnTo>
                        <a:close/>
                      </a:path>
                    </a:pathLst>
                  </a:custGeom>
                  <a:solidFill>
                    <a:srgbClr val="DD6E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4299" name="Freeform 329"/>
                  <p:cNvSpPr>
                    <a:spLocks/>
                  </p:cNvSpPr>
                  <p:nvPr/>
                </p:nvSpPr>
                <p:spPr bwMode="auto">
                  <a:xfrm>
                    <a:off x="412" y="1888"/>
                    <a:ext cx="48" cy="48"/>
                  </a:xfrm>
                  <a:custGeom>
                    <a:avLst/>
                    <a:gdLst>
                      <a:gd name="T0" fmla="*/ 48 w 48"/>
                      <a:gd name="T1" fmla="*/ 24 h 48"/>
                      <a:gd name="T2" fmla="*/ 40 w 48"/>
                      <a:gd name="T3" fmla="*/ 40 h 48"/>
                      <a:gd name="T4" fmla="*/ 16 w 48"/>
                      <a:gd name="T5" fmla="*/ 48 h 48"/>
                      <a:gd name="T6" fmla="*/ 16 w 48"/>
                      <a:gd name="T7" fmla="*/ 48 h 48"/>
                      <a:gd name="T8" fmla="*/ 0 w 48"/>
                      <a:gd name="T9" fmla="*/ 40 h 48"/>
                      <a:gd name="T10" fmla="*/ 0 w 48"/>
                      <a:gd name="T11" fmla="*/ 24 h 48"/>
                      <a:gd name="T12" fmla="*/ 0 w 48"/>
                      <a:gd name="T13" fmla="*/ 24 h 48"/>
                      <a:gd name="T14" fmla="*/ 8 w 48"/>
                      <a:gd name="T15" fmla="*/ 0 h 48"/>
                      <a:gd name="T16" fmla="*/ 24 w 48"/>
                      <a:gd name="T17" fmla="*/ 0 h 48"/>
                      <a:gd name="T18" fmla="*/ 24 w 48"/>
                      <a:gd name="T19" fmla="*/ 0 h 48"/>
                      <a:gd name="T20" fmla="*/ 40 w 48"/>
                      <a:gd name="T21" fmla="*/ 8 h 48"/>
                      <a:gd name="T22" fmla="*/ 48 w 48"/>
                      <a:gd name="T23" fmla="*/ 24 h 48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48"/>
                      <a:gd name="T37" fmla="*/ 0 h 48"/>
                      <a:gd name="T38" fmla="*/ 48 w 48"/>
                      <a:gd name="T39" fmla="*/ 48 h 48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48" h="48">
                        <a:moveTo>
                          <a:pt x="48" y="24"/>
                        </a:moveTo>
                        <a:lnTo>
                          <a:pt x="40" y="40"/>
                        </a:lnTo>
                        <a:lnTo>
                          <a:pt x="16" y="48"/>
                        </a:lnTo>
                        <a:lnTo>
                          <a:pt x="0" y="40"/>
                        </a:lnTo>
                        <a:lnTo>
                          <a:pt x="0" y="24"/>
                        </a:lnTo>
                        <a:lnTo>
                          <a:pt x="8" y="0"/>
                        </a:lnTo>
                        <a:lnTo>
                          <a:pt x="24" y="0"/>
                        </a:lnTo>
                        <a:lnTo>
                          <a:pt x="40" y="8"/>
                        </a:lnTo>
                        <a:lnTo>
                          <a:pt x="48" y="24"/>
                        </a:lnTo>
                        <a:close/>
                      </a:path>
                    </a:pathLst>
                  </a:custGeom>
                  <a:solidFill>
                    <a:srgbClr val="DD6E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4300" name="Freeform 330"/>
                  <p:cNvSpPr>
                    <a:spLocks/>
                  </p:cNvSpPr>
                  <p:nvPr/>
                </p:nvSpPr>
                <p:spPr bwMode="auto">
                  <a:xfrm>
                    <a:off x="572" y="1912"/>
                    <a:ext cx="48" cy="48"/>
                  </a:xfrm>
                  <a:custGeom>
                    <a:avLst/>
                    <a:gdLst>
                      <a:gd name="T0" fmla="*/ 48 w 48"/>
                      <a:gd name="T1" fmla="*/ 24 h 48"/>
                      <a:gd name="T2" fmla="*/ 40 w 48"/>
                      <a:gd name="T3" fmla="*/ 48 h 48"/>
                      <a:gd name="T4" fmla="*/ 24 w 48"/>
                      <a:gd name="T5" fmla="*/ 48 h 48"/>
                      <a:gd name="T6" fmla="*/ 24 w 48"/>
                      <a:gd name="T7" fmla="*/ 48 h 48"/>
                      <a:gd name="T8" fmla="*/ 0 w 48"/>
                      <a:gd name="T9" fmla="*/ 40 h 48"/>
                      <a:gd name="T10" fmla="*/ 0 w 48"/>
                      <a:gd name="T11" fmla="*/ 24 h 48"/>
                      <a:gd name="T12" fmla="*/ 0 w 48"/>
                      <a:gd name="T13" fmla="*/ 24 h 48"/>
                      <a:gd name="T14" fmla="*/ 8 w 48"/>
                      <a:gd name="T15" fmla="*/ 8 h 48"/>
                      <a:gd name="T16" fmla="*/ 24 w 48"/>
                      <a:gd name="T17" fmla="*/ 0 h 48"/>
                      <a:gd name="T18" fmla="*/ 24 w 48"/>
                      <a:gd name="T19" fmla="*/ 0 h 48"/>
                      <a:gd name="T20" fmla="*/ 40 w 48"/>
                      <a:gd name="T21" fmla="*/ 8 h 48"/>
                      <a:gd name="T22" fmla="*/ 48 w 48"/>
                      <a:gd name="T23" fmla="*/ 24 h 48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48"/>
                      <a:gd name="T37" fmla="*/ 0 h 48"/>
                      <a:gd name="T38" fmla="*/ 48 w 48"/>
                      <a:gd name="T39" fmla="*/ 48 h 48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48" h="48">
                        <a:moveTo>
                          <a:pt x="48" y="24"/>
                        </a:moveTo>
                        <a:lnTo>
                          <a:pt x="40" y="48"/>
                        </a:lnTo>
                        <a:lnTo>
                          <a:pt x="24" y="48"/>
                        </a:lnTo>
                        <a:lnTo>
                          <a:pt x="0" y="40"/>
                        </a:lnTo>
                        <a:lnTo>
                          <a:pt x="0" y="24"/>
                        </a:lnTo>
                        <a:lnTo>
                          <a:pt x="8" y="8"/>
                        </a:lnTo>
                        <a:lnTo>
                          <a:pt x="24" y="0"/>
                        </a:lnTo>
                        <a:lnTo>
                          <a:pt x="40" y="8"/>
                        </a:lnTo>
                        <a:lnTo>
                          <a:pt x="48" y="24"/>
                        </a:lnTo>
                        <a:close/>
                      </a:path>
                    </a:pathLst>
                  </a:custGeom>
                  <a:solidFill>
                    <a:srgbClr val="DD6E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4301" name="Freeform 331"/>
                  <p:cNvSpPr>
                    <a:spLocks/>
                  </p:cNvSpPr>
                  <p:nvPr/>
                </p:nvSpPr>
                <p:spPr bwMode="auto">
                  <a:xfrm>
                    <a:off x="324" y="1912"/>
                    <a:ext cx="48" cy="48"/>
                  </a:xfrm>
                  <a:custGeom>
                    <a:avLst/>
                    <a:gdLst>
                      <a:gd name="T0" fmla="*/ 48 w 48"/>
                      <a:gd name="T1" fmla="*/ 24 h 48"/>
                      <a:gd name="T2" fmla="*/ 40 w 48"/>
                      <a:gd name="T3" fmla="*/ 40 h 48"/>
                      <a:gd name="T4" fmla="*/ 24 w 48"/>
                      <a:gd name="T5" fmla="*/ 48 h 48"/>
                      <a:gd name="T6" fmla="*/ 24 w 48"/>
                      <a:gd name="T7" fmla="*/ 48 h 48"/>
                      <a:gd name="T8" fmla="*/ 8 w 48"/>
                      <a:gd name="T9" fmla="*/ 40 h 48"/>
                      <a:gd name="T10" fmla="*/ 0 w 48"/>
                      <a:gd name="T11" fmla="*/ 24 h 48"/>
                      <a:gd name="T12" fmla="*/ 0 w 48"/>
                      <a:gd name="T13" fmla="*/ 24 h 48"/>
                      <a:gd name="T14" fmla="*/ 8 w 48"/>
                      <a:gd name="T15" fmla="*/ 0 h 48"/>
                      <a:gd name="T16" fmla="*/ 32 w 48"/>
                      <a:gd name="T17" fmla="*/ 0 h 48"/>
                      <a:gd name="T18" fmla="*/ 32 w 48"/>
                      <a:gd name="T19" fmla="*/ 0 h 48"/>
                      <a:gd name="T20" fmla="*/ 48 w 48"/>
                      <a:gd name="T21" fmla="*/ 8 h 48"/>
                      <a:gd name="T22" fmla="*/ 48 w 48"/>
                      <a:gd name="T23" fmla="*/ 24 h 48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48"/>
                      <a:gd name="T37" fmla="*/ 0 h 48"/>
                      <a:gd name="T38" fmla="*/ 48 w 48"/>
                      <a:gd name="T39" fmla="*/ 48 h 48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48" h="48">
                        <a:moveTo>
                          <a:pt x="48" y="24"/>
                        </a:moveTo>
                        <a:lnTo>
                          <a:pt x="40" y="40"/>
                        </a:lnTo>
                        <a:lnTo>
                          <a:pt x="24" y="48"/>
                        </a:lnTo>
                        <a:lnTo>
                          <a:pt x="8" y="40"/>
                        </a:lnTo>
                        <a:lnTo>
                          <a:pt x="0" y="24"/>
                        </a:lnTo>
                        <a:lnTo>
                          <a:pt x="8" y="0"/>
                        </a:lnTo>
                        <a:lnTo>
                          <a:pt x="32" y="0"/>
                        </a:lnTo>
                        <a:lnTo>
                          <a:pt x="48" y="8"/>
                        </a:lnTo>
                        <a:lnTo>
                          <a:pt x="48" y="24"/>
                        </a:lnTo>
                        <a:close/>
                      </a:path>
                    </a:pathLst>
                  </a:custGeom>
                  <a:solidFill>
                    <a:srgbClr val="DD6E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4302" name="Freeform 332"/>
                  <p:cNvSpPr>
                    <a:spLocks/>
                  </p:cNvSpPr>
                  <p:nvPr/>
                </p:nvSpPr>
                <p:spPr bwMode="auto">
                  <a:xfrm>
                    <a:off x="732" y="1920"/>
                    <a:ext cx="48" cy="48"/>
                  </a:xfrm>
                  <a:custGeom>
                    <a:avLst/>
                    <a:gdLst>
                      <a:gd name="T0" fmla="*/ 48 w 48"/>
                      <a:gd name="T1" fmla="*/ 24 h 48"/>
                      <a:gd name="T2" fmla="*/ 40 w 48"/>
                      <a:gd name="T3" fmla="*/ 48 h 48"/>
                      <a:gd name="T4" fmla="*/ 24 w 48"/>
                      <a:gd name="T5" fmla="*/ 48 h 48"/>
                      <a:gd name="T6" fmla="*/ 24 w 48"/>
                      <a:gd name="T7" fmla="*/ 48 h 48"/>
                      <a:gd name="T8" fmla="*/ 8 w 48"/>
                      <a:gd name="T9" fmla="*/ 40 h 48"/>
                      <a:gd name="T10" fmla="*/ 0 w 48"/>
                      <a:gd name="T11" fmla="*/ 24 h 48"/>
                      <a:gd name="T12" fmla="*/ 0 w 48"/>
                      <a:gd name="T13" fmla="*/ 24 h 48"/>
                      <a:gd name="T14" fmla="*/ 8 w 48"/>
                      <a:gd name="T15" fmla="*/ 8 h 48"/>
                      <a:gd name="T16" fmla="*/ 32 w 48"/>
                      <a:gd name="T17" fmla="*/ 0 h 48"/>
                      <a:gd name="T18" fmla="*/ 32 w 48"/>
                      <a:gd name="T19" fmla="*/ 0 h 48"/>
                      <a:gd name="T20" fmla="*/ 48 w 48"/>
                      <a:gd name="T21" fmla="*/ 8 h 48"/>
                      <a:gd name="T22" fmla="*/ 48 w 48"/>
                      <a:gd name="T23" fmla="*/ 24 h 48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48"/>
                      <a:gd name="T37" fmla="*/ 0 h 48"/>
                      <a:gd name="T38" fmla="*/ 48 w 48"/>
                      <a:gd name="T39" fmla="*/ 48 h 48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48" h="48">
                        <a:moveTo>
                          <a:pt x="48" y="24"/>
                        </a:moveTo>
                        <a:lnTo>
                          <a:pt x="40" y="48"/>
                        </a:lnTo>
                        <a:lnTo>
                          <a:pt x="24" y="48"/>
                        </a:lnTo>
                        <a:lnTo>
                          <a:pt x="8" y="40"/>
                        </a:lnTo>
                        <a:lnTo>
                          <a:pt x="0" y="24"/>
                        </a:lnTo>
                        <a:lnTo>
                          <a:pt x="8" y="8"/>
                        </a:lnTo>
                        <a:lnTo>
                          <a:pt x="32" y="0"/>
                        </a:lnTo>
                        <a:lnTo>
                          <a:pt x="48" y="8"/>
                        </a:lnTo>
                        <a:lnTo>
                          <a:pt x="48" y="24"/>
                        </a:lnTo>
                        <a:close/>
                      </a:path>
                    </a:pathLst>
                  </a:custGeom>
                  <a:solidFill>
                    <a:srgbClr val="DD6E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113684" name="Text Box 333"/>
            <p:cNvSpPr txBox="1">
              <a:spLocks noChangeArrowheads="1"/>
            </p:cNvSpPr>
            <p:nvPr/>
          </p:nvSpPr>
          <p:spPr bwMode="auto">
            <a:xfrm>
              <a:off x="3233" y="3160"/>
              <a:ext cx="1916" cy="446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" altLang="en-US" sz="2000" dirty="0" err="1">
                  <a:solidFill>
                    <a:srgbClr val="00206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Giant</a:t>
              </a:r>
              <a:r>
                <a:rPr lang="en" altLang="en-US" sz="2000" dirty="0">
                  <a:solidFill>
                    <a:srgbClr val="00206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</a:t>
              </a:r>
              <a:r>
                <a:rPr lang="en" altLang="en-US" sz="2000" dirty="0" err="1">
                  <a:solidFill>
                    <a:srgbClr val="00206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multimeters</a:t>
              </a:r>
              <a:r>
                <a:rPr lang="en" altLang="en-US" sz="2000" dirty="0">
                  <a:solidFill>
                    <a:srgbClr val="00206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VWF</a:t>
              </a:r>
            </a:p>
            <a:p>
              <a:pPr algn="ctr" eaLnBrk="1" hangingPunct="1"/>
              <a:r>
                <a:rPr lang="en" altLang="en-US" sz="2000" dirty="0">
                  <a:solidFill>
                    <a:srgbClr val="00206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In TTP ( without ADAMTS13 )</a:t>
              </a:r>
              <a:endPara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grpSp>
          <p:nvGrpSpPr>
            <p:cNvPr id="113685" name="Group 334"/>
            <p:cNvGrpSpPr>
              <a:grpSpLocks/>
            </p:cNvGrpSpPr>
            <p:nvPr/>
          </p:nvGrpSpPr>
          <p:grpSpPr bwMode="auto">
            <a:xfrm>
              <a:off x="4012" y="2861"/>
              <a:ext cx="672" cy="96"/>
              <a:chOff x="540" y="1270"/>
              <a:chExt cx="536" cy="384"/>
            </a:xfrm>
          </p:grpSpPr>
          <p:grpSp>
            <p:nvGrpSpPr>
              <p:cNvPr id="114253" name="Group 335"/>
              <p:cNvGrpSpPr>
                <a:grpSpLocks/>
              </p:cNvGrpSpPr>
              <p:nvPr/>
            </p:nvGrpSpPr>
            <p:grpSpPr bwMode="auto">
              <a:xfrm>
                <a:off x="540" y="1270"/>
                <a:ext cx="536" cy="384"/>
                <a:chOff x="540" y="2248"/>
                <a:chExt cx="536" cy="384"/>
              </a:xfrm>
            </p:grpSpPr>
            <p:sp>
              <p:nvSpPr>
                <p:cNvPr id="114273" name="Freeform 336"/>
                <p:cNvSpPr>
                  <a:spLocks/>
                </p:cNvSpPr>
                <p:nvPr/>
              </p:nvSpPr>
              <p:spPr bwMode="auto">
                <a:xfrm>
                  <a:off x="932" y="2416"/>
                  <a:ext cx="144" cy="40"/>
                </a:xfrm>
                <a:custGeom>
                  <a:avLst/>
                  <a:gdLst>
                    <a:gd name="T0" fmla="*/ 144 w 144"/>
                    <a:gd name="T1" fmla="*/ 16 h 40"/>
                    <a:gd name="T2" fmla="*/ 144 w 144"/>
                    <a:gd name="T3" fmla="*/ 24 h 40"/>
                    <a:gd name="T4" fmla="*/ 128 w 144"/>
                    <a:gd name="T5" fmla="*/ 32 h 40"/>
                    <a:gd name="T6" fmla="*/ 104 w 144"/>
                    <a:gd name="T7" fmla="*/ 32 h 40"/>
                    <a:gd name="T8" fmla="*/ 72 w 144"/>
                    <a:gd name="T9" fmla="*/ 40 h 40"/>
                    <a:gd name="T10" fmla="*/ 72 w 144"/>
                    <a:gd name="T11" fmla="*/ 40 h 40"/>
                    <a:gd name="T12" fmla="*/ 40 w 144"/>
                    <a:gd name="T13" fmla="*/ 32 h 40"/>
                    <a:gd name="T14" fmla="*/ 16 w 144"/>
                    <a:gd name="T15" fmla="*/ 32 h 40"/>
                    <a:gd name="T16" fmla="*/ 0 w 144"/>
                    <a:gd name="T17" fmla="*/ 24 h 40"/>
                    <a:gd name="T18" fmla="*/ 0 w 144"/>
                    <a:gd name="T19" fmla="*/ 16 h 40"/>
                    <a:gd name="T20" fmla="*/ 0 w 144"/>
                    <a:gd name="T21" fmla="*/ 16 h 40"/>
                    <a:gd name="T22" fmla="*/ 0 w 144"/>
                    <a:gd name="T23" fmla="*/ 8 h 40"/>
                    <a:gd name="T24" fmla="*/ 16 w 144"/>
                    <a:gd name="T25" fmla="*/ 0 h 40"/>
                    <a:gd name="T26" fmla="*/ 40 w 144"/>
                    <a:gd name="T27" fmla="*/ 0 h 40"/>
                    <a:gd name="T28" fmla="*/ 72 w 144"/>
                    <a:gd name="T29" fmla="*/ 0 h 40"/>
                    <a:gd name="T30" fmla="*/ 72 w 144"/>
                    <a:gd name="T31" fmla="*/ 0 h 40"/>
                    <a:gd name="T32" fmla="*/ 104 w 144"/>
                    <a:gd name="T33" fmla="*/ 0 h 40"/>
                    <a:gd name="T34" fmla="*/ 128 w 144"/>
                    <a:gd name="T35" fmla="*/ 0 h 40"/>
                    <a:gd name="T36" fmla="*/ 144 w 144"/>
                    <a:gd name="T37" fmla="*/ 8 h 40"/>
                    <a:gd name="T38" fmla="*/ 144 w 144"/>
                    <a:gd name="T39" fmla="*/ 16 h 4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44"/>
                    <a:gd name="T61" fmla="*/ 0 h 40"/>
                    <a:gd name="T62" fmla="*/ 144 w 144"/>
                    <a:gd name="T63" fmla="*/ 40 h 40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44" h="40">
                      <a:moveTo>
                        <a:pt x="144" y="16"/>
                      </a:moveTo>
                      <a:lnTo>
                        <a:pt x="144" y="24"/>
                      </a:lnTo>
                      <a:lnTo>
                        <a:pt x="128" y="32"/>
                      </a:lnTo>
                      <a:lnTo>
                        <a:pt x="104" y="32"/>
                      </a:lnTo>
                      <a:lnTo>
                        <a:pt x="72" y="40"/>
                      </a:lnTo>
                      <a:lnTo>
                        <a:pt x="40" y="32"/>
                      </a:lnTo>
                      <a:lnTo>
                        <a:pt x="16" y="32"/>
                      </a:lnTo>
                      <a:lnTo>
                        <a:pt x="0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40" y="0"/>
                      </a:lnTo>
                      <a:lnTo>
                        <a:pt x="72" y="0"/>
                      </a:lnTo>
                      <a:lnTo>
                        <a:pt x="104" y="0"/>
                      </a:lnTo>
                      <a:lnTo>
                        <a:pt x="128" y="0"/>
                      </a:lnTo>
                      <a:lnTo>
                        <a:pt x="144" y="8"/>
                      </a:lnTo>
                      <a:lnTo>
                        <a:pt x="14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74" name="Freeform 337"/>
                <p:cNvSpPr>
                  <a:spLocks/>
                </p:cNvSpPr>
                <p:nvPr/>
              </p:nvSpPr>
              <p:spPr bwMode="auto">
                <a:xfrm>
                  <a:off x="892" y="2496"/>
                  <a:ext cx="112" cy="80"/>
                </a:xfrm>
                <a:custGeom>
                  <a:avLst/>
                  <a:gdLst>
                    <a:gd name="T0" fmla="*/ 112 w 112"/>
                    <a:gd name="T1" fmla="*/ 80 h 80"/>
                    <a:gd name="T2" fmla="*/ 80 w 112"/>
                    <a:gd name="T3" fmla="*/ 80 h 80"/>
                    <a:gd name="T4" fmla="*/ 40 w 112"/>
                    <a:gd name="T5" fmla="*/ 56 h 80"/>
                    <a:gd name="T6" fmla="*/ 40 w 112"/>
                    <a:gd name="T7" fmla="*/ 56 h 80"/>
                    <a:gd name="T8" fmla="*/ 16 w 112"/>
                    <a:gd name="T9" fmla="*/ 40 h 80"/>
                    <a:gd name="T10" fmla="*/ 8 w 112"/>
                    <a:gd name="T11" fmla="*/ 24 h 80"/>
                    <a:gd name="T12" fmla="*/ 0 w 112"/>
                    <a:gd name="T13" fmla="*/ 8 h 80"/>
                    <a:gd name="T14" fmla="*/ 8 w 112"/>
                    <a:gd name="T15" fmla="*/ 0 h 80"/>
                    <a:gd name="T16" fmla="*/ 8 w 112"/>
                    <a:gd name="T17" fmla="*/ 0 h 80"/>
                    <a:gd name="T18" fmla="*/ 32 w 112"/>
                    <a:gd name="T19" fmla="*/ 0 h 80"/>
                    <a:gd name="T20" fmla="*/ 72 w 112"/>
                    <a:gd name="T21" fmla="*/ 24 h 80"/>
                    <a:gd name="T22" fmla="*/ 72 w 112"/>
                    <a:gd name="T23" fmla="*/ 24 h 80"/>
                    <a:gd name="T24" fmla="*/ 96 w 112"/>
                    <a:gd name="T25" fmla="*/ 40 h 80"/>
                    <a:gd name="T26" fmla="*/ 104 w 112"/>
                    <a:gd name="T27" fmla="*/ 56 h 80"/>
                    <a:gd name="T28" fmla="*/ 112 w 112"/>
                    <a:gd name="T29" fmla="*/ 72 h 80"/>
                    <a:gd name="T30" fmla="*/ 112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112" y="80"/>
                      </a:moveTo>
                      <a:lnTo>
                        <a:pt x="80" y="80"/>
                      </a:lnTo>
                      <a:lnTo>
                        <a:pt x="40" y="56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72" y="24"/>
                      </a:lnTo>
                      <a:lnTo>
                        <a:pt x="96" y="40"/>
                      </a:lnTo>
                      <a:lnTo>
                        <a:pt x="104" y="56"/>
                      </a:lnTo>
                      <a:lnTo>
                        <a:pt x="112" y="72"/>
                      </a:lnTo>
                      <a:lnTo>
                        <a:pt x="112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75" name="Freeform 338"/>
                <p:cNvSpPr>
                  <a:spLocks/>
                </p:cNvSpPr>
                <p:nvPr/>
              </p:nvSpPr>
              <p:spPr bwMode="auto">
                <a:xfrm>
                  <a:off x="780" y="2248"/>
                  <a:ext cx="48" cy="104"/>
                </a:xfrm>
                <a:custGeom>
                  <a:avLst/>
                  <a:gdLst>
                    <a:gd name="T0" fmla="*/ 24 w 48"/>
                    <a:gd name="T1" fmla="*/ 104 h 104"/>
                    <a:gd name="T2" fmla="*/ 8 w 48"/>
                    <a:gd name="T3" fmla="*/ 88 h 104"/>
                    <a:gd name="T4" fmla="*/ 0 w 48"/>
                    <a:gd name="T5" fmla="*/ 56 h 104"/>
                    <a:gd name="T6" fmla="*/ 0 w 48"/>
                    <a:gd name="T7" fmla="*/ 56 h 104"/>
                    <a:gd name="T8" fmla="*/ 8 w 48"/>
                    <a:gd name="T9" fmla="*/ 16 h 104"/>
                    <a:gd name="T10" fmla="*/ 24 w 48"/>
                    <a:gd name="T11" fmla="*/ 0 h 104"/>
                    <a:gd name="T12" fmla="*/ 24 w 48"/>
                    <a:gd name="T13" fmla="*/ 0 h 104"/>
                    <a:gd name="T14" fmla="*/ 40 w 48"/>
                    <a:gd name="T15" fmla="*/ 16 h 104"/>
                    <a:gd name="T16" fmla="*/ 48 w 48"/>
                    <a:gd name="T17" fmla="*/ 56 h 104"/>
                    <a:gd name="T18" fmla="*/ 48 w 48"/>
                    <a:gd name="T19" fmla="*/ 56 h 104"/>
                    <a:gd name="T20" fmla="*/ 40 w 48"/>
                    <a:gd name="T21" fmla="*/ 88 h 104"/>
                    <a:gd name="T22" fmla="*/ 24 w 48"/>
                    <a:gd name="T23" fmla="*/ 104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104"/>
                    <a:gd name="T38" fmla="*/ 48 w 48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104">
                      <a:moveTo>
                        <a:pt x="24" y="104"/>
                      </a:moveTo>
                      <a:lnTo>
                        <a:pt x="8" y="88"/>
                      </a:lnTo>
                      <a:lnTo>
                        <a:pt x="0" y="56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56"/>
                      </a:lnTo>
                      <a:lnTo>
                        <a:pt x="40" y="88"/>
                      </a:lnTo>
                      <a:lnTo>
                        <a:pt x="24" y="10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76" name="Freeform 339"/>
                <p:cNvSpPr>
                  <a:spLocks/>
                </p:cNvSpPr>
                <p:nvPr/>
              </p:nvSpPr>
              <p:spPr bwMode="auto">
                <a:xfrm>
                  <a:off x="540" y="2416"/>
                  <a:ext cx="152" cy="40"/>
                </a:xfrm>
                <a:custGeom>
                  <a:avLst/>
                  <a:gdLst>
                    <a:gd name="T0" fmla="*/ 152 w 152"/>
                    <a:gd name="T1" fmla="*/ 24 h 40"/>
                    <a:gd name="T2" fmla="*/ 144 w 152"/>
                    <a:gd name="T3" fmla="*/ 32 h 40"/>
                    <a:gd name="T4" fmla="*/ 128 w 152"/>
                    <a:gd name="T5" fmla="*/ 32 h 40"/>
                    <a:gd name="T6" fmla="*/ 104 w 152"/>
                    <a:gd name="T7" fmla="*/ 40 h 40"/>
                    <a:gd name="T8" fmla="*/ 80 w 152"/>
                    <a:gd name="T9" fmla="*/ 40 h 40"/>
                    <a:gd name="T10" fmla="*/ 80 w 152"/>
                    <a:gd name="T11" fmla="*/ 40 h 40"/>
                    <a:gd name="T12" fmla="*/ 48 w 152"/>
                    <a:gd name="T13" fmla="*/ 40 h 40"/>
                    <a:gd name="T14" fmla="*/ 24 w 152"/>
                    <a:gd name="T15" fmla="*/ 32 h 40"/>
                    <a:gd name="T16" fmla="*/ 8 w 152"/>
                    <a:gd name="T17" fmla="*/ 32 h 40"/>
                    <a:gd name="T18" fmla="*/ 0 w 152"/>
                    <a:gd name="T19" fmla="*/ 24 h 40"/>
                    <a:gd name="T20" fmla="*/ 0 w 152"/>
                    <a:gd name="T21" fmla="*/ 24 h 40"/>
                    <a:gd name="T22" fmla="*/ 8 w 152"/>
                    <a:gd name="T23" fmla="*/ 16 h 40"/>
                    <a:gd name="T24" fmla="*/ 24 w 152"/>
                    <a:gd name="T25" fmla="*/ 8 h 40"/>
                    <a:gd name="T26" fmla="*/ 48 w 152"/>
                    <a:gd name="T27" fmla="*/ 0 h 40"/>
                    <a:gd name="T28" fmla="*/ 80 w 152"/>
                    <a:gd name="T29" fmla="*/ 0 h 40"/>
                    <a:gd name="T30" fmla="*/ 80 w 152"/>
                    <a:gd name="T31" fmla="*/ 0 h 40"/>
                    <a:gd name="T32" fmla="*/ 104 w 152"/>
                    <a:gd name="T33" fmla="*/ 0 h 40"/>
                    <a:gd name="T34" fmla="*/ 128 w 152"/>
                    <a:gd name="T35" fmla="*/ 8 h 40"/>
                    <a:gd name="T36" fmla="*/ 144 w 152"/>
                    <a:gd name="T37" fmla="*/ 16 h 40"/>
                    <a:gd name="T38" fmla="*/ 152 w 152"/>
                    <a:gd name="T39" fmla="*/ 24 h 4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52"/>
                    <a:gd name="T61" fmla="*/ 0 h 40"/>
                    <a:gd name="T62" fmla="*/ 152 w 152"/>
                    <a:gd name="T63" fmla="*/ 40 h 40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52" h="40">
                      <a:moveTo>
                        <a:pt x="152" y="24"/>
                      </a:moveTo>
                      <a:lnTo>
                        <a:pt x="144" y="32"/>
                      </a:lnTo>
                      <a:lnTo>
                        <a:pt x="128" y="32"/>
                      </a:lnTo>
                      <a:lnTo>
                        <a:pt x="104" y="40"/>
                      </a:lnTo>
                      <a:lnTo>
                        <a:pt x="80" y="40"/>
                      </a:lnTo>
                      <a:lnTo>
                        <a:pt x="48" y="40"/>
                      </a:lnTo>
                      <a:lnTo>
                        <a:pt x="24" y="32"/>
                      </a:lnTo>
                      <a:lnTo>
                        <a:pt x="8" y="32"/>
                      </a:lnTo>
                      <a:lnTo>
                        <a:pt x="0" y="24"/>
                      </a:lnTo>
                      <a:lnTo>
                        <a:pt x="8" y="16"/>
                      </a:lnTo>
                      <a:lnTo>
                        <a:pt x="24" y="8"/>
                      </a:lnTo>
                      <a:lnTo>
                        <a:pt x="48" y="0"/>
                      </a:lnTo>
                      <a:lnTo>
                        <a:pt x="80" y="0"/>
                      </a:lnTo>
                      <a:lnTo>
                        <a:pt x="104" y="0"/>
                      </a:lnTo>
                      <a:lnTo>
                        <a:pt x="128" y="8"/>
                      </a:lnTo>
                      <a:lnTo>
                        <a:pt x="144" y="16"/>
                      </a:lnTo>
                      <a:lnTo>
                        <a:pt x="152" y="2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77" name="Freeform 340"/>
                <p:cNvSpPr>
                  <a:spLocks/>
                </p:cNvSpPr>
                <p:nvPr/>
              </p:nvSpPr>
              <p:spPr bwMode="auto">
                <a:xfrm>
                  <a:off x="780" y="2520"/>
                  <a:ext cx="48" cy="112"/>
                </a:xfrm>
                <a:custGeom>
                  <a:avLst/>
                  <a:gdLst>
                    <a:gd name="T0" fmla="*/ 24 w 48"/>
                    <a:gd name="T1" fmla="*/ 112 h 112"/>
                    <a:gd name="T2" fmla="*/ 8 w 48"/>
                    <a:gd name="T3" fmla="*/ 96 h 112"/>
                    <a:gd name="T4" fmla="*/ 0 w 48"/>
                    <a:gd name="T5" fmla="*/ 56 h 112"/>
                    <a:gd name="T6" fmla="*/ 0 w 48"/>
                    <a:gd name="T7" fmla="*/ 56 h 112"/>
                    <a:gd name="T8" fmla="*/ 8 w 48"/>
                    <a:gd name="T9" fmla="*/ 16 h 112"/>
                    <a:gd name="T10" fmla="*/ 24 w 48"/>
                    <a:gd name="T11" fmla="*/ 0 h 112"/>
                    <a:gd name="T12" fmla="*/ 24 w 48"/>
                    <a:gd name="T13" fmla="*/ 0 h 112"/>
                    <a:gd name="T14" fmla="*/ 40 w 48"/>
                    <a:gd name="T15" fmla="*/ 16 h 112"/>
                    <a:gd name="T16" fmla="*/ 48 w 48"/>
                    <a:gd name="T17" fmla="*/ 56 h 112"/>
                    <a:gd name="T18" fmla="*/ 48 w 48"/>
                    <a:gd name="T19" fmla="*/ 56 h 112"/>
                    <a:gd name="T20" fmla="*/ 40 w 48"/>
                    <a:gd name="T21" fmla="*/ 96 h 112"/>
                    <a:gd name="T22" fmla="*/ 24 w 48"/>
                    <a:gd name="T23" fmla="*/ 112 h 11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112"/>
                    <a:gd name="T38" fmla="*/ 48 w 48"/>
                    <a:gd name="T39" fmla="*/ 112 h 11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112">
                      <a:moveTo>
                        <a:pt x="24" y="112"/>
                      </a:moveTo>
                      <a:lnTo>
                        <a:pt x="8" y="96"/>
                      </a:lnTo>
                      <a:lnTo>
                        <a:pt x="0" y="56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56"/>
                      </a:lnTo>
                      <a:lnTo>
                        <a:pt x="40" y="96"/>
                      </a:lnTo>
                      <a:lnTo>
                        <a:pt x="24" y="11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78" name="Freeform 341"/>
                <p:cNvSpPr>
                  <a:spLocks/>
                </p:cNvSpPr>
                <p:nvPr/>
              </p:nvSpPr>
              <p:spPr bwMode="auto">
                <a:xfrm>
                  <a:off x="612" y="2304"/>
                  <a:ext cx="112" cy="80"/>
                </a:xfrm>
                <a:custGeom>
                  <a:avLst/>
                  <a:gdLst>
                    <a:gd name="T0" fmla="*/ 112 w 112"/>
                    <a:gd name="T1" fmla="*/ 80 h 80"/>
                    <a:gd name="T2" fmla="*/ 80 w 112"/>
                    <a:gd name="T3" fmla="*/ 80 h 80"/>
                    <a:gd name="T4" fmla="*/ 40 w 112"/>
                    <a:gd name="T5" fmla="*/ 56 h 80"/>
                    <a:gd name="T6" fmla="*/ 40 w 112"/>
                    <a:gd name="T7" fmla="*/ 56 h 80"/>
                    <a:gd name="T8" fmla="*/ 16 w 112"/>
                    <a:gd name="T9" fmla="*/ 40 h 80"/>
                    <a:gd name="T10" fmla="*/ 8 w 112"/>
                    <a:gd name="T11" fmla="*/ 24 h 80"/>
                    <a:gd name="T12" fmla="*/ 0 w 112"/>
                    <a:gd name="T13" fmla="*/ 8 h 80"/>
                    <a:gd name="T14" fmla="*/ 0 w 112"/>
                    <a:gd name="T15" fmla="*/ 0 h 80"/>
                    <a:gd name="T16" fmla="*/ 0 w 112"/>
                    <a:gd name="T17" fmla="*/ 0 h 80"/>
                    <a:gd name="T18" fmla="*/ 32 w 112"/>
                    <a:gd name="T19" fmla="*/ 8 h 80"/>
                    <a:gd name="T20" fmla="*/ 72 w 112"/>
                    <a:gd name="T21" fmla="*/ 24 h 80"/>
                    <a:gd name="T22" fmla="*/ 72 w 112"/>
                    <a:gd name="T23" fmla="*/ 24 h 80"/>
                    <a:gd name="T24" fmla="*/ 96 w 112"/>
                    <a:gd name="T25" fmla="*/ 40 h 80"/>
                    <a:gd name="T26" fmla="*/ 104 w 112"/>
                    <a:gd name="T27" fmla="*/ 56 h 80"/>
                    <a:gd name="T28" fmla="*/ 112 w 112"/>
                    <a:gd name="T29" fmla="*/ 72 h 80"/>
                    <a:gd name="T30" fmla="*/ 112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112" y="80"/>
                      </a:moveTo>
                      <a:lnTo>
                        <a:pt x="80" y="80"/>
                      </a:lnTo>
                      <a:lnTo>
                        <a:pt x="40" y="56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32" y="8"/>
                      </a:lnTo>
                      <a:lnTo>
                        <a:pt x="72" y="24"/>
                      </a:lnTo>
                      <a:lnTo>
                        <a:pt x="96" y="40"/>
                      </a:lnTo>
                      <a:lnTo>
                        <a:pt x="104" y="56"/>
                      </a:lnTo>
                      <a:lnTo>
                        <a:pt x="112" y="72"/>
                      </a:lnTo>
                      <a:lnTo>
                        <a:pt x="112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79" name="Freeform 342"/>
                <p:cNvSpPr>
                  <a:spLocks/>
                </p:cNvSpPr>
                <p:nvPr/>
              </p:nvSpPr>
              <p:spPr bwMode="auto">
                <a:xfrm>
                  <a:off x="876" y="2296"/>
                  <a:ext cx="112" cy="80"/>
                </a:xfrm>
                <a:custGeom>
                  <a:avLst/>
                  <a:gdLst>
                    <a:gd name="T0" fmla="*/ 8 w 112"/>
                    <a:gd name="T1" fmla="*/ 80 h 80"/>
                    <a:gd name="T2" fmla="*/ 0 w 112"/>
                    <a:gd name="T3" fmla="*/ 72 h 80"/>
                    <a:gd name="T4" fmla="*/ 8 w 112"/>
                    <a:gd name="T5" fmla="*/ 56 h 80"/>
                    <a:gd name="T6" fmla="*/ 24 w 112"/>
                    <a:gd name="T7" fmla="*/ 40 h 80"/>
                    <a:gd name="T8" fmla="*/ 40 w 112"/>
                    <a:gd name="T9" fmla="*/ 24 h 80"/>
                    <a:gd name="T10" fmla="*/ 40 w 112"/>
                    <a:gd name="T11" fmla="*/ 24 h 80"/>
                    <a:gd name="T12" fmla="*/ 80 w 112"/>
                    <a:gd name="T13" fmla="*/ 8 h 80"/>
                    <a:gd name="T14" fmla="*/ 112 w 112"/>
                    <a:gd name="T15" fmla="*/ 0 h 80"/>
                    <a:gd name="T16" fmla="*/ 112 w 112"/>
                    <a:gd name="T17" fmla="*/ 0 h 80"/>
                    <a:gd name="T18" fmla="*/ 112 w 112"/>
                    <a:gd name="T19" fmla="*/ 8 h 80"/>
                    <a:gd name="T20" fmla="*/ 112 w 112"/>
                    <a:gd name="T21" fmla="*/ 24 h 80"/>
                    <a:gd name="T22" fmla="*/ 96 w 112"/>
                    <a:gd name="T23" fmla="*/ 40 h 80"/>
                    <a:gd name="T24" fmla="*/ 80 w 112"/>
                    <a:gd name="T25" fmla="*/ 56 h 80"/>
                    <a:gd name="T26" fmla="*/ 80 w 112"/>
                    <a:gd name="T27" fmla="*/ 56 h 80"/>
                    <a:gd name="T28" fmla="*/ 32 w 112"/>
                    <a:gd name="T29" fmla="*/ 80 h 80"/>
                    <a:gd name="T30" fmla="*/ 8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8" y="80"/>
                      </a:moveTo>
                      <a:lnTo>
                        <a:pt x="0" y="72"/>
                      </a:lnTo>
                      <a:lnTo>
                        <a:pt x="8" y="56"/>
                      </a:lnTo>
                      <a:lnTo>
                        <a:pt x="24" y="40"/>
                      </a:lnTo>
                      <a:lnTo>
                        <a:pt x="40" y="24"/>
                      </a:lnTo>
                      <a:lnTo>
                        <a:pt x="80" y="8"/>
                      </a:lnTo>
                      <a:lnTo>
                        <a:pt x="112" y="0"/>
                      </a:lnTo>
                      <a:lnTo>
                        <a:pt x="112" y="8"/>
                      </a:lnTo>
                      <a:lnTo>
                        <a:pt x="112" y="24"/>
                      </a:lnTo>
                      <a:lnTo>
                        <a:pt x="96" y="40"/>
                      </a:lnTo>
                      <a:lnTo>
                        <a:pt x="80" y="56"/>
                      </a:lnTo>
                      <a:lnTo>
                        <a:pt x="32" y="80"/>
                      </a:lnTo>
                      <a:lnTo>
                        <a:pt x="8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80" name="Freeform 343"/>
                <p:cNvSpPr>
                  <a:spLocks/>
                </p:cNvSpPr>
                <p:nvPr/>
              </p:nvSpPr>
              <p:spPr bwMode="auto">
                <a:xfrm>
                  <a:off x="916" y="2352"/>
                  <a:ext cx="136" cy="56"/>
                </a:xfrm>
                <a:custGeom>
                  <a:avLst/>
                  <a:gdLst>
                    <a:gd name="T0" fmla="*/ 0 w 136"/>
                    <a:gd name="T1" fmla="*/ 48 h 56"/>
                    <a:gd name="T2" fmla="*/ 0 w 136"/>
                    <a:gd name="T3" fmla="*/ 40 h 56"/>
                    <a:gd name="T4" fmla="*/ 16 w 136"/>
                    <a:gd name="T5" fmla="*/ 32 h 56"/>
                    <a:gd name="T6" fmla="*/ 32 w 136"/>
                    <a:gd name="T7" fmla="*/ 16 h 56"/>
                    <a:gd name="T8" fmla="*/ 56 w 136"/>
                    <a:gd name="T9" fmla="*/ 8 h 56"/>
                    <a:gd name="T10" fmla="*/ 56 w 136"/>
                    <a:gd name="T11" fmla="*/ 8 h 56"/>
                    <a:gd name="T12" fmla="*/ 88 w 136"/>
                    <a:gd name="T13" fmla="*/ 0 h 56"/>
                    <a:gd name="T14" fmla="*/ 112 w 136"/>
                    <a:gd name="T15" fmla="*/ 0 h 56"/>
                    <a:gd name="T16" fmla="*/ 128 w 136"/>
                    <a:gd name="T17" fmla="*/ 0 h 56"/>
                    <a:gd name="T18" fmla="*/ 136 w 136"/>
                    <a:gd name="T19" fmla="*/ 8 h 56"/>
                    <a:gd name="T20" fmla="*/ 136 w 136"/>
                    <a:gd name="T21" fmla="*/ 8 h 56"/>
                    <a:gd name="T22" fmla="*/ 136 w 136"/>
                    <a:gd name="T23" fmla="*/ 16 h 56"/>
                    <a:gd name="T24" fmla="*/ 128 w 136"/>
                    <a:gd name="T25" fmla="*/ 24 h 56"/>
                    <a:gd name="T26" fmla="*/ 104 w 136"/>
                    <a:gd name="T27" fmla="*/ 32 h 56"/>
                    <a:gd name="T28" fmla="*/ 80 w 136"/>
                    <a:gd name="T29" fmla="*/ 48 h 56"/>
                    <a:gd name="T30" fmla="*/ 80 w 136"/>
                    <a:gd name="T31" fmla="*/ 48 h 56"/>
                    <a:gd name="T32" fmla="*/ 48 w 136"/>
                    <a:gd name="T33" fmla="*/ 48 h 56"/>
                    <a:gd name="T34" fmla="*/ 24 w 136"/>
                    <a:gd name="T35" fmla="*/ 56 h 56"/>
                    <a:gd name="T36" fmla="*/ 8 w 136"/>
                    <a:gd name="T37" fmla="*/ 56 h 56"/>
                    <a:gd name="T38" fmla="*/ 0 w 136"/>
                    <a:gd name="T39" fmla="*/ 4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48"/>
                      </a:moveTo>
                      <a:lnTo>
                        <a:pt x="0" y="40"/>
                      </a:lnTo>
                      <a:lnTo>
                        <a:pt x="16" y="32"/>
                      </a:lnTo>
                      <a:lnTo>
                        <a:pt x="32" y="16"/>
                      </a:lnTo>
                      <a:lnTo>
                        <a:pt x="56" y="8"/>
                      </a:lnTo>
                      <a:lnTo>
                        <a:pt x="88" y="0"/>
                      </a:lnTo>
                      <a:lnTo>
                        <a:pt x="112" y="0"/>
                      </a:lnTo>
                      <a:lnTo>
                        <a:pt x="128" y="0"/>
                      </a:lnTo>
                      <a:lnTo>
                        <a:pt x="136" y="8"/>
                      </a:lnTo>
                      <a:lnTo>
                        <a:pt x="136" y="16"/>
                      </a:lnTo>
                      <a:lnTo>
                        <a:pt x="128" y="24"/>
                      </a:lnTo>
                      <a:lnTo>
                        <a:pt x="104" y="32"/>
                      </a:lnTo>
                      <a:lnTo>
                        <a:pt x="80" y="48"/>
                      </a:lnTo>
                      <a:lnTo>
                        <a:pt x="48" y="48"/>
                      </a:lnTo>
                      <a:lnTo>
                        <a:pt x="24" y="56"/>
                      </a:lnTo>
                      <a:lnTo>
                        <a:pt x="8" y="56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81" name="Freeform 344"/>
                <p:cNvSpPr>
                  <a:spLocks/>
                </p:cNvSpPr>
                <p:nvPr/>
              </p:nvSpPr>
              <p:spPr bwMode="auto">
                <a:xfrm>
                  <a:off x="564" y="2472"/>
                  <a:ext cx="136" cy="56"/>
                </a:xfrm>
                <a:custGeom>
                  <a:avLst/>
                  <a:gdLst>
                    <a:gd name="T0" fmla="*/ 0 w 136"/>
                    <a:gd name="T1" fmla="*/ 48 h 56"/>
                    <a:gd name="T2" fmla="*/ 0 w 136"/>
                    <a:gd name="T3" fmla="*/ 40 h 56"/>
                    <a:gd name="T4" fmla="*/ 8 w 136"/>
                    <a:gd name="T5" fmla="*/ 32 h 56"/>
                    <a:gd name="T6" fmla="*/ 32 w 136"/>
                    <a:gd name="T7" fmla="*/ 16 h 56"/>
                    <a:gd name="T8" fmla="*/ 56 w 136"/>
                    <a:gd name="T9" fmla="*/ 8 h 56"/>
                    <a:gd name="T10" fmla="*/ 56 w 136"/>
                    <a:gd name="T11" fmla="*/ 8 h 56"/>
                    <a:gd name="T12" fmla="*/ 88 w 136"/>
                    <a:gd name="T13" fmla="*/ 0 h 56"/>
                    <a:gd name="T14" fmla="*/ 112 w 136"/>
                    <a:gd name="T15" fmla="*/ 0 h 56"/>
                    <a:gd name="T16" fmla="*/ 128 w 136"/>
                    <a:gd name="T17" fmla="*/ 0 h 56"/>
                    <a:gd name="T18" fmla="*/ 136 w 136"/>
                    <a:gd name="T19" fmla="*/ 8 h 56"/>
                    <a:gd name="T20" fmla="*/ 136 w 136"/>
                    <a:gd name="T21" fmla="*/ 8 h 56"/>
                    <a:gd name="T22" fmla="*/ 136 w 136"/>
                    <a:gd name="T23" fmla="*/ 16 h 56"/>
                    <a:gd name="T24" fmla="*/ 120 w 136"/>
                    <a:gd name="T25" fmla="*/ 24 h 56"/>
                    <a:gd name="T26" fmla="*/ 104 w 136"/>
                    <a:gd name="T27" fmla="*/ 32 h 56"/>
                    <a:gd name="T28" fmla="*/ 80 w 136"/>
                    <a:gd name="T29" fmla="*/ 48 h 56"/>
                    <a:gd name="T30" fmla="*/ 80 w 136"/>
                    <a:gd name="T31" fmla="*/ 48 h 56"/>
                    <a:gd name="T32" fmla="*/ 48 w 136"/>
                    <a:gd name="T33" fmla="*/ 48 h 56"/>
                    <a:gd name="T34" fmla="*/ 24 w 136"/>
                    <a:gd name="T35" fmla="*/ 56 h 56"/>
                    <a:gd name="T36" fmla="*/ 8 w 136"/>
                    <a:gd name="T37" fmla="*/ 56 h 56"/>
                    <a:gd name="T38" fmla="*/ 0 w 136"/>
                    <a:gd name="T39" fmla="*/ 4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48"/>
                      </a:moveTo>
                      <a:lnTo>
                        <a:pt x="0" y="40"/>
                      </a:lnTo>
                      <a:lnTo>
                        <a:pt x="8" y="32"/>
                      </a:lnTo>
                      <a:lnTo>
                        <a:pt x="32" y="16"/>
                      </a:lnTo>
                      <a:lnTo>
                        <a:pt x="56" y="8"/>
                      </a:lnTo>
                      <a:lnTo>
                        <a:pt x="88" y="0"/>
                      </a:lnTo>
                      <a:lnTo>
                        <a:pt x="112" y="0"/>
                      </a:lnTo>
                      <a:lnTo>
                        <a:pt x="128" y="0"/>
                      </a:lnTo>
                      <a:lnTo>
                        <a:pt x="136" y="8"/>
                      </a:lnTo>
                      <a:lnTo>
                        <a:pt x="136" y="16"/>
                      </a:lnTo>
                      <a:lnTo>
                        <a:pt x="120" y="24"/>
                      </a:lnTo>
                      <a:lnTo>
                        <a:pt x="104" y="32"/>
                      </a:lnTo>
                      <a:lnTo>
                        <a:pt x="80" y="48"/>
                      </a:lnTo>
                      <a:lnTo>
                        <a:pt x="48" y="48"/>
                      </a:lnTo>
                      <a:lnTo>
                        <a:pt x="24" y="56"/>
                      </a:lnTo>
                      <a:lnTo>
                        <a:pt x="8" y="56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82" name="Freeform 345"/>
                <p:cNvSpPr>
                  <a:spLocks/>
                </p:cNvSpPr>
                <p:nvPr/>
              </p:nvSpPr>
              <p:spPr bwMode="auto">
                <a:xfrm>
                  <a:off x="628" y="2504"/>
                  <a:ext cx="112" cy="72"/>
                </a:xfrm>
                <a:custGeom>
                  <a:avLst/>
                  <a:gdLst>
                    <a:gd name="T0" fmla="*/ 8 w 112"/>
                    <a:gd name="T1" fmla="*/ 72 h 72"/>
                    <a:gd name="T2" fmla="*/ 0 w 112"/>
                    <a:gd name="T3" fmla="*/ 64 h 72"/>
                    <a:gd name="T4" fmla="*/ 8 w 112"/>
                    <a:gd name="T5" fmla="*/ 56 h 72"/>
                    <a:gd name="T6" fmla="*/ 16 w 112"/>
                    <a:gd name="T7" fmla="*/ 40 h 72"/>
                    <a:gd name="T8" fmla="*/ 40 w 112"/>
                    <a:gd name="T9" fmla="*/ 24 h 72"/>
                    <a:gd name="T10" fmla="*/ 40 w 112"/>
                    <a:gd name="T11" fmla="*/ 24 h 72"/>
                    <a:gd name="T12" fmla="*/ 80 w 112"/>
                    <a:gd name="T13" fmla="*/ 0 h 72"/>
                    <a:gd name="T14" fmla="*/ 112 w 112"/>
                    <a:gd name="T15" fmla="*/ 0 h 72"/>
                    <a:gd name="T16" fmla="*/ 112 w 112"/>
                    <a:gd name="T17" fmla="*/ 0 h 72"/>
                    <a:gd name="T18" fmla="*/ 112 w 112"/>
                    <a:gd name="T19" fmla="*/ 8 h 72"/>
                    <a:gd name="T20" fmla="*/ 112 w 112"/>
                    <a:gd name="T21" fmla="*/ 16 h 72"/>
                    <a:gd name="T22" fmla="*/ 96 w 112"/>
                    <a:gd name="T23" fmla="*/ 32 h 72"/>
                    <a:gd name="T24" fmla="*/ 80 w 112"/>
                    <a:gd name="T25" fmla="*/ 48 h 72"/>
                    <a:gd name="T26" fmla="*/ 80 w 112"/>
                    <a:gd name="T27" fmla="*/ 48 h 72"/>
                    <a:gd name="T28" fmla="*/ 32 w 112"/>
                    <a:gd name="T29" fmla="*/ 72 h 72"/>
                    <a:gd name="T30" fmla="*/ 8 w 112"/>
                    <a:gd name="T31" fmla="*/ 72 h 7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72"/>
                    <a:gd name="T50" fmla="*/ 112 w 112"/>
                    <a:gd name="T51" fmla="*/ 72 h 72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72">
                      <a:moveTo>
                        <a:pt x="8" y="72"/>
                      </a:moveTo>
                      <a:lnTo>
                        <a:pt x="0" y="64"/>
                      </a:lnTo>
                      <a:lnTo>
                        <a:pt x="8" y="56"/>
                      </a:lnTo>
                      <a:lnTo>
                        <a:pt x="16" y="40"/>
                      </a:lnTo>
                      <a:lnTo>
                        <a:pt x="40" y="24"/>
                      </a:lnTo>
                      <a:lnTo>
                        <a:pt x="80" y="0"/>
                      </a:lnTo>
                      <a:lnTo>
                        <a:pt x="112" y="0"/>
                      </a:lnTo>
                      <a:lnTo>
                        <a:pt x="112" y="8"/>
                      </a:lnTo>
                      <a:lnTo>
                        <a:pt x="112" y="16"/>
                      </a:lnTo>
                      <a:lnTo>
                        <a:pt x="96" y="32"/>
                      </a:lnTo>
                      <a:lnTo>
                        <a:pt x="80" y="48"/>
                      </a:lnTo>
                      <a:lnTo>
                        <a:pt x="32" y="72"/>
                      </a:lnTo>
                      <a:lnTo>
                        <a:pt x="8" y="7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83" name="Freeform 346"/>
                <p:cNvSpPr>
                  <a:spLocks/>
                </p:cNvSpPr>
                <p:nvPr/>
              </p:nvSpPr>
              <p:spPr bwMode="auto">
                <a:xfrm>
                  <a:off x="932" y="2464"/>
                  <a:ext cx="136" cy="56"/>
                </a:xfrm>
                <a:custGeom>
                  <a:avLst/>
                  <a:gdLst>
                    <a:gd name="T0" fmla="*/ 0 w 136"/>
                    <a:gd name="T1" fmla="*/ 8 h 56"/>
                    <a:gd name="T2" fmla="*/ 8 w 136"/>
                    <a:gd name="T3" fmla="*/ 0 h 56"/>
                    <a:gd name="T4" fmla="*/ 32 w 136"/>
                    <a:gd name="T5" fmla="*/ 0 h 56"/>
                    <a:gd name="T6" fmla="*/ 56 w 136"/>
                    <a:gd name="T7" fmla="*/ 0 h 56"/>
                    <a:gd name="T8" fmla="*/ 80 w 136"/>
                    <a:gd name="T9" fmla="*/ 8 h 56"/>
                    <a:gd name="T10" fmla="*/ 80 w 136"/>
                    <a:gd name="T11" fmla="*/ 8 h 56"/>
                    <a:gd name="T12" fmla="*/ 104 w 136"/>
                    <a:gd name="T13" fmla="*/ 16 h 56"/>
                    <a:gd name="T14" fmla="*/ 128 w 136"/>
                    <a:gd name="T15" fmla="*/ 32 h 56"/>
                    <a:gd name="T16" fmla="*/ 136 w 136"/>
                    <a:gd name="T17" fmla="*/ 40 h 56"/>
                    <a:gd name="T18" fmla="*/ 136 w 136"/>
                    <a:gd name="T19" fmla="*/ 48 h 56"/>
                    <a:gd name="T20" fmla="*/ 136 w 136"/>
                    <a:gd name="T21" fmla="*/ 48 h 56"/>
                    <a:gd name="T22" fmla="*/ 128 w 136"/>
                    <a:gd name="T23" fmla="*/ 56 h 56"/>
                    <a:gd name="T24" fmla="*/ 112 w 136"/>
                    <a:gd name="T25" fmla="*/ 56 h 56"/>
                    <a:gd name="T26" fmla="*/ 88 w 136"/>
                    <a:gd name="T27" fmla="*/ 56 h 56"/>
                    <a:gd name="T28" fmla="*/ 64 w 136"/>
                    <a:gd name="T29" fmla="*/ 48 h 56"/>
                    <a:gd name="T30" fmla="*/ 64 w 136"/>
                    <a:gd name="T31" fmla="*/ 48 h 56"/>
                    <a:gd name="T32" fmla="*/ 32 w 136"/>
                    <a:gd name="T33" fmla="*/ 40 h 56"/>
                    <a:gd name="T34" fmla="*/ 16 w 136"/>
                    <a:gd name="T35" fmla="*/ 24 h 56"/>
                    <a:gd name="T36" fmla="*/ 0 w 136"/>
                    <a:gd name="T37" fmla="*/ 16 h 56"/>
                    <a:gd name="T38" fmla="*/ 0 w 136"/>
                    <a:gd name="T39" fmla="*/ 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8"/>
                      </a:move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56" y="0"/>
                      </a:lnTo>
                      <a:lnTo>
                        <a:pt x="80" y="8"/>
                      </a:lnTo>
                      <a:lnTo>
                        <a:pt x="104" y="16"/>
                      </a:lnTo>
                      <a:lnTo>
                        <a:pt x="128" y="32"/>
                      </a:lnTo>
                      <a:lnTo>
                        <a:pt x="136" y="40"/>
                      </a:lnTo>
                      <a:lnTo>
                        <a:pt x="136" y="48"/>
                      </a:lnTo>
                      <a:lnTo>
                        <a:pt x="128" y="56"/>
                      </a:lnTo>
                      <a:lnTo>
                        <a:pt x="112" y="56"/>
                      </a:lnTo>
                      <a:lnTo>
                        <a:pt x="88" y="56"/>
                      </a:lnTo>
                      <a:lnTo>
                        <a:pt x="64" y="48"/>
                      </a:lnTo>
                      <a:lnTo>
                        <a:pt x="32" y="40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84" name="Freeform 347"/>
                <p:cNvSpPr>
                  <a:spLocks/>
                </p:cNvSpPr>
                <p:nvPr/>
              </p:nvSpPr>
              <p:spPr bwMode="auto">
                <a:xfrm>
                  <a:off x="564" y="2360"/>
                  <a:ext cx="136" cy="56"/>
                </a:xfrm>
                <a:custGeom>
                  <a:avLst/>
                  <a:gdLst>
                    <a:gd name="T0" fmla="*/ 0 w 136"/>
                    <a:gd name="T1" fmla="*/ 8 h 56"/>
                    <a:gd name="T2" fmla="*/ 8 w 136"/>
                    <a:gd name="T3" fmla="*/ 0 h 56"/>
                    <a:gd name="T4" fmla="*/ 24 w 136"/>
                    <a:gd name="T5" fmla="*/ 0 h 56"/>
                    <a:gd name="T6" fmla="*/ 48 w 136"/>
                    <a:gd name="T7" fmla="*/ 0 h 56"/>
                    <a:gd name="T8" fmla="*/ 80 w 136"/>
                    <a:gd name="T9" fmla="*/ 8 h 56"/>
                    <a:gd name="T10" fmla="*/ 80 w 136"/>
                    <a:gd name="T11" fmla="*/ 8 h 56"/>
                    <a:gd name="T12" fmla="*/ 104 w 136"/>
                    <a:gd name="T13" fmla="*/ 16 h 56"/>
                    <a:gd name="T14" fmla="*/ 120 w 136"/>
                    <a:gd name="T15" fmla="*/ 24 h 56"/>
                    <a:gd name="T16" fmla="*/ 136 w 136"/>
                    <a:gd name="T17" fmla="*/ 40 h 56"/>
                    <a:gd name="T18" fmla="*/ 136 w 136"/>
                    <a:gd name="T19" fmla="*/ 48 h 56"/>
                    <a:gd name="T20" fmla="*/ 136 w 136"/>
                    <a:gd name="T21" fmla="*/ 48 h 56"/>
                    <a:gd name="T22" fmla="*/ 128 w 136"/>
                    <a:gd name="T23" fmla="*/ 48 h 56"/>
                    <a:gd name="T24" fmla="*/ 112 w 136"/>
                    <a:gd name="T25" fmla="*/ 56 h 56"/>
                    <a:gd name="T26" fmla="*/ 88 w 136"/>
                    <a:gd name="T27" fmla="*/ 48 h 56"/>
                    <a:gd name="T28" fmla="*/ 56 w 136"/>
                    <a:gd name="T29" fmla="*/ 40 h 56"/>
                    <a:gd name="T30" fmla="*/ 56 w 136"/>
                    <a:gd name="T31" fmla="*/ 40 h 56"/>
                    <a:gd name="T32" fmla="*/ 32 w 136"/>
                    <a:gd name="T33" fmla="*/ 32 h 56"/>
                    <a:gd name="T34" fmla="*/ 8 w 136"/>
                    <a:gd name="T35" fmla="*/ 24 h 56"/>
                    <a:gd name="T36" fmla="*/ 0 w 136"/>
                    <a:gd name="T37" fmla="*/ 16 h 56"/>
                    <a:gd name="T38" fmla="*/ 0 w 136"/>
                    <a:gd name="T39" fmla="*/ 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8"/>
                      </a:moveTo>
                      <a:lnTo>
                        <a:pt x="8" y="0"/>
                      </a:lnTo>
                      <a:lnTo>
                        <a:pt x="24" y="0"/>
                      </a:lnTo>
                      <a:lnTo>
                        <a:pt x="48" y="0"/>
                      </a:lnTo>
                      <a:lnTo>
                        <a:pt x="80" y="8"/>
                      </a:lnTo>
                      <a:lnTo>
                        <a:pt x="104" y="16"/>
                      </a:lnTo>
                      <a:lnTo>
                        <a:pt x="120" y="24"/>
                      </a:lnTo>
                      <a:lnTo>
                        <a:pt x="136" y="40"/>
                      </a:lnTo>
                      <a:lnTo>
                        <a:pt x="136" y="48"/>
                      </a:lnTo>
                      <a:lnTo>
                        <a:pt x="128" y="48"/>
                      </a:lnTo>
                      <a:lnTo>
                        <a:pt x="112" y="56"/>
                      </a:lnTo>
                      <a:lnTo>
                        <a:pt x="88" y="48"/>
                      </a:lnTo>
                      <a:lnTo>
                        <a:pt x="56" y="40"/>
                      </a:lnTo>
                      <a:lnTo>
                        <a:pt x="32" y="32"/>
                      </a:lnTo>
                      <a:lnTo>
                        <a:pt x="8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85" name="Freeform 348"/>
                <p:cNvSpPr>
                  <a:spLocks/>
                </p:cNvSpPr>
                <p:nvPr/>
              </p:nvSpPr>
              <p:spPr bwMode="auto">
                <a:xfrm>
                  <a:off x="692" y="2256"/>
                  <a:ext cx="72" cy="104"/>
                </a:xfrm>
                <a:custGeom>
                  <a:avLst/>
                  <a:gdLst>
                    <a:gd name="T0" fmla="*/ 8 w 72"/>
                    <a:gd name="T1" fmla="*/ 0 h 104"/>
                    <a:gd name="T2" fmla="*/ 32 w 72"/>
                    <a:gd name="T3" fmla="*/ 8 h 104"/>
                    <a:gd name="T4" fmla="*/ 64 w 72"/>
                    <a:gd name="T5" fmla="*/ 48 h 104"/>
                    <a:gd name="T6" fmla="*/ 64 w 72"/>
                    <a:gd name="T7" fmla="*/ 48 h 104"/>
                    <a:gd name="T8" fmla="*/ 72 w 72"/>
                    <a:gd name="T9" fmla="*/ 80 h 104"/>
                    <a:gd name="T10" fmla="*/ 64 w 72"/>
                    <a:gd name="T11" fmla="*/ 104 h 104"/>
                    <a:gd name="T12" fmla="*/ 64 w 72"/>
                    <a:gd name="T13" fmla="*/ 104 h 104"/>
                    <a:gd name="T14" fmla="*/ 40 w 72"/>
                    <a:gd name="T15" fmla="*/ 96 h 104"/>
                    <a:gd name="T16" fmla="*/ 16 w 72"/>
                    <a:gd name="T17" fmla="*/ 56 h 104"/>
                    <a:gd name="T18" fmla="*/ 16 w 72"/>
                    <a:gd name="T19" fmla="*/ 56 h 104"/>
                    <a:gd name="T20" fmla="*/ 0 w 72"/>
                    <a:gd name="T21" fmla="*/ 24 h 104"/>
                    <a:gd name="T22" fmla="*/ 8 w 72"/>
                    <a:gd name="T23" fmla="*/ 0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104"/>
                    <a:gd name="T38" fmla="*/ 72 w 72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104">
                      <a:moveTo>
                        <a:pt x="8" y="0"/>
                      </a:moveTo>
                      <a:lnTo>
                        <a:pt x="32" y="8"/>
                      </a:lnTo>
                      <a:lnTo>
                        <a:pt x="64" y="48"/>
                      </a:lnTo>
                      <a:lnTo>
                        <a:pt x="72" y="80"/>
                      </a:lnTo>
                      <a:lnTo>
                        <a:pt x="64" y="104"/>
                      </a:lnTo>
                      <a:lnTo>
                        <a:pt x="40" y="96"/>
                      </a:lnTo>
                      <a:lnTo>
                        <a:pt x="16" y="56"/>
                      </a:lnTo>
                      <a:lnTo>
                        <a:pt x="0" y="24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86" name="Freeform 349"/>
                <p:cNvSpPr>
                  <a:spLocks/>
                </p:cNvSpPr>
                <p:nvPr/>
              </p:nvSpPr>
              <p:spPr bwMode="auto">
                <a:xfrm>
                  <a:off x="852" y="2520"/>
                  <a:ext cx="72" cy="96"/>
                </a:xfrm>
                <a:custGeom>
                  <a:avLst/>
                  <a:gdLst>
                    <a:gd name="T0" fmla="*/ 8 w 72"/>
                    <a:gd name="T1" fmla="*/ 0 h 96"/>
                    <a:gd name="T2" fmla="*/ 32 w 72"/>
                    <a:gd name="T3" fmla="*/ 8 h 96"/>
                    <a:gd name="T4" fmla="*/ 56 w 72"/>
                    <a:gd name="T5" fmla="*/ 40 h 96"/>
                    <a:gd name="T6" fmla="*/ 56 w 72"/>
                    <a:gd name="T7" fmla="*/ 40 h 96"/>
                    <a:gd name="T8" fmla="*/ 72 w 72"/>
                    <a:gd name="T9" fmla="*/ 80 h 96"/>
                    <a:gd name="T10" fmla="*/ 64 w 72"/>
                    <a:gd name="T11" fmla="*/ 96 h 96"/>
                    <a:gd name="T12" fmla="*/ 64 w 72"/>
                    <a:gd name="T13" fmla="*/ 96 h 96"/>
                    <a:gd name="T14" fmla="*/ 40 w 72"/>
                    <a:gd name="T15" fmla="*/ 88 h 96"/>
                    <a:gd name="T16" fmla="*/ 8 w 72"/>
                    <a:gd name="T17" fmla="*/ 56 h 96"/>
                    <a:gd name="T18" fmla="*/ 8 w 72"/>
                    <a:gd name="T19" fmla="*/ 56 h 96"/>
                    <a:gd name="T20" fmla="*/ 0 w 72"/>
                    <a:gd name="T21" fmla="*/ 16 h 96"/>
                    <a:gd name="T22" fmla="*/ 8 w 72"/>
                    <a:gd name="T23" fmla="*/ 0 h 9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96"/>
                    <a:gd name="T38" fmla="*/ 72 w 72"/>
                    <a:gd name="T39" fmla="*/ 96 h 9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96">
                      <a:moveTo>
                        <a:pt x="8" y="0"/>
                      </a:moveTo>
                      <a:lnTo>
                        <a:pt x="32" y="8"/>
                      </a:lnTo>
                      <a:lnTo>
                        <a:pt x="56" y="40"/>
                      </a:lnTo>
                      <a:lnTo>
                        <a:pt x="72" y="80"/>
                      </a:lnTo>
                      <a:lnTo>
                        <a:pt x="64" y="96"/>
                      </a:lnTo>
                      <a:lnTo>
                        <a:pt x="40" y="88"/>
                      </a:lnTo>
                      <a:lnTo>
                        <a:pt x="8" y="56"/>
                      </a:lnTo>
                      <a:lnTo>
                        <a:pt x="0" y="16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87" name="Freeform 350"/>
                <p:cNvSpPr>
                  <a:spLocks/>
                </p:cNvSpPr>
                <p:nvPr/>
              </p:nvSpPr>
              <p:spPr bwMode="auto">
                <a:xfrm>
                  <a:off x="844" y="2256"/>
                  <a:ext cx="72" cy="104"/>
                </a:xfrm>
                <a:custGeom>
                  <a:avLst/>
                  <a:gdLst>
                    <a:gd name="T0" fmla="*/ 64 w 72"/>
                    <a:gd name="T1" fmla="*/ 0 h 104"/>
                    <a:gd name="T2" fmla="*/ 72 w 72"/>
                    <a:gd name="T3" fmla="*/ 24 h 104"/>
                    <a:gd name="T4" fmla="*/ 56 w 72"/>
                    <a:gd name="T5" fmla="*/ 56 h 104"/>
                    <a:gd name="T6" fmla="*/ 56 w 72"/>
                    <a:gd name="T7" fmla="*/ 56 h 104"/>
                    <a:gd name="T8" fmla="*/ 32 w 72"/>
                    <a:gd name="T9" fmla="*/ 88 h 104"/>
                    <a:gd name="T10" fmla="*/ 8 w 72"/>
                    <a:gd name="T11" fmla="*/ 104 h 104"/>
                    <a:gd name="T12" fmla="*/ 8 w 72"/>
                    <a:gd name="T13" fmla="*/ 104 h 104"/>
                    <a:gd name="T14" fmla="*/ 0 w 72"/>
                    <a:gd name="T15" fmla="*/ 80 h 104"/>
                    <a:gd name="T16" fmla="*/ 8 w 72"/>
                    <a:gd name="T17" fmla="*/ 40 h 104"/>
                    <a:gd name="T18" fmla="*/ 8 w 72"/>
                    <a:gd name="T19" fmla="*/ 40 h 104"/>
                    <a:gd name="T20" fmla="*/ 40 w 72"/>
                    <a:gd name="T21" fmla="*/ 8 h 104"/>
                    <a:gd name="T22" fmla="*/ 64 w 72"/>
                    <a:gd name="T23" fmla="*/ 0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104"/>
                    <a:gd name="T38" fmla="*/ 72 w 72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104">
                      <a:moveTo>
                        <a:pt x="64" y="0"/>
                      </a:moveTo>
                      <a:lnTo>
                        <a:pt x="72" y="24"/>
                      </a:lnTo>
                      <a:lnTo>
                        <a:pt x="56" y="56"/>
                      </a:lnTo>
                      <a:lnTo>
                        <a:pt x="32" y="88"/>
                      </a:lnTo>
                      <a:lnTo>
                        <a:pt x="8" y="104"/>
                      </a:lnTo>
                      <a:lnTo>
                        <a:pt x="0" y="80"/>
                      </a:lnTo>
                      <a:lnTo>
                        <a:pt x="8" y="40"/>
                      </a:lnTo>
                      <a:lnTo>
                        <a:pt x="40" y="8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88" name="Freeform 351"/>
                <p:cNvSpPr>
                  <a:spLocks/>
                </p:cNvSpPr>
                <p:nvPr/>
              </p:nvSpPr>
              <p:spPr bwMode="auto">
                <a:xfrm>
                  <a:off x="700" y="2520"/>
                  <a:ext cx="80" cy="96"/>
                </a:xfrm>
                <a:custGeom>
                  <a:avLst/>
                  <a:gdLst>
                    <a:gd name="T0" fmla="*/ 64 w 80"/>
                    <a:gd name="T1" fmla="*/ 0 h 96"/>
                    <a:gd name="T2" fmla="*/ 80 w 80"/>
                    <a:gd name="T3" fmla="*/ 16 h 96"/>
                    <a:gd name="T4" fmla="*/ 64 w 80"/>
                    <a:gd name="T5" fmla="*/ 56 h 96"/>
                    <a:gd name="T6" fmla="*/ 64 w 80"/>
                    <a:gd name="T7" fmla="*/ 56 h 96"/>
                    <a:gd name="T8" fmla="*/ 40 w 80"/>
                    <a:gd name="T9" fmla="*/ 88 h 96"/>
                    <a:gd name="T10" fmla="*/ 8 w 80"/>
                    <a:gd name="T11" fmla="*/ 96 h 96"/>
                    <a:gd name="T12" fmla="*/ 8 w 80"/>
                    <a:gd name="T13" fmla="*/ 96 h 96"/>
                    <a:gd name="T14" fmla="*/ 0 w 80"/>
                    <a:gd name="T15" fmla="*/ 80 h 96"/>
                    <a:gd name="T16" fmla="*/ 16 w 80"/>
                    <a:gd name="T17" fmla="*/ 40 h 96"/>
                    <a:gd name="T18" fmla="*/ 16 w 80"/>
                    <a:gd name="T19" fmla="*/ 40 h 96"/>
                    <a:gd name="T20" fmla="*/ 40 w 80"/>
                    <a:gd name="T21" fmla="*/ 8 h 96"/>
                    <a:gd name="T22" fmla="*/ 64 w 80"/>
                    <a:gd name="T23" fmla="*/ 0 h 9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0"/>
                    <a:gd name="T37" fmla="*/ 0 h 96"/>
                    <a:gd name="T38" fmla="*/ 80 w 80"/>
                    <a:gd name="T39" fmla="*/ 96 h 9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0" h="96">
                      <a:moveTo>
                        <a:pt x="64" y="0"/>
                      </a:moveTo>
                      <a:lnTo>
                        <a:pt x="80" y="16"/>
                      </a:lnTo>
                      <a:lnTo>
                        <a:pt x="64" y="56"/>
                      </a:lnTo>
                      <a:lnTo>
                        <a:pt x="40" y="88"/>
                      </a:lnTo>
                      <a:lnTo>
                        <a:pt x="8" y="96"/>
                      </a:lnTo>
                      <a:lnTo>
                        <a:pt x="0" y="80"/>
                      </a:lnTo>
                      <a:lnTo>
                        <a:pt x="16" y="40"/>
                      </a:lnTo>
                      <a:lnTo>
                        <a:pt x="40" y="8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14254" name="Freeform 352"/>
              <p:cNvSpPr>
                <a:spLocks/>
              </p:cNvSpPr>
              <p:nvPr/>
            </p:nvSpPr>
            <p:spPr bwMode="auto">
              <a:xfrm>
                <a:off x="572" y="1295"/>
                <a:ext cx="472" cy="334"/>
              </a:xfrm>
              <a:custGeom>
                <a:avLst/>
                <a:gdLst>
                  <a:gd name="T0" fmla="*/ 1 w 672"/>
                  <a:gd name="T1" fmla="*/ 2 h 424"/>
                  <a:gd name="T2" fmla="*/ 1 w 672"/>
                  <a:gd name="T3" fmla="*/ 2 h 424"/>
                  <a:gd name="T4" fmla="*/ 1 w 672"/>
                  <a:gd name="T5" fmla="*/ 2 h 424"/>
                  <a:gd name="T6" fmla="*/ 1 w 672"/>
                  <a:gd name="T7" fmla="*/ 2 h 424"/>
                  <a:gd name="T8" fmla="*/ 1 w 672"/>
                  <a:gd name="T9" fmla="*/ 2 h 424"/>
                  <a:gd name="T10" fmla="*/ 1 w 672"/>
                  <a:gd name="T11" fmla="*/ 2 h 424"/>
                  <a:gd name="T12" fmla="*/ 1 w 672"/>
                  <a:gd name="T13" fmla="*/ 2 h 424"/>
                  <a:gd name="T14" fmla="*/ 1 w 672"/>
                  <a:gd name="T15" fmla="*/ 2 h 424"/>
                  <a:gd name="T16" fmla="*/ 1 w 672"/>
                  <a:gd name="T17" fmla="*/ 2 h 424"/>
                  <a:gd name="T18" fmla="*/ 1 w 672"/>
                  <a:gd name="T19" fmla="*/ 2 h 424"/>
                  <a:gd name="T20" fmla="*/ 1 w 672"/>
                  <a:gd name="T21" fmla="*/ 2 h 424"/>
                  <a:gd name="T22" fmla="*/ 1 w 672"/>
                  <a:gd name="T23" fmla="*/ 2 h 424"/>
                  <a:gd name="T24" fmla="*/ 1 w 672"/>
                  <a:gd name="T25" fmla="*/ 2 h 424"/>
                  <a:gd name="T26" fmla="*/ 0 w 672"/>
                  <a:gd name="T27" fmla="*/ 2 h 424"/>
                  <a:gd name="T28" fmla="*/ 0 w 672"/>
                  <a:gd name="T29" fmla="*/ 2 h 424"/>
                  <a:gd name="T30" fmla="*/ 1 w 672"/>
                  <a:gd name="T31" fmla="*/ 2 h 424"/>
                  <a:gd name="T32" fmla="*/ 1 w 672"/>
                  <a:gd name="T33" fmla="*/ 2 h 424"/>
                  <a:gd name="T34" fmla="*/ 1 w 672"/>
                  <a:gd name="T35" fmla="*/ 2 h 424"/>
                  <a:gd name="T36" fmla="*/ 1 w 672"/>
                  <a:gd name="T37" fmla="*/ 2 h 424"/>
                  <a:gd name="T38" fmla="*/ 1 w 672"/>
                  <a:gd name="T39" fmla="*/ 2 h 424"/>
                  <a:gd name="T40" fmla="*/ 1 w 672"/>
                  <a:gd name="T41" fmla="*/ 0 h 424"/>
                  <a:gd name="T42" fmla="*/ 1 w 672"/>
                  <a:gd name="T43" fmla="*/ 0 h 424"/>
                  <a:gd name="T44" fmla="*/ 1 w 672"/>
                  <a:gd name="T45" fmla="*/ 2 h 424"/>
                  <a:gd name="T46" fmla="*/ 1 w 672"/>
                  <a:gd name="T47" fmla="*/ 2 h 424"/>
                  <a:gd name="T48" fmla="*/ 1 w 672"/>
                  <a:gd name="T49" fmla="*/ 2 h 424"/>
                  <a:gd name="T50" fmla="*/ 1 w 672"/>
                  <a:gd name="T51" fmla="*/ 2 h 424"/>
                  <a:gd name="T52" fmla="*/ 1 w 672"/>
                  <a:gd name="T53" fmla="*/ 2 h 424"/>
                  <a:gd name="T54" fmla="*/ 1 w 672"/>
                  <a:gd name="T55" fmla="*/ 2 h 42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72"/>
                  <a:gd name="T85" fmla="*/ 0 h 424"/>
                  <a:gd name="T86" fmla="*/ 672 w 672"/>
                  <a:gd name="T87" fmla="*/ 424 h 42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72" h="424">
                    <a:moveTo>
                      <a:pt x="672" y="216"/>
                    </a:moveTo>
                    <a:lnTo>
                      <a:pt x="664" y="256"/>
                    </a:lnTo>
                    <a:lnTo>
                      <a:pt x="648" y="296"/>
                    </a:lnTo>
                    <a:lnTo>
                      <a:pt x="616" y="328"/>
                    </a:lnTo>
                    <a:lnTo>
                      <a:pt x="576" y="360"/>
                    </a:lnTo>
                    <a:lnTo>
                      <a:pt x="464" y="408"/>
                    </a:lnTo>
                    <a:lnTo>
                      <a:pt x="336" y="424"/>
                    </a:lnTo>
                    <a:lnTo>
                      <a:pt x="208" y="408"/>
                    </a:lnTo>
                    <a:lnTo>
                      <a:pt x="96" y="360"/>
                    </a:lnTo>
                    <a:lnTo>
                      <a:pt x="56" y="328"/>
                    </a:lnTo>
                    <a:lnTo>
                      <a:pt x="24" y="296"/>
                    </a:lnTo>
                    <a:lnTo>
                      <a:pt x="8" y="256"/>
                    </a:lnTo>
                    <a:lnTo>
                      <a:pt x="0" y="216"/>
                    </a:lnTo>
                    <a:lnTo>
                      <a:pt x="8" y="168"/>
                    </a:lnTo>
                    <a:lnTo>
                      <a:pt x="24" y="128"/>
                    </a:lnTo>
                    <a:lnTo>
                      <a:pt x="56" y="96"/>
                    </a:lnTo>
                    <a:lnTo>
                      <a:pt x="96" y="64"/>
                    </a:lnTo>
                    <a:lnTo>
                      <a:pt x="208" y="16"/>
                    </a:lnTo>
                    <a:lnTo>
                      <a:pt x="336" y="0"/>
                    </a:lnTo>
                    <a:lnTo>
                      <a:pt x="464" y="16"/>
                    </a:lnTo>
                    <a:lnTo>
                      <a:pt x="576" y="64"/>
                    </a:lnTo>
                    <a:lnTo>
                      <a:pt x="616" y="96"/>
                    </a:lnTo>
                    <a:lnTo>
                      <a:pt x="648" y="128"/>
                    </a:lnTo>
                    <a:lnTo>
                      <a:pt x="664" y="168"/>
                    </a:lnTo>
                    <a:lnTo>
                      <a:pt x="672" y="216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B3B3B3"/>
                  </a:gs>
                  <a:gs pos="100000">
                    <a:srgbClr val="808080"/>
                  </a:gs>
                </a:gsLst>
                <a:path path="rect">
                  <a:fillToRect l="50000" t="50000" r="50000" b="50000"/>
                </a:path>
              </a:gradFill>
              <a:ln w="317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14255" name="Group 353"/>
              <p:cNvGrpSpPr>
                <a:grpSpLocks/>
              </p:cNvGrpSpPr>
              <p:nvPr/>
            </p:nvGrpSpPr>
            <p:grpSpPr bwMode="auto">
              <a:xfrm>
                <a:off x="632" y="1338"/>
                <a:ext cx="352" cy="248"/>
                <a:chOff x="636" y="2320"/>
                <a:chExt cx="352" cy="248"/>
              </a:xfrm>
            </p:grpSpPr>
            <p:sp>
              <p:nvSpPr>
                <p:cNvPr id="114256" name="Freeform 354"/>
                <p:cNvSpPr>
                  <a:spLocks/>
                </p:cNvSpPr>
                <p:nvPr/>
              </p:nvSpPr>
              <p:spPr bwMode="auto">
                <a:xfrm>
                  <a:off x="788" y="2424"/>
                  <a:ext cx="32" cy="16"/>
                </a:xfrm>
                <a:custGeom>
                  <a:avLst/>
                  <a:gdLst>
                    <a:gd name="T0" fmla="*/ 32 w 32"/>
                    <a:gd name="T1" fmla="*/ 8 h 16"/>
                    <a:gd name="T2" fmla="*/ 32 w 32"/>
                    <a:gd name="T3" fmla="*/ 16 h 16"/>
                    <a:gd name="T4" fmla="*/ 16 w 32"/>
                    <a:gd name="T5" fmla="*/ 16 h 16"/>
                    <a:gd name="T6" fmla="*/ 16 w 32"/>
                    <a:gd name="T7" fmla="*/ 16 h 16"/>
                    <a:gd name="T8" fmla="*/ 8 w 32"/>
                    <a:gd name="T9" fmla="*/ 16 h 16"/>
                    <a:gd name="T10" fmla="*/ 0 w 32"/>
                    <a:gd name="T11" fmla="*/ 8 h 16"/>
                    <a:gd name="T12" fmla="*/ 0 w 32"/>
                    <a:gd name="T13" fmla="*/ 8 h 16"/>
                    <a:gd name="T14" fmla="*/ 8 w 32"/>
                    <a:gd name="T15" fmla="*/ 0 h 16"/>
                    <a:gd name="T16" fmla="*/ 16 w 32"/>
                    <a:gd name="T17" fmla="*/ 0 h 16"/>
                    <a:gd name="T18" fmla="*/ 16 w 32"/>
                    <a:gd name="T19" fmla="*/ 0 h 16"/>
                    <a:gd name="T20" fmla="*/ 32 w 32"/>
                    <a:gd name="T21" fmla="*/ 0 h 16"/>
                    <a:gd name="T22" fmla="*/ 32 w 32"/>
                    <a:gd name="T23" fmla="*/ 8 h 1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16"/>
                    <a:gd name="T38" fmla="*/ 32 w 32"/>
                    <a:gd name="T39" fmla="*/ 16 h 1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16">
                      <a:moveTo>
                        <a:pt x="32" y="8"/>
                      </a:moveTo>
                      <a:lnTo>
                        <a:pt x="32" y="16"/>
                      </a:lnTo>
                      <a:lnTo>
                        <a:pt x="16" y="16"/>
                      </a:lnTo>
                      <a:lnTo>
                        <a:pt x="8" y="16"/>
                      </a:lnTo>
                      <a:lnTo>
                        <a:pt x="0" y="8"/>
                      </a:lnTo>
                      <a:lnTo>
                        <a:pt x="8" y="0"/>
                      </a:lnTo>
                      <a:lnTo>
                        <a:pt x="16" y="0"/>
                      </a:lnTo>
                      <a:lnTo>
                        <a:pt x="32" y="0"/>
                      </a:lnTo>
                      <a:lnTo>
                        <a:pt x="32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57" name="Freeform 355"/>
                <p:cNvSpPr>
                  <a:spLocks/>
                </p:cNvSpPr>
                <p:nvPr/>
              </p:nvSpPr>
              <p:spPr bwMode="auto">
                <a:xfrm>
                  <a:off x="924" y="2416"/>
                  <a:ext cx="64" cy="24"/>
                </a:xfrm>
                <a:custGeom>
                  <a:avLst/>
                  <a:gdLst>
                    <a:gd name="T0" fmla="*/ 64 w 64"/>
                    <a:gd name="T1" fmla="*/ 16 h 24"/>
                    <a:gd name="T2" fmla="*/ 56 w 64"/>
                    <a:gd name="T3" fmla="*/ 24 h 24"/>
                    <a:gd name="T4" fmla="*/ 32 w 64"/>
                    <a:gd name="T5" fmla="*/ 24 h 24"/>
                    <a:gd name="T6" fmla="*/ 32 w 64"/>
                    <a:gd name="T7" fmla="*/ 24 h 24"/>
                    <a:gd name="T8" fmla="*/ 16 w 64"/>
                    <a:gd name="T9" fmla="*/ 24 h 24"/>
                    <a:gd name="T10" fmla="*/ 0 w 64"/>
                    <a:gd name="T11" fmla="*/ 16 h 24"/>
                    <a:gd name="T12" fmla="*/ 0 w 64"/>
                    <a:gd name="T13" fmla="*/ 16 h 24"/>
                    <a:gd name="T14" fmla="*/ 16 w 64"/>
                    <a:gd name="T15" fmla="*/ 8 h 24"/>
                    <a:gd name="T16" fmla="*/ 32 w 64"/>
                    <a:gd name="T17" fmla="*/ 0 h 24"/>
                    <a:gd name="T18" fmla="*/ 32 w 64"/>
                    <a:gd name="T19" fmla="*/ 0 h 24"/>
                    <a:gd name="T20" fmla="*/ 56 w 64"/>
                    <a:gd name="T21" fmla="*/ 8 h 24"/>
                    <a:gd name="T22" fmla="*/ 64 w 64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24"/>
                    <a:gd name="T38" fmla="*/ 64 w 64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24">
                      <a:moveTo>
                        <a:pt x="64" y="16"/>
                      </a:moveTo>
                      <a:lnTo>
                        <a:pt x="56" y="24"/>
                      </a:lnTo>
                      <a:lnTo>
                        <a:pt x="32" y="24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16" y="8"/>
                      </a:lnTo>
                      <a:lnTo>
                        <a:pt x="32" y="0"/>
                      </a:lnTo>
                      <a:lnTo>
                        <a:pt x="56" y="8"/>
                      </a:lnTo>
                      <a:lnTo>
                        <a:pt x="6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58" name="Freeform 356"/>
                <p:cNvSpPr>
                  <a:spLocks/>
                </p:cNvSpPr>
                <p:nvPr/>
              </p:nvSpPr>
              <p:spPr bwMode="auto">
                <a:xfrm>
                  <a:off x="908" y="2512"/>
                  <a:ext cx="40" cy="32"/>
                </a:xfrm>
                <a:custGeom>
                  <a:avLst/>
                  <a:gdLst>
                    <a:gd name="T0" fmla="*/ 40 w 40"/>
                    <a:gd name="T1" fmla="*/ 32 h 32"/>
                    <a:gd name="T2" fmla="*/ 24 w 40"/>
                    <a:gd name="T3" fmla="*/ 32 h 32"/>
                    <a:gd name="T4" fmla="*/ 8 w 40"/>
                    <a:gd name="T5" fmla="*/ 24 h 32"/>
                    <a:gd name="T6" fmla="*/ 8 w 40"/>
                    <a:gd name="T7" fmla="*/ 24 h 32"/>
                    <a:gd name="T8" fmla="*/ 0 w 40"/>
                    <a:gd name="T9" fmla="*/ 8 h 32"/>
                    <a:gd name="T10" fmla="*/ 0 w 40"/>
                    <a:gd name="T11" fmla="*/ 0 h 32"/>
                    <a:gd name="T12" fmla="*/ 0 w 40"/>
                    <a:gd name="T13" fmla="*/ 0 h 32"/>
                    <a:gd name="T14" fmla="*/ 16 w 40"/>
                    <a:gd name="T15" fmla="*/ 0 h 32"/>
                    <a:gd name="T16" fmla="*/ 32 w 40"/>
                    <a:gd name="T17" fmla="*/ 8 h 32"/>
                    <a:gd name="T18" fmla="*/ 32 w 40"/>
                    <a:gd name="T19" fmla="*/ 8 h 32"/>
                    <a:gd name="T20" fmla="*/ 40 w 40"/>
                    <a:gd name="T21" fmla="*/ 24 h 32"/>
                    <a:gd name="T22" fmla="*/ 40 w 40"/>
                    <a:gd name="T23" fmla="*/ 32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32"/>
                    <a:gd name="T38" fmla="*/ 40 w 40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32">
                      <a:moveTo>
                        <a:pt x="40" y="32"/>
                      </a:moveTo>
                      <a:lnTo>
                        <a:pt x="24" y="32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40" y="24"/>
                      </a:lnTo>
                      <a:lnTo>
                        <a:pt x="40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59" name="Freeform 357"/>
                <p:cNvSpPr>
                  <a:spLocks/>
                </p:cNvSpPr>
                <p:nvPr/>
              </p:nvSpPr>
              <p:spPr bwMode="auto">
                <a:xfrm>
                  <a:off x="780" y="2328"/>
                  <a:ext cx="32" cy="48"/>
                </a:xfrm>
                <a:custGeom>
                  <a:avLst/>
                  <a:gdLst>
                    <a:gd name="T0" fmla="*/ 16 w 32"/>
                    <a:gd name="T1" fmla="*/ 48 h 48"/>
                    <a:gd name="T2" fmla="*/ 8 w 32"/>
                    <a:gd name="T3" fmla="*/ 48 h 48"/>
                    <a:gd name="T4" fmla="*/ 0 w 32"/>
                    <a:gd name="T5" fmla="*/ 24 h 48"/>
                    <a:gd name="T6" fmla="*/ 0 w 32"/>
                    <a:gd name="T7" fmla="*/ 24 h 48"/>
                    <a:gd name="T8" fmla="*/ 8 w 32"/>
                    <a:gd name="T9" fmla="*/ 8 h 48"/>
                    <a:gd name="T10" fmla="*/ 16 w 32"/>
                    <a:gd name="T11" fmla="*/ 0 h 48"/>
                    <a:gd name="T12" fmla="*/ 16 w 32"/>
                    <a:gd name="T13" fmla="*/ 0 h 48"/>
                    <a:gd name="T14" fmla="*/ 24 w 32"/>
                    <a:gd name="T15" fmla="*/ 8 h 48"/>
                    <a:gd name="T16" fmla="*/ 32 w 32"/>
                    <a:gd name="T17" fmla="*/ 24 h 48"/>
                    <a:gd name="T18" fmla="*/ 32 w 32"/>
                    <a:gd name="T19" fmla="*/ 24 h 48"/>
                    <a:gd name="T20" fmla="*/ 24 w 32"/>
                    <a:gd name="T21" fmla="*/ 48 h 48"/>
                    <a:gd name="T22" fmla="*/ 16 w 32"/>
                    <a:gd name="T23" fmla="*/ 48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48"/>
                    <a:gd name="T38" fmla="*/ 32 w 32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48">
                      <a:moveTo>
                        <a:pt x="16" y="48"/>
                      </a:moveTo>
                      <a:lnTo>
                        <a:pt x="8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16" y="0"/>
                      </a:lnTo>
                      <a:lnTo>
                        <a:pt x="24" y="8"/>
                      </a:lnTo>
                      <a:lnTo>
                        <a:pt x="32" y="24"/>
                      </a:lnTo>
                      <a:lnTo>
                        <a:pt x="24" y="48"/>
                      </a:lnTo>
                      <a:lnTo>
                        <a:pt x="16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60" name="Freeform 358"/>
                <p:cNvSpPr>
                  <a:spLocks/>
                </p:cNvSpPr>
                <p:nvPr/>
              </p:nvSpPr>
              <p:spPr bwMode="auto">
                <a:xfrm>
                  <a:off x="676" y="2432"/>
                  <a:ext cx="64" cy="24"/>
                </a:xfrm>
                <a:custGeom>
                  <a:avLst/>
                  <a:gdLst>
                    <a:gd name="T0" fmla="*/ 64 w 64"/>
                    <a:gd name="T1" fmla="*/ 16 h 24"/>
                    <a:gd name="T2" fmla="*/ 56 w 64"/>
                    <a:gd name="T3" fmla="*/ 24 h 24"/>
                    <a:gd name="T4" fmla="*/ 32 w 64"/>
                    <a:gd name="T5" fmla="*/ 24 h 24"/>
                    <a:gd name="T6" fmla="*/ 32 w 64"/>
                    <a:gd name="T7" fmla="*/ 24 h 24"/>
                    <a:gd name="T8" fmla="*/ 8 w 64"/>
                    <a:gd name="T9" fmla="*/ 24 h 24"/>
                    <a:gd name="T10" fmla="*/ 0 w 64"/>
                    <a:gd name="T11" fmla="*/ 16 h 24"/>
                    <a:gd name="T12" fmla="*/ 0 w 64"/>
                    <a:gd name="T13" fmla="*/ 16 h 24"/>
                    <a:gd name="T14" fmla="*/ 8 w 64"/>
                    <a:gd name="T15" fmla="*/ 8 h 24"/>
                    <a:gd name="T16" fmla="*/ 32 w 64"/>
                    <a:gd name="T17" fmla="*/ 0 h 24"/>
                    <a:gd name="T18" fmla="*/ 32 w 64"/>
                    <a:gd name="T19" fmla="*/ 0 h 24"/>
                    <a:gd name="T20" fmla="*/ 56 w 64"/>
                    <a:gd name="T21" fmla="*/ 8 h 24"/>
                    <a:gd name="T22" fmla="*/ 64 w 64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24"/>
                    <a:gd name="T38" fmla="*/ 64 w 64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24">
                      <a:moveTo>
                        <a:pt x="64" y="16"/>
                      </a:moveTo>
                      <a:lnTo>
                        <a:pt x="56" y="24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16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56" y="8"/>
                      </a:lnTo>
                      <a:lnTo>
                        <a:pt x="6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61" name="Freeform 359"/>
                <p:cNvSpPr>
                  <a:spLocks/>
                </p:cNvSpPr>
                <p:nvPr/>
              </p:nvSpPr>
              <p:spPr bwMode="auto">
                <a:xfrm>
                  <a:off x="788" y="2520"/>
                  <a:ext cx="32" cy="48"/>
                </a:xfrm>
                <a:custGeom>
                  <a:avLst/>
                  <a:gdLst>
                    <a:gd name="T0" fmla="*/ 16 w 32"/>
                    <a:gd name="T1" fmla="*/ 48 h 48"/>
                    <a:gd name="T2" fmla="*/ 8 w 32"/>
                    <a:gd name="T3" fmla="*/ 40 h 48"/>
                    <a:gd name="T4" fmla="*/ 0 w 32"/>
                    <a:gd name="T5" fmla="*/ 24 h 48"/>
                    <a:gd name="T6" fmla="*/ 0 w 32"/>
                    <a:gd name="T7" fmla="*/ 24 h 48"/>
                    <a:gd name="T8" fmla="*/ 8 w 32"/>
                    <a:gd name="T9" fmla="*/ 8 h 48"/>
                    <a:gd name="T10" fmla="*/ 16 w 32"/>
                    <a:gd name="T11" fmla="*/ 0 h 48"/>
                    <a:gd name="T12" fmla="*/ 16 w 32"/>
                    <a:gd name="T13" fmla="*/ 0 h 48"/>
                    <a:gd name="T14" fmla="*/ 32 w 32"/>
                    <a:gd name="T15" fmla="*/ 8 h 48"/>
                    <a:gd name="T16" fmla="*/ 32 w 32"/>
                    <a:gd name="T17" fmla="*/ 24 h 48"/>
                    <a:gd name="T18" fmla="*/ 32 w 32"/>
                    <a:gd name="T19" fmla="*/ 24 h 48"/>
                    <a:gd name="T20" fmla="*/ 32 w 32"/>
                    <a:gd name="T21" fmla="*/ 40 h 48"/>
                    <a:gd name="T22" fmla="*/ 16 w 32"/>
                    <a:gd name="T23" fmla="*/ 48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48"/>
                    <a:gd name="T38" fmla="*/ 32 w 32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48">
                      <a:moveTo>
                        <a:pt x="16" y="48"/>
                      </a:move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32" y="24"/>
                      </a:lnTo>
                      <a:lnTo>
                        <a:pt x="32" y="40"/>
                      </a:lnTo>
                      <a:lnTo>
                        <a:pt x="16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62" name="Freeform 360"/>
                <p:cNvSpPr>
                  <a:spLocks/>
                </p:cNvSpPr>
                <p:nvPr/>
              </p:nvSpPr>
              <p:spPr bwMode="auto">
                <a:xfrm>
                  <a:off x="660" y="2352"/>
                  <a:ext cx="48" cy="40"/>
                </a:xfrm>
                <a:custGeom>
                  <a:avLst/>
                  <a:gdLst>
                    <a:gd name="T0" fmla="*/ 48 w 48"/>
                    <a:gd name="T1" fmla="*/ 32 h 40"/>
                    <a:gd name="T2" fmla="*/ 32 w 48"/>
                    <a:gd name="T3" fmla="*/ 40 h 40"/>
                    <a:gd name="T4" fmla="*/ 16 w 48"/>
                    <a:gd name="T5" fmla="*/ 24 h 40"/>
                    <a:gd name="T6" fmla="*/ 16 w 48"/>
                    <a:gd name="T7" fmla="*/ 24 h 40"/>
                    <a:gd name="T8" fmla="*/ 0 w 48"/>
                    <a:gd name="T9" fmla="*/ 16 h 40"/>
                    <a:gd name="T10" fmla="*/ 0 w 48"/>
                    <a:gd name="T11" fmla="*/ 0 h 40"/>
                    <a:gd name="T12" fmla="*/ 0 w 48"/>
                    <a:gd name="T13" fmla="*/ 0 h 40"/>
                    <a:gd name="T14" fmla="*/ 16 w 48"/>
                    <a:gd name="T15" fmla="*/ 0 h 40"/>
                    <a:gd name="T16" fmla="*/ 32 w 48"/>
                    <a:gd name="T17" fmla="*/ 8 h 40"/>
                    <a:gd name="T18" fmla="*/ 32 w 48"/>
                    <a:gd name="T19" fmla="*/ 8 h 40"/>
                    <a:gd name="T20" fmla="*/ 48 w 48"/>
                    <a:gd name="T21" fmla="*/ 24 h 40"/>
                    <a:gd name="T22" fmla="*/ 48 w 48"/>
                    <a:gd name="T23" fmla="*/ 32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0"/>
                    <a:gd name="T38" fmla="*/ 48 w 48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0">
                      <a:moveTo>
                        <a:pt x="48" y="32"/>
                      </a:moveTo>
                      <a:lnTo>
                        <a:pt x="32" y="40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48" y="24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63" name="Freeform 361"/>
                <p:cNvSpPr>
                  <a:spLocks/>
                </p:cNvSpPr>
                <p:nvPr/>
              </p:nvSpPr>
              <p:spPr bwMode="auto">
                <a:xfrm>
                  <a:off x="892" y="2344"/>
                  <a:ext cx="48" cy="32"/>
                </a:xfrm>
                <a:custGeom>
                  <a:avLst/>
                  <a:gdLst>
                    <a:gd name="T0" fmla="*/ 0 w 48"/>
                    <a:gd name="T1" fmla="*/ 32 h 32"/>
                    <a:gd name="T2" fmla="*/ 0 w 48"/>
                    <a:gd name="T3" fmla="*/ 24 h 32"/>
                    <a:gd name="T4" fmla="*/ 8 w 48"/>
                    <a:gd name="T5" fmla="*/ 8 h 32"/>
                    <a:gd name="T6" fmla="*/ 8 w 48"/>
                    <a:gd name="T7" fmla="*/ 8 h 32"/>
                    <a:gd name="T8" fmla="*/ 32 w 48"/>
                    <a:gd name="T9" fmla="*/ 0 h 32"/>
                    <a:gd name="T10" fmla="*/ 48 w 48"/>
                    <a:gd name="T11" fmla="*/ 0 h 32"/>
                    <a:gd name="T12" fmla="*/ 48 w 48"/>
                    <a:gd name="T13" fmla="*/ 0 h 32"/>
                    <a:gd name="T14" fmla="*/ 48 w 48"/>
                    <a:gd name="T15" fmla="*/ 8 h 32"/>
                    <a:gd name="T16" fmla="*/ 32 w 48"/>
                    <a:gd name="T17" fmla="*/ 24 h 32"/>
                    <a:gd name="T18" fmla="*/ 32 w 48"/>
                    <a:gd name="T19" fmla="*/ 24 h 32"/>
                    <a:gd name="T20" fmla="*/ 16 w 48"/>
                    <a:gd name="T21" fmla="*/ 32 h 32"/>
                    <a:gd name="T22" fmla="*/ 0 w 48"/>
                    <a:gd name="T23" fmla="*/ 32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32"/>
                    <a:gd name="T38" fmla="*/ 48 w 48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32">
                      <a:moveTo>
                        <a:pt x="0" y="32"/>
                      </a:move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48" y="0"/>
                      </a:lnTo>
                      <a:lnTo>
                        <a:pt x="48" y="8"/>
                      </a:lnTo>
                      <a:lnTo>
                        <a:pt x="32" y="24"/>
                      </a:lnTo>
                      <a:lnTo>
                        <a:pt x="16" y="32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64" name="Freeform 362"/>
                <p:cNvSpPr>
                  <a:spLocks/>
                </p:cNvSpPr>
                <p:nvPr/>
              </p:nvSpPr>
              <p:spPr bwMode="auto">
                <a:xfrm>
                  <a:off x="876" y="2400"/>
                  <a:ext cx="48" cy="24"/>
                </a:xfrm>
                <a:custGeom>
                  <a:avLst/>
                  <a:gdLst>
                    <a:gd name="T0" fmla="*/ 0 w 48"/>
                    <a:gd name="T1" fmla="*/ 24 h 24"/>
                    <a:gd name="T2" fmla="*/ 0 w 48"/>
                    <a:gd name="T3" fmla="*/ 8 h 24"/>
                    <a:gd name="T4" fmla="*/ 16 w 48"/>
                    <a:gd name="T5" fmla="*/ 0 h 24"/>
                    <a:gd name="T6" fmla="*/ 16 w 48"/>
                    <a:gd name="T7" fmla="*/ 0 h 24"/>
                    <a:gd name="T8" fmla="*/ 32 w 48"/>
                    <a:gd name="T9" fmla="*/ 0 h 24"/>
                    <a:gd name="T10" fmla="*/ 48 w 48"/>
                    <a:gd name="T11" fmla="*/ 8 h 24"/>
                    <a:gd name="T12" fmla="*/ 48 w 48"/>
                    <a:gd name="T13" fmla="*/ 8 h 24"/>
                    <a:gd name="T14" fmla="*/ 48 w 48"/>
                    <a:gd name="T15" fmla="*/ 16 h 24"/>
                    <a:gd name="T16" fmla="*/ 32 w 48"/>
                    <a:gd name="T17" fmla="*/ 24 h 24"/>
                    <a:gd name="T18" fmla="*/ 32 w 48"/>
                    <a:gd name="T19" fmla="*/ 24 h 24"/>
                    <a:gd name="T20" fmla="*/ 8 w 48"/>
                    <a:gd name="T21" fmla="*/ 24 h 24"/>
                    <a:gd name="T22" fmla="*/ 0 w 48"/>
                    <a:gd name="T23" fmla="*/ 24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24"/>
                    <a:gd name="T38" fmla="*/ 48 w 48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24">
                      <a:moveTo>
                        <a:pt x="0" y="24"/>
                      </a:move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16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65" name="Freeform 363"/>
                <p:cNvSpPr>
                  <a:spLocks/>
                </p:cNvSpPr>
                <p:nvPr/>
              </p:nvSpPr>
              <p:spPr bwMode="auto">
                <a:xfrm>
                  <a:off x="660" y="2480"/>
                  <a:ext cx="48" cy="24"/>
                </a:xfrm>
                <a:custGeom>
                  <a:avLst/>
                  <a:gdLst>
                    <a:gd name="T0" fmla="*/ 0 w 48"/>
                    <a:gd name="T1" fmla="*/ 16 h 24"/>
                    <a:gd name="T2" fmla="*/ 0 w 48"/>
                    <a:gd name="T3" fmla="*/ 8 h 24"/>
                    <a:gd name="T4" fmla="*/ 16 w 48"/>
                    <a:gd name="T5" fmla="*/ 0 h 24"/>
                    <a:gd name="T6" fmla="*/ 16 w 48"/>
                    <a:gd name="T7" fmla="*/ 0 h 24"/>
                    <a:gd name="T8" fmla="*/ 40 w 48"/>
                    <a:gd name="T9" fmla="*/ 0 h 24"/>
                    <a:gd name="T10" fmla="*/ 48 w 48"/>
                    <a:gd name="T11" fmla="*/ 0 h 24"/>
                    <a:gd name="T12" fmla="*/ 48 w 48"/>
                    <a:gd name="T13" fmla="*/ 0 h 24"/>
                    <a:gd name="T14" fmla="*/ 48 w 48"/>
                    <a:gd name="T15" fmla="*/ 16 h 24"/>
                    <a:gd name="T16" fmla="*/ 32 w 48"/>
                    <a:gd name="T17" fmla="*/ 24 h 24"/>
                    <a:gd name="T18" fmla="*/ 32 w 48"/>
                    <a:gd name="T19" fmla="*/ 24 h 24"/>
                    <a:gd name="T20" fmla="*/ 8 w 48"/>
                    <a:gd name="T21" fmla="*/ 24 h 24"/>
                    <a:gd name="T22" fmla="*/ 0 w 48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24"/>
                    <a:gd name="T38" fmla="*/ 48 w 48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24">
                      <a:moveTo>
                        <a:pt x="0" y="16"/>
                      </a:move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40" y="0"/>
                      </a:lnTo>
                      <a:lnTo>
                        <a:pt x="48" y="0"/>
                      </a:lnTo>
                      <a:lnTo>
                        <a:pt x="48" y="16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66" name="Freeform 364"/>
                <p:cNvSpPr>
                  <a:spLocks/>
                </p:cNvSpPr>
                <p:nvPr/>
              </p:nvSpPr>
              <p:spPr bwMode="auto">
                <a:xfrm>
                  <a:off x="732" y="2456"/>
                  <a:ext cx="48" cy="40"/>
                </a:xfrm>
                <a:custGeom>
                  <a:avLst/>
                  <a:gdLst>
                    <a:gd name="T0" fmla="*/ 8 w 48"/>
                    <a:gd name="T1" fmla="*/ 40 h 40"/>
                    <a:gd name="T2" fmla="*/ 0 w 48"/>
                    <a:gd name="T3" fmla="*/ 24 h 40"/>
                    <a:gd name="T4" fmla="*/ 16 w 48"/>
                    <a:gd name="T5" fmla="*/ 16 h 40"/>
                    <a:gd name="T6" fmla="*/ 16 w 48"/>
                    <a:gd name="T7" fmla="*/ 16 h 40"/>
                    <a:gd name="T8" fmla="*/ 32 w 48"/>
                    <a:gd name="T9" fmla="*/ 0 h 40"/>
                    <a:gd name="T10" fmla="*/ 48 w 48"/>
                    <a:gd name="T11" fmla="*/ 8 h 40"/>
                    <a:gd name="T12" fmla="*/ 48 w 48"/>
                    <a:gd name="T13" fmla="*/ 8 h 40"/>
                    <a:gd name="T14" fmla="*/ 48 w 48"/>
                    <a:gd name="T15" fmla="*/ 16 h 40"/>
                    <a:gd name="T16" fmla="*/ 40 w 48"/>
                    <a:gd name="T17" fmla="*/ 32 h 40"/>
                    <a:gd name="T18" fmla="*/ 40 w 48"/>
                    <a:gd name="T19" fmla="*/ 32 h 40"/>
                    <a:gd name="T20" fmla="*/ 16 w 48"/>
                    <a:gd name="T21" fmla="*/ 40 h 40"/>
                    <a:gd name="T22" fmla="*/ 8 w 48"/>
                    <a:gd name="T23" fmla="*/ 40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0"/>
                    <a:gd name="T38" fmla="*/ 48 w 48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0">
                      <a:moveTo>
                        <a:pt x="8" y="40"/>
                      </a:moveTo>
                      <a:lnTo>
                        <a:pt x="0" y="24"/>
                      </a:lnTo>
                      <a:lnTo>
                        <a:pt x="16" y="16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16"/>
                      </a:lnTo>
                      <a:lnTo>
                        <a:pt x="40" y="32"/>
                      </a:lnTo>
                      <a:lnTo>
                        <a:pt x="16" y="40"/>
                      </a:lnTo>
                      <a:lnTo>
                        <a:pt x="8" y="4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67" name="Freeform 365"/>
                <p:cNvSpPr>
                  <a:spLocks/>
                </p:cNvSpPr>
                <p:nvPr/>
              </p:nvSpPr>
              <p:spPr bwMode="auto">
                <a:xfrm>
                  <a:off x="924" y="2472"/>
                  <a:ext cx="56" cy="32"/>
                </a:xfrm>
                <a:custGeom>
                  <a:avLst/>
                  <a:gdLst>
                    <a:gd name="T0" fmla="*/ 0 w 56"/>
                    <a:gd name="T1" fmla="*/ 8 h 32"/>
                    <a:gd name="T2" fmla="*/ 16 w 56"/>
                    <a:gd name="T3" fmla="*/ 0 h 32"/>
                    <a:gd name="T4" fmla="*/ 32 w 56"/>
                    <a:gd name="T5" fmla="*/ 8 h 32"/>
                    <a:gd name="T6" fmla="*/ 32 w 56"/>
                    <a:gd name="T7" fmla="*/ 8 h 32"/>
                    <a:gd name="T8" fmla="*/ 56 w 56"/>
                    <a:gd name="T9" fmla="*/ 16 h 32"/>
                    <a:gd name="T10" fmla="*/ 56 w 56"/>
                    <a:gd name="T11" fmla="*/ 24 h 32"/>
                    <a:gd name="T12" fmla="*/ 56 w 56"/>
                    <a:gd name="T13" fmla="*/ 24 h 32"/>
                    <a:gd name="T14" fmla="*/ 48 w 56"/>
                    <a:gd name="T15" fmla="*/ 32 h 32"/>
                    <a:gd name="T16" fmla="*/ 24 w 56"/>
                    <a:gd name="T17" fmla="*/ 24 h 32"/>
                    <a:gd name="T18" fmla="*/ 24 w 56"/>
                    <a:gd name="T19" fmla="*/ 24 h 32"/>
                    <a:gd name="T20" fmla="*/ 0 w 56"/>
                    <a:gd name="T21" fmla="*/ 16 h 32"/>
                    <a:gd name="T22" fmla="*/ 0 w 56"/>
                    <a:gd name="T23" fmla="*/ 8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56"/>
                    <a:gd name="T37" fmla="*/ 0 h 32"/>
                    <a:gd name="T38" fmla="*/ 56 w 56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56" h="32">
                      <a:moveTo>
                        <a:pt x="0" y="8"/>
                      </a:move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56" y="16"/>
                      </a:lnTo>
                      <a:lnTo>
                        <a:pt x="56" y="24"/>
                      </a:lnTo>
                      <a:lnTo>
                        <a:pt x="48" y="32"/>
                      </a:lnTo>
                      <a:lnTo>
                        <a:pt x="24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68" name="Freeform 366"/>
                <p:cNvSpPr>
                  <a:spLocks/>
                </p:cNvSpPr>
                <p:nvPr/>
              </p:nvSpPr>
              <p:spPr bwMode="auto">
                <a:xfrm>
                  <a:off x="636" y="2392"/>
                  <a:ext cx="64" cy="32"/>
                </a:xfrm>
                <a:custGeom>
                  <a:avLst/>
                  <a:gdLst>
                    <a:gd name="T0" fmla="*/ 0 w 64"/>
                    <a:gd name="T1" fmla="*/ 8 h 32"/>
                    <a:gd name="T2" fmla="*/ 16 w 64"/>
                    <a:gd name="T3" fmla="*/ 0 h 32"/>
                    <a:gd name="T4" fmla="*/ 40 w 64"/>
                    <a:gd name="T5" fmla="*/ 8 h 32"/>
                    <a:gd name="T6" fmla="*/ 40 w 64"/>
                    <a:gd name="T7" fmla="*/ 8 h 32"/>
                    <a:gd name="T8" fmla="*/ 56 w 64"/>
                    <a:gd name="T9" fmla="*/ 16 h 32"/>
                    <a:gd name="T10" fmla="*/ 64 w 64"/>
                    <a:gd name="T11" fmla="*/ 24 h 32"/>
                    <a:gd name="T12" fmla="*/ 64 w 64"/>
                    <a:gd name="T13" fmla="*/ 24 h 32"/>
                    <a:gd name="T14" fmla="*/ 48 w 64"/>
                    <a:gd name="T15" fmla="*/ 32 h 32"/>
                    <a:gd name="T16" fmla="*/ 24 w 64"/>
                    <a:gd name="T17" fmla="*/ 32 h 32"/>
                    <a:gd name="T18" fmla="*/ 24 w 64"/>
                    <a:gd name="T19" fmla="*/ 32 h 32"/>
                    <a:gd name="T20" fmla="*/ 8 w 64"/>
                    <a:gd name="T21" fmla="*/ 16 h 32"/>
                    <a:gd name="T22" fmla="*/ 0 w 64"/>
                    <a:gd name="T23" fmla="*/ 8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32"/>
                    <a:gd name="T38" fmla="*/ 64 w 64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32">
                      <a:moveTo>
                        <a:pt x="0" y="8"/>
                      </a:moveTo>
                      <a:lnTo>
                        <a:pt x="16" y="0"/>
                      </a:lnTo>
                      <a:lnTo>
                        <a:pt x="40" y="8"/>
                      </a:lnTo>
                      <a:lnTo>
                        <a:pt x="56" y="16"/>
                      </a:lnTo>
                      <a:lnTo>
                        <a:pt x="64" y="24"/>
                      </a:lnTo>
                      <a:lnTo>
                        <a:pt x="48" y="32"/>
                      </a:lnTo>
                      <a:lnTo>
                        <a:pt x="24" y="32"/>
                      </a:lnTo>
                      <a:lnTo>
                        <a:pt x="8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69" name="Freeform 367"/>
                <p:cNvSpPr>
                  <a:spLocks/>
                </p:cNvSpPr>
                <p:nvPr/>
              </p:nvSpPr>
              <p:spPr bwMode="auto">
                <a:xfrm>
                  <a:off x="716" y="2320"/>
                  <a:ext cx="40" cy="48"/>
                </a:xfrm>
                <a:custGeom>
                  <a:avLst/>
                  <a:gdLst>
                    <a:gd name="T0" fmla="*/ 8 w 40"/>
                    <a:gd name="T1" fmla="*/ 0 h 48"/>
                    <a:gd name="T2" fmla="*/ 24 w 40"/>
                    <a:gd name="T3" fmla="*/ 0 h 48"/>
                    <a:gd name="T4" fmla="*/ 32 w 40"/>
                    <a:gd name="T5" fmla="*/ 16 h 48"/>
                    <a:gd name="T6" fmla="*/ 32 w 40"/>
                    <a:gd name="T7" fmla="*/ 16 h 48"/>
                    <a:gd name="T8" fmla="*/ 40 w 40"/>
                    <a:gd name="T9" fmla="*/ 40 h 48"/>
                    <a:gd name="T10" fmla="*/ 32 w 40"/>
                    <a:gd name="T11" fmla="*/ 48 h 48"/>
                    <a:gd name="T12" fmla="*/ 32 w 40"/>
                    <a:gd name="T13" fmla="*/ 48 h 48"/>
                    <a:gd name="T14" fmla="*/ 16 w 40"/>
                    <a:gd name="T15" fmla="*/ 40 h 48"/>
                    <a:gd name="T16" fmla="*/ 8 w 40"/>
                    <a:gd name="T17" fmla="*/ 24 h 48"/>
                    <a:gd name="T18" fmla="*/ 8 w 40"/>
                    <a:gd name="T19" fmla="*/ 24 h 48"/>
                    <a:gd name="T20" fmla="*/ 0 w 40"/>
                    <a:gd name="T21" fmla="*/ 8 h 48"/>
                    <a:gd name="T22" fmla="*/ 8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8" y="0"/>
                      </a:moveTo>
                      <a:lnTo>
                        <a:pt x="24" y="0"/>
                      </a:lnTo>
                      <a:lnTo>
                        <a:pt x="32" y="16"/>
                      </a:lnTo>
                      <a:lnTo>
                        <a:pt x="40" y="40"/>
                      </a:lnTo>
                      <a:lnTo>
                        <a:pt x="32" y="48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70" name="Freeform 368"/>
                <p:cNvSpPr>
                  <a:spLocks/>
                </p:cNvSpPr>
                <p:nvPr/>
              </p:nvSpPr>
              <p:spPr bwMode="auto">
                <a:xfrm>
                  <a:off x="820" y="2480"/>
                  <a:ext cx="40" cy="40"/>
                </a:xfrm>
                <a:custGeom>
                  <a:avLst/>
                  <a:gdLst>
                    <a:gd name="T0" fmla="*/ 8 w 40"/>
                    <a:gd name="T1" fmla="*/ 0 h 40"/>
                    <a:gd name="T2" fmla="*/ 24 w 40"/>
                    <a:gd name="T3" fmla="*/ 0 h 40"/>
                    <a:gd name="T4" fmla="*/ 40 w 40"/>
                    <a:gd name="T5" fmla="*/ 16 h 40"/>
                    <a:gd name="T6" fmla="*/ 40 w 40"/>
                    <a:gd name="T7" fmla="*/ 16 h 40"/>
                    <a:gd name="T8" fmla="*/ 40 w 40"/>
                    <a:gd name="T9" fmla="*/ 32 h 40"/>
                    <a:gd name="T10" fmla="*/ 32 w 40"/>
                    <a:gd name="T11" fmla="*/ 40 h 40"/>
                    <a:gd name="T12" fmla="*/ 32 w 40"/>
                    <a:gd name="T13" fmla="*/ 40 h 40"/>
                    <a:gd name="T14" fmla="*/ 24 w 40"/>
                    <a:gd name="T15" fmla="*/ 40 h 40"/>
                    <a:gd name="T16" fmla="*/ 8 w 40"/>
                    <a:gd name="T17" fmla="*/ 24 h 40"/>
                    <a:gd name="T18" fmla="*/ 8 w 40"/>
                    <a:gd name="T19" fmla="*/ 24 h 40"/>
                    <a:gd name="T20" fmla="*/ 0 w 40"/>
                    <a:gd name="T21" fmla="*/ 8 h 40"/>
                    <a:gd name="T22" fmla="*/ 8 w 40"/>
                    <a:gd name="T23" fmla="*/ 0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0"/>
                    <a:gd name="T38" fmla="*/ 40 w 40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0">
                      <a:moveTo>
                        <a:pt x="8" y="0"/>
                      </a:move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0" y="32"/>
                      </a:lnTo>
                      <a:lnTo>
                        <a:pt x="32" y="40"/>
                      </a:lnTo>
                      <a:lnTo>
                        <a:pt x="24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71" name="Freeform 369"/>
                <p:cNvSpPr>
                  <a:spLocks/>
                </p:cNvSpPr>
                <p:nvPr/>
              </p:nvSpPr>
              <p:spPr bwMode="auto">
                <a:xfrm>
                  <a:off x="836" y="2320"/>
                  <a:ext cx="40" cy="48"/>
                </a:xfrm>
                <a:custGeom>
                  <a:avLst/>
                  <a:gdLst>
                    <a:gd name="T0" fmla="*/ 32 w 40"/>
                    <a:gd name="T1" fmla="*/ 0 h 48"/>
                    <a:gd name="T2" fmla="*/ 40 w 40"/>
                    <a:gd name="T3" fmla="*/ 8 h 48"/>
                    <a:gd name="T4" fmla="*/ 40 w 40"/>
                    <a:gd name="T5" fmla="*/ 24 h 48"/>
                    <a:gd name="T6" fmla="*/ 40 w 40"/>
                    <a:gd name="T7" fmla="*/ 24 h 48"/>
                    <a:gd name="T8" fmla="*/ 24 w 40"/>
                    <a:gd name="T9" fmla="*/ 40 h 48"/>
                    <a:gd name="T10" fmla="*/ 8 w 40"/>
                    <a:gd name="T11" fmla="*/ 48 h 48"/>
                    <a:gd name="T12" fmla="*/ 8 w 40"/>
                    <a:gd name="T13" fmla="*/ 48 h 48"/>
                    <a:gd name="T14" fmla="*/ 0 w 40"/>
                    <a:gd name="T15" fmla="*/ 32 h 48"/>
                    <a:gd name="T16" fmla="*/ 8 w 40"/>
                    <a:gd name="T17" fmla="*/ 16 h 48"/>
                    <a:gd name="T18" fmla="*/ 8 w 40"/>
                    <a:gd name="T19" fmla="*/ 16 h 48"/>
                    <a:gd name="T20" fmla="*/ 24 w 40"/>
                    <a:gd name="T21" fmla="*/ 0 h 48"/>
                    <a:gd name="T22" fmla="*/ 32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32" y="0"/>
                      </a:moveTo>
                      <a:lnTo>
                        <a:pt x="40" y="8"/>
                      </a:lnTo>
                      <a:lnTo>
                        <a:pt x="40" y="24"/>
                      </a:lnTo>
                      <a:lnTo>
                        <a:pt x="24" y="40"/>
                      </a:lnTo>
                      <a:lnTo>
                        <a:pt x="8" y="48"/>
                      </a:lnTo>
                      <a:lnTo>
                        <a:pt x="0" y="32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72" name="Freeform 370"/>
                <p:cNvSpPr>
                  <a:spLocks/>
                </p:cNvSpPr>
                <p:nvPr/>
              </p:nvSpPr>
              <p:spPr bwMode="auto">
                <a:xfrm>
                  <a:off x="732" y="2504"/>
                  <a:ext cx="40" cy="48"/>
                </a:xfrm>
                <a:custGeom>
                  <a:avLst/>
                  <a:gdLst>
                    <a:gd name="T0" fmla="*/ 32 w 40"/>
                    <a:gd name="T1" fmla="*/ 0 h 48"/>
                    <a:gd name="T2" fmla="*/ 40 w 40"/>
                    <a:gd name="T3" fmla="*/ 8 h 48"/>
                    <a:gd name="T4" fmla="*/ 32 w 40"/>
                    <a:gd name="T5" fmla="*/ 32 h 48"/>
                    <a:gd name="T6" fmla="*/ 32 w 40"/>
                    <a:gd name="T7" fmla="*/ 32 h 48"/>
                    <a:gd name="T8" fmla="*/ 24 w 40"/>
                    <a:gd name="T9" fmla="*/ 40 h 48"/>
                    <a:gd name="T10" fmla="*/ 8 w 40"/>
                    <a:gd name="T11" fmla="*/ 48 h 48"/>
                    <a:gd name="T12" fmla="*/ 8 w 40"/>
                    <a:gd name="T13" fmla="*/ 48 h 48"/>
                    <a:gd name="T14" fmla="*/ 0 w 40"/>
                    <a:gd name="T15" fmla="*/ 40 h 48"/>
                    <a:gd name="T16" fmla="*/ 8 w 40"/>
                    <a:gd name="T17" fmla="*/ 16 h 48"/>
                    <a:gd name="T18" fmla="*/ 8 w 40"/>
                    <a:gd name="T19" fmla="*/ 16 h 48"/>
                    <a:gd name="T20" fmla="*/ 16 w 40"/>
                    <a:gd name="T21" fmla="*/ 8 h 48"/>
                    <a:gd name="T22" fmla="*/ 32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32" y="0"/>
                      </a:moveTo>
                      <a:lnTo>
                        <a:pt x="40" y="8"/>
                      </a:lnTo>
                      <a:lnTo>
                        <a:pt x="32" y="32"/>
                      </a:lnTo>
                      <a:lnTo>
                        <a:pt x="24" y="40"/>
                      </a:lnTo>
                      <a:lnTo>
                        <a:pt x="8" y="48"/>
                      </a:lnTo>
                      <a:lnTo>
                        <a:pt x="0" y="40"/>
                      </a:lnTo>
                      <a:lnTo>
                        <a:pt x="8" y="16"/>
                      </a:lnTo>
                      <a:lnTo>
                        <a:pt x="16" y="8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3686" name="Group 371"/>
            <p:cNvGrpSpPr>
              <a:grpSpLocks/>
            </p:cNvGrpSpPr>
            <p:nvPr/>
          </p:nvGrpSpPr>
          <p:grpSpPr bwMode="auto">
            <a:xfrm>
              <a:off x="4188" y="2934"/>
              <a:ext cx="274" cy="138"/>
              <a:chOff x="1536" y="3120"/>
              <a:chExt cx="274" cy="138"/>
            </a:xfrm>
          </p:grpSpPr>
          <p:grpSp>
            <p:nvGrpSpPr>
              <p:cNvPr id="114248" name="Group 372"/>
              <p:cNvGrpSpPr>
                <a:grpSpLocks/>
              </p:cNvGrpSpPr>
              <p:nvPr/>
            </p:nvGrpSpPr>
            <p:grpSpPr bwMode="auto">
              <a:xfrm rot="625620">
                <a:off x="1536" y="3120"/>
                <a:ext cx="274" cy="138"/>
                <a:chOff x="1550" y="3072"/>
                <a:chExt cx="274" cy="138"/>
              </a:xfrm>
            </p:grpSpPr>
            <p:sp>
              <p:nvSpPr>
                <p:cNvPr id="114250" name="Freeform 373"/>
                <p:cNvSpPr>
                  <a:spLocks/>
                </p:cNvSpPr>
                <p:nvPr/>
              </p:nvSpPr>
              <p:spPr bwMode="auto">
                <a:xfrm>
                  <a:off x="1632" y="3120"/>
                  <a:ext cx="137" cy="25"/>
                </a:xfrm>
                <a:custGeom>
                  <a:avLst/>
                  <a:gdLst>
                    <a:gd name="T0" fmla="*/ 137 w 137"/>
                    <a:gd name="T1" fmla="*/ 0 h 25"/>
                    <a:gd name="T2" fmla="*/ 0 w 137"/>
                    <a:gd name="T3" fmla="*/ 25 h 25"/>
                    <a:gd name="T4" fmla="*/ 0 60000 65536"/>
                    <a:gd name="T5" fmla="*/ 0 60000 65536"/>
                    <a:gd name="T6" fmla="*/ 0 w 137"/>
                    <a:gd name="T7" fmla="*/ 0 h 25"/>
                    <a:gd name="T8" fmla="*/ 137 w 137"/>
                    <a:gd name="T9" fmla="*/ 25 h 25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37" h="25">
                      <a:moveTo>
                        <a:pt x="137" y="0"/>
                      </a:moveTo>
                      <a:cubicBezTo>
                        <a:pt x="87" y="7"/>
                        <a:pt x="22" y="20"/>
                        <a:pt x="0" y="25"/>
                      </a:cubicBez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14251" name="Freeform 374"/>
                <p:cNvSpPr>
                  <a:spLocks/>
                </p:cNvSpPr>
                <p:nvPr/>
              </p:nvSpPr>
              <p:spPr bwMode="auto">
                <a:xfrm rot="20238998" flipH="1">
                  <a:off x="1550" y="3114"/>
                  <a:ext cx="96" cy="96"/>
                </a:xfrm>
                <a:custGeom>
                  <a:avLst/>
                  <a:gdLst>
                    <a:gd name="T0" fmla="*/ 2147483646 w 48"/>
                    <a:gd name="T1" fmla="*/ 2147483646 h 48"/>
                    <a:gd name="T2" fmla="*/ 2147483646 w 48"/>
                    <a:gd name="T3" fmla="*/ 2147483646 h 48"/>
                    <a:gd name="T4" fmla="*/ 2147483646 w 48"/>
                    <a:gd name="T5" fmla="*/ 2147483646 h 48"/>
                    <a:gd name="T6" fmla="*/ 2147483646 w 48"/>
                    <a:gd name="T7" fmla="*/ 2147483646 h 48"/>
                    <a:gd name="T8" fmla="*/ 0 w 48"/>
                    <a:gd name="T9" fmla="*/ 2147483646 h 48"/>
                    <a:gd name="T10" fmla="*/ 0 w 48"/>
                    <a:gd name="T11" fmla="*/ 2147483646 h 48"/>
                    <a:gd name="T12" fmla="*/ 0 w 48"/>
                    <a:gd name="T13" fmla="*/ 2147483646 h 48"/>
                    <a:gd name="T14" fmla="*/ 2147483646 w 48"/>
                    <a:gd name="T15" fmla="*/ 0 h 48"/>
                    <a:gd name="T16" fmla="*/ 2147483646 w 48"/>
                    <a:gd name="T17" fmla="*/ 0 h 48"/>
                    <a:gd name="T18" fmla="*/ 2147483646 w 48"/>
                    <a:gd name="T19" fmla="*/ 0 h 48"/>
                    <a:gd name="T20" fmla="*/ 2147483646 w 48"/>
                    <a:gd name="T21" fmla="*/ 2147483646 h 48"/>
                    <a:gd name="T22" fmla="*/ 2147483646 w 48"/>
                    <a:gd name="T23" fmla="*/ 2147483646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16" y="48"/>
                      </a:lnTo>
                      <a:lnTo>
                        <a:pt x="0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52" name="Freeform 375"/>
                <p:cNvSpPr>
                  <a:spLocks/>
                </p:cNvSpPr>
                <p:nvPr/>
              </p:nvSpPr>
              <p:spPr bwMode="auto">
                <a:xfrm rot="20238998" flipH="1">
                  <a:off x="1728" y="3072"/>
                  <a:ext cx="96" cy="96"/>
                </a:xfrm>
                <a:custGeom>
                  <a:avLst/>
                  <a:gdLst>
                    <a:gd name="T0" fmla="*/ 2147483646 w 48"/>
                    <a:gd name="T1" fmla="*/ 2147483646 h 48"/>
                    <a:gd name="T2" fmla="*/ 2147483646 w 48"/>
                    <a:gd name="T3" fmla="*/ 2147483646 h 48"/>
                    <a:gd name="T4" fmla="*/ 2147483646 w 48"/>
                    <a:gd name="T5" fmla="*/ 2147483646 h 48"/>
                    <a:gd name="T6" fmla="*/ 2147483646 w 48"/>
                    <a:gd name="T7" fmla="*/ 2147483646 h 48"/>
                    <a:gd name="T8" fmla="*/ 2147483646 w 48"/>
                    <a:gd name="T9" fmla="*/ 2147483646 h 48"/>
                    <a:gd name="T10" fmla="*/ 0 w 48"/>
                    <a:gd name="T11" fmla="*/ 2147483646 h 48"/>
                    <a:gd name="T12" fmla="*/ 0 w 48"/>
                    <a:gd name="T13" fmla="*/ 2147483646 h 48"/>
                    <a:gd name="T14" fmla="*/ 2147483646 w 48"/>
                    <a:gd name="T15" fmla="*/ 0 h 48"/>
                    <a:gd name="T16" fmla="*/ 2147483646 w 48"/>
                    <a:gd name="T17" fmla="*/ 0 h 48"/>
                    <a:gd name="T18" fmla="*/ 2147483646 w 48"/>
                    <a:gd name="T19" fmla="*/ 0 h 48"/>
                    <a:gd name="T20" fmla="*/ 2147483646 w 48"/>
                    <a:gd name="T21" fmla="*/ 2147483646 h 48"/>
                    <a:gd name="T22" fmla="*/ 2147483646 w 48"/>
                    <a:gd name="T23" fmla="*/ 2147483646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24" y="48"/>
                      </a:ln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14249" name="Freeform 376"/>
              <p:cNvSpPr>
                <a:spLocks/>
              </p:cNvSpPr>
              <p:nvPr/>
            </p:nvSpPr>
            <p:spPr bwMode="auto">
              <a:xfrm rot="20238998" flipH="1">
                <a:off x="1646" y="3150"/>
                <a:ext cx="48" cy="56"/>
              </a:xfrm>
              <a:custGeom>
                <a:avLst/>
                <a:gdLst>
                  <a:gd name="T0" fmla="*/ 48 w 48"/>
                  <a:gd name="T1" fmla="*/ 32 h 56"/>
                  <a:gd name="T2" fmla="*/ 40 w 48"/>
                  <a:gd name="T3" fmla="*/ 48 h 56"/>
                  <a:gd name="T4" fmla="*/ 24 w 48"/>
                  <a:gd name="T5" fmla="*/ 56 h 56"/>
                  <a:gd name="T6" fmla="*/ 24 w 48"/>
                  <a:gd name="T7" fmla="*/ 56 h 56"/>
                  <a:gd name="T8" fmla="*/ 0 w 48"/>
                  <a:gd name="T9" fmla="*/ 48 h 56"/>
                  <a:gd name="T10" fmla="*/ 0 w 48"/>
                  <a:gd name="T11" fmla="*/ 24 h 56"/>
                  <a:gd name="T12" fmla="*/ 0 w 48"/>
                  <a:gd name="T13" fmla="*/ 24 h 56"/>
                  <a:gd name="T14" fmla="*/ 8 w 48"/>
                  <a:gd name="T15" fmla="*/ 8 h 56"/>
                  <a:gd name="T16" fmla="*/ 24 w 48"/>
                  <a:gd name="T17" fmla="*/ 0 h 56"/>
                  <a:gd name="T18" fmla="*/ 24 w 48"/>
                  <a:gd name="T19" fmla="*/ 0 h 56"/>
                  <a:gd name="T20" fmla="*/ 40 w 48"/>
                  <a:gd name="T21" fmla="*/ 8 h 56"/>
                  <a:gd name="T22" fmla="*/ 48 w 48"/>
                  <a:gd name="T23" fmla="*/ 32 h 5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48"/>
                  <a:gd name="T37" fmla="*/ 0 h 56"/>
                  <a:gd name="T38" fmla="*/ 48 w 48"/>
                  <a:gd name="T39" fmla="*/ 56 h 5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48" h="56">
                    <a:moveTo>
                      <a:pt x="48" y="32"/>
                    </a:moveTo>
                    <a:lnTo>
                      <a:pt x="40" y="48"/>
                    </a:lnTo>
                    <a:lnTo>
                      <a:pt x="24" y="56"/>
                    </a:lnTo>
                    <a:lnTo>
                      <a:pt x="0" y="48"/>
                    </a:lnTo>
                    <a:lnTo>
                      <a:pt x="0" y="24"/>
                    </a:lnTo>
                    <a:lnTo>
                      <a:pt x="8" y="8"/>
                    </a:lnTo>
                    <a:lnTo>
                      <a:pt x="24" y="0"/>
                    </a:lnTo>
                    <a:lnTo>
                      <a:pt x="40" y="8"/>
                    </a:lnTo>
                    <a:lnTo>
                      <a:pt x="48" y="32"/>
                    </a:ln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13687" name="Group 377"/>
            <p:cNvGrpSpPr>
              <a:grpSpLocks/>
            </p:cNvGrpSpPr>
            <p:nvPr/>
          </p:nvGrpSpPr>
          <p:grpSpPr bwMode="auto">
            <a:xfrm>
              <a:off x="4131" y="2316"/>
              <a:ext cx="598" cy="112"/>
              <a:chOff x="290" y="1936"/>
              <a:chExt cx="598" cy="112"/>
            </a:xfrm>
          </p:grpSpPr>
          <p:sp>
            <p:nvSpPr>
              <p:cNvPr id="114239" name="Freeform 378"/>
              <p:cNvSpPr>
                <a:spLocks/>
              </p:cNvSpPr>
              <p:nvPr/>
            </p:nvSpPr>
            <p:spPr bwMode="auto">
              <a:xfrm>
                <a:off x="290" y="1968"/>
                <a:ext cx="598" cy="36"/>
              </a:xfrm>
              <a:custGeom>
                <a:avLst/>
                <a:gdLst>
                  <a:gd name="T0" fmla="*/ 0 w 598"/>
                  <a:gd name="T1" fmla="*/ 36 h 36"/>
                  <a:gd name="T2" fmla="*/ 136 w 598"/>
                  <a:gd name="T3" fmla="*/ 6 h 36"/>
                  <a:gd name="T4" fmla="*/ 224 w 598"/>
                  <a:gd name="T5" fmla="*/ 4 h 36"/>
                  <a:gd name="T6" fmla="*/ 316 w 598"/>
                  <a:gd name="T7" fmla="*/ 18 h 36"/>
                  <a:gd name="T8" fmla="*/ 408 w 598"/>
                  <a:gd name="T9" fmla="*/ 34 h 36"/>
                  <a:gd name="T10" fmla="*/ 478 w 598"/>
                  <a:gd name="T11" fmla="*/ 30 h 36"/>
                  <a:gd name="T12" fmla="*/ 598 w 598"/>
                  <a:gd name="T13" fmla="*/ 20 h 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98"/>
                  <a:gd name="T22" fmla="*/ 0 h 36"/>
                  <a:gd name="T23" fmla="*/ 598 w 598"/>
                  <a:gd name="T24" fmla="*/ 36 h 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98" h="36">
                    <a:moveTo>
                      <a:pt x="0" y="36"/>
                    </a:moveTo>
                    <a:cubicBezTo>
                      <a:pt x="49" y="23"/>
                      <a:pt x="98" y="11"/>
                      <a:pt x="136" y="6"/>
                    </a:cubicBezTo>
                    <a:cubicBezTo>
                      <a:pt x="173" y="0"/>
                      <a:pt x="194" y="2"/>
                      <a:pt x="224" y="4"/>
                    </a:cubicBezTo>
                    <a:cubicBezTo>
                      <a:pt x="254" y="6"/>
                      <a:pt x="285" y="13"/>
                      <a:pt x="316" y="18"/>
                    </a:cubicBezTo>
                    <a:cubicBezTo>
                      <a:pt x="346" y="23"/>
                      <a:pt x="381" y="32"/>
                      <a:pt x="408" y="34"/>
                    </a:cubicBezTo>
                    <a:cubicBezTo>
                      <a:pt x="435" y="36"/>
                      <a:pt x="446" y="32"/>
                      <a:pt x="478" y="30"/>
                    </a:cubicBezTo>
                    <a:cubicBezTo>
                      <a:pt x="509" y="27"/>
                      <a:pt x="578" y="22"/>
                      <a:pt x="598" y="20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grpSp>
            <p:nvGrpSpPr>
              <p:cNvPr id="114240" name="Group 379"/>
              <p:cNvGrpSpPr>
                <a:grpSpLocks/>
              </p:cNvGrpSpPr>
              <p:nvPr/>
            </p:nvGrpSpPr>
            <p:grpSpPr bwMode="auto">
              <a:xfrm>
                <a:off x="324" y="1936"/>
                <a:ext cx="544" cy="112"/>
                <a:chOff x="324" y="1872"/>
                <a:chExt cx="544" cy="112"/>
              </a:xfrm>
            </p:grpSpPr>
            <p:sp>
              <p:nvSpPr>
                <p:cNvPr id="114241" name="Freeform 380"/>
                <p:cNvSpPr>
                  <a:spLocks/>
                </p:cNvSpPr>
                <p:nvPr/>
              </p:nvSpPr>
              <p:spPr bwMode="auto">
                <a:xfrm>
                  <a:off x="492" y="1872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8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8 w 48"/>
                    <a:gd name="T21" fmla="*/ 8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8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8" y="8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42" name="Freeform 381"/>
                <p:cNvSpPr>
                  <a:spLocks/>
                </p:cNvSpPr>
                <p:nvPr/>
              </p:nvSpPr>
              <p:spPr bwMode="auto">
                <a:xfrm>
                  <a:off x="652" y="1928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0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0 w 48"/>
                    <a:gd name="T21" fmla="*/ 16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0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43" name="Freeform 382"/>
                <p:cNvSpPr>
                  <a:spLocks/>
                </p:cNvSpPr>
                <p:nvPr/>
              </p:nvSpPr>
              <p:spPr bwMode="auto">
                <a:xfrm>
                  <a:off x="820" y="1888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0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0 w 48"/>
                    <a:gd name="T21" fmla="*/ 8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0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44" name="Freeform 383"/>
                <p:cNvSpPr>
                  <a:spLocks/>
                </p:cNvSpPr>
                <p:nvPr/>
              </p:nvSpPr>
              <p:spPr bwMode="auto">
                <a:xfrm>
                  <a:off x="412" y="1888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0 h 48"/>
                    <a:gd name="T4" fmla="*/ 16 w 48"/>
                    <a:gd name="T5" fmla="*/ 48 h 48"/>
                    <a:gd name="T6" fmla="*/ 16 w 48"/>
                    <a:gd name="T7" fmla="*/ 48 h 48"/>
                    <a:gd name="T8" fmla="*/ 0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0 h 48"/>
                    <a:gd name="T16" fmla="*/ 24 w 48"/>
                    <a:gd name="T17" fmla="*/ 0 h 48"/>
                    <a:gd name="T18" fmla="*/ 24 w 48"/>
                    <a:gd name="T19" fmla="*/ 0 h 48"/>
                    <a:gd name="T20" fmla="*/ 40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16" y="48"/>
                      </a:lnTo>
                      <a:lnTo>
                        <a:pt x="0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45" name="Freeform 384"/>
                <p:cNvSpPr>
                  <a:spLocks/>
                </p:cNvSpPr>
                <p:nvPr/>
              </p:nvSpPr>
              <p:spPr bwMode="auto">
                <a:xfrm>
                  <a:off x="572" y="1912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8 h 48"/>
                    <a:gd name="T4" fmla="*/ 24 w 48"/>
                    <a:gd name="T5" fmla="*/ 48 h 48"/>
                    <a:gd name="T6" fmla="*/ 24 w 48"/>
                    <a:gd name="T7" fmla="*/ 48 h 48"/>
                    <a:gd name="T8" fmla="*/ 0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8 h 48"/>
                    <a:gd name="T16" fmla="*/ 24 w 48"/>
                    <a:gd name="T17" fmla="*/ 0 h 48"/>
                    <a:gd name="T18" fmla="*/ 24 w 48"/>
                    <a:gd name="T19" fmla="*/ 0 h 48"/>
                    <a:gd name="T20" fmla="*/ 40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8"/>
                      </a:lnTo>
                      <a:lnTo>
                        <a:pt x="24" y="48"/>
                      </a:lnTo>
                      <a:lnTo>
                        <a:pt x="0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46" name="Freeform 385"/>
                <p:cNvSpPr>
                  <a:spLocks/>
                </p:cNvSpPr>
                <p:nvPr/>
              </p:nvSpPr>
              <p:spPr bwMode="auto">
                <a:xfrm>
                  <a:off x="324" y="1912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0 h 48"/>
                    <a:gd name="T4" fmla="*/ 24 w 48"/>
                    <a:gd name="T5" fmla="*/ 48 h 48"/>
                    <a:gd name="T6" fmla="*/ 24 w 48"/>
                    <a:gd name="T7" fmla="*/ 48 h 48"/>
                    <a:gd name="T8" fmla="*/ 8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0 h 48"/>
                    <a:gd name="T16" fmla="*/ 32 w 48"/>
                    <a:gd name="T17" fmla="*/ 0 h 48"/>
                    <a:gd name="T18" fmla="*/ 32 w 48"/>
                    <a:gd name="T19" fmla="*/ 0 h 48"/>
                    <a:gd name="T20" fmla="*/ 48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24" y="48"/>
                      </a:ln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47" name="Freeform 386"/>
                <p:cNvSpPr>
                  <a:spLocks/>
                </p:cNvSpPr>
                <p:nvPr/>
              </p:nvSpPr>
              <p:spPr bwMode="auto">
                <a:xfrm>
                  <a:off x="732" y="1920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8 h 48"/>
                    <a:gd name="T4" fmla="*/ 24 w 48"/>
                    <a:gd name="T5" fmla="*/ 48 h 48"/>
                    <a:gd name="T6" fmla="*/ 24 w 48"/>
                    <a:gd name="T7" fmla="*/ 48 h 48"/>
                    <a:gd name="T8" fmla="*/ 8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8 h 48"/>
                    <a:gd name="T16" fmla="*/ 32 w 48"/>
                    <a:gd name="T17" fmla="*/ 0 h 48"/>
                    <a:gd name="T18" fmla="*/ 32 w 48"/>
                    <a:gd name="T19" fmla="*/ 0 h 48"/>
                    <a:gd name="T20" fmla="*/ 48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8"/>
                      </a:lnTo>
                      <a:lnTo>
                        <a:pt x="24" y="48"/>
                      </a:ln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3688" name="Group 387"/>
            <p:cNvGrpSpPr>
              <a:grpSpLocks/>
            </p:cNvGrpSpPr>
            <p:nvPr/>
          </p:nvGrpSpPr>
          <p:grpSpPr bwMode="auto">
            <a:xfrm rot="2700000">
              <a:off x="4097" y="2414"/>
              <a:ext cx="536" cy="384"/>
              <a:chOff x="540" y="1270"/>
              <a:chExt cx="536" cy="384"/>
            </a:xfrm>
          </p:grpSpPr>
          <p:grpSp>
            <p:nvGrpSpPr>
              <p:cNvPr id="114203" name="Group 388"/>
              <p:cNvGrpSpPr>
                <a:grpSpLocks/>
              </p:cNvGrpSpPr>
              <p:nvPr/>
            </p:nvGrpSpPr>
            <p:grpSpPr bwMode="auto">
              <a:xfrm>
                <a:off x="540" y="1270"/>
                <a:ext cx="536" cy="384"/>
                <a:chOff x="540" y="2248"/>
                <a:chExt cx="536" cy="384"/>
              </a:xfrm>
            </p:grpSpPr>
            <p:sp>
              <p:nvSpPr>
                <p:cNvPr id="114223" name="Freeform 389"/>
                <p:cNvSpPr>
                  <a:spLocks/>
                </p:cNvSpPr>
                <p:nvPr/>
              </p:nvSpPr>
              <p:spPr bwMode="auto">
                <a:xfrm>
                  <a:off x="932" y="2416"/>
                  <a:ext cx="144" cy="40"/>
                </a:xfrm>
                <a:custGeom>
                  <a:avLst/>
                  <a:gdLst>
                    <a:gd name="T0" fmla="*/ 144 w 144"/>
                    <a:gd name="T1" fmla="*/ 16 h 40"/>
                    <a:gd name="T2" fmla="*/ 144 w 144"/>
                    <a:gd name="T3" fmla="*/ 24 h 40"/>
                    <a:gd name="T4" fmla="*/ 128 w 144"/>
                    <a:gd name="T5" fmla="*/ 32 h 40"/>
                    <a:gd name="T6" fmla="*/ 104 w 144"/>
                    <a:gd name="T7" fmla="*/ 32 h 40"/>
                    <a:gd name="T8" fmla="*/ 72 w 144"/>
                    <a:gd name="T9" fmla="*/ 40 h 40"/>
                    <a:gd name="T10" fmla="*/ 72 w 144"/>
                    <a:gd name="T11" fmla="*/ 40 h 40"/>
                    <a:gd name="T12" fmla="*/ 40 w 144"/>
                    <a:gd name="T13" fmla="*/ 32 h 40"/>
                    <a:gd name="T14" fmla="*/ 16 w 144"/>
                    <a:gd name="T15" fmla="*/ 32 h 40"/>
                    <a:gd name="T16" fmla="*/ 0 w 144"/>
                    <a:gd name="T17" fmla="*/ 24 h 40"/>
                    <a:gd name="T18" fmla="*/ 0 w 144"/>
                    <a:gd name="T19" fmla="*/ 16 h 40"/>
                    <a:gd name="T20" fmla="*/ 0 w 144"/>
                    <a:gd name="T21" fmla="*/ 16 h 40"/>
                    <a:gd name="T22" fmla="*/ 0 w 144"/>
                    <a:gd name="T23" fmla="*/ 8 h 40"/>
                    <a:gd name="T24" fmla="*/ 16 w 144"/>
                    <a:gd name="T25" fmla="*/ 0 h 40"/>
                    <a:gd name="T26" fmla="*/ 40 w 144"/>
                    <a:gd name="T27" fmla="*/ 0 h 40"/>
                    <a:gd name="T28" fmla="*/ 72 w 144"/>
                    <a:gd name="T29" fmla="*/ 0 h 40"/>
                    <a:gd name="T30" fmla="*/ 72 w 144"/>
                    <a:gd name="T31" fmla="*/ 0 h 40"/>
                    <a:gd name="T32" fmla="*/ 104 w 144"/>
                    <a:gd name="T33" fmla="*/ 0 h 40"/>
                    <a:gd name="T34" fmla="*/ 128 w 144"/>
                    <a:gd name="T35" fmla="*/ 0 h 40"/>
                    <a:gd name="T36" fmla="*/ 144 w 144"/>
                    <a:gd name="T37" fmla="*/ 8 h 40"/>
                    <a:gd name="T38" fmla="*/ 144 w 144"/>
                    <a:gd name="T39" fmla="*/ 16 h 4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44"/>
                    <a:gd name="T61" fmla="*/ 0 h 40"/>
                    <a:gd name="T62" fmla="*/ 144 w 144"/>
                    <a:gd name="T63" fmla="*/ 40 h 40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44" h="40">
                      <a:moveTo>
                        <a:pt x="144" y="16"/>
                      </a:moveTo>
                      <a:lnTo>
                        <a:pt x="144" y="24"/>
                      </a:lnTo>
                      <a:lnTo>
                        <a:pt x="128" y="32"/>
                      </a:lnTo>
                      <a:lnTo>
                        <a:pt x="104" y="32"/>
                      </a:lnTo>
                      <a:lnTo>
                        <a:pt x="72" y="40"/>
                      </a:lnTo>
                      <a:lnTo>
                        <a:pt x="40" y="32"/>
                      </a:lnTo>
                      <a:lnTo>
                        <a:pt x="16" y="32"/>
                      </a:lnTo>
                      <a:lnTo>
                        <a:pt x="0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40" y="0"/>
                      </a:lnTo>
                      <a:lnTo>
                        <a:pt x="72" y="0"/>
                      </a:lnTo>
                      <a:lnTo>
                        <a:pt x="104" y="0"/>
                      </a:lnTo>
                      <a:lnTo>
                        <a:pt x="128" y="0"/>
                      </a:lnTo>
                      <a:lnTo>
                        <a:pt x="144" y="8"/>
                      </a:lnTo>
                      <a:lnTo>
                        <a:pt x="14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24" name="Freeform 390"/>
                <p:cNvSpPr>
                  <a:spLocks/>
                </p:cNvSpPr>
                <p:nvPr/>
              </p:nvSpPr>
              <p:spPr bwMode="auto">
                <a:xfrm>
                  <a:off x="892" y="2496"/>
                  <a:ext cx="112" cy="80"/>
                </a:xfrm>
                <a:custGeom>
                  <a:avLst/>
                  <a:gdLst>
                    <a:gd name="T0" fmla="*/ 112 w 112"/>
                    <a:gd name="T1" fmla="*/ 80 h 80"/>
                    <a:gd name="T2" fmla="*/ 80 w 112"/>
                    <a:gd name="T3" fmla="*/ 80 h 80"/>
                    <a:gd name="T4" fmla="*/ 40 w 112"/>
                    <a:gd name="T5" fmla="*/ 56 h 80"/>
                    <a:gd name="T6" fmla="*/ 40 w 112"/>
                    <a:gd name="T7" fmla="*/ 56 h 80"/>
                    <a:gd name="T8" fmla="*/ 16 w 112"/>
                    <a:gd name="T9" fmla="*/ 40 h 80"/>
                    <a:gd name="T10" fmla="*/ 8 w 112"/>
                    <a:gd name="T11" fmla="*/ 24 h 80"/>
                    <a:gd name="T12" fmla="*/ 0 w 112"/>
                    <a:gd name="T13" fmla="*/ 8 h 80"/>
                    <a:gd name="T14" fmla="*/ 8 w 112"/>
                    <a:gd name="T15" fmla="*/ 0 h 80"/>
                    <a:gd name="T16" fmla="*/ 8 w 112"/>
                    <a:gd name="T17" fmla="*/ 0 h 80"/>
                    <a:gd name="T18" fmla="*/ 32 w 112"/>
                    <a:gd name="T19" fmla="*/ 0 h 80"/>
                    <a:gd name="T20" fmla="*/ 72 w 112"/>
                    <a:gd name="T21" fmla="*/ 24 h 80"/>
                    <a:gd name="T22" fmla="*/ 72 w 112"/>
                    <a:gd name="T23" fmla="*/ 24 h 80"/>
                    <a:gd name="T24" fmla="*/ 96 w 112"/>
                    <a:gd name="T25" fmla="*/ 40 h 80"/>
                    <a:gd name="T26" fmla="*/ 104 w 112"/>
                    <a:gd name="T27" fmla="*/ 56 h 80"/>
                    <a:gd name="T28" fmla="*/ 112 w 112"/>
                    <a:gd name="T29" fmla="*/ 72 h 80"/>
                    <a:gd name="T30" fmla="*/ 112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112" y="80"/>
                      </a:moveTo>
                      <a:lnTo>
                        <a:pt x="80" y="80"/>
                      </a:lnTo>
                      <a:lnTo>
                        <a:pt x="40" y="56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72" y="24"/>
                      </a:lnTo>
                      <a:lnTo>
                        <a:pt x="96" y="40"/>
                      </a:lnTo>
                      <a:lnTo>
                        <a:pt x="104" y="56"/>
                      </a:lnTo>
                      <a:lnTo>
                        <a:pt x="112" y="72"/>
                      </a:lnTo>
                      <a:lnTo>
                        <a:pt x="112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25" name="Freeform 391"/>
                <p:cNvSpPr>
                  <a:spLocks/>
                </p:cNvSpPr>
                <p:nvPr/>
              </p:nvSpPr>
              <p:spPr bwMode="auto">
                <a:xfrm>
                  <a:off x="780" y="2248"/>
                  <a:ext cx="48" cy="104"/>
                </a:xfrm>
                <a:custGeom>
                  <a:avLst/>
                  <a:gdLst>
                    <a:gd name="T0" fmla="*/ 24 w 48"/>
                    <a:gd name="T1" fmla="*/ 104 h 104"/>
                    <a:gd name="T2" fmla="*/ 8 w 48"/>
                    <a:gd name="T3" fmla="*/ 88 h 104"/>
                    <a:gd name="T4" fmla="*/ 0 w 48"/>
                    <a:gd name="T5" fmla="*/ 56 h 104"/>
                    <a:gd name="T6" fmla="*/ 0 w 48"/>
                    <a:gd name="T7" fmla="*/ 56 h 104"/>
                    <a:gd name="T8" fmla="*/ 8 w 48"/>
                    <a:gd name="T9" fmla="*/ 16 h 104"/>
                    <a:gd name="T10" fmla="*/ 24 w 48"/>
                    <a:gd name="T11" fmla="*/ 0 h 104"/>
                    <a:gd name="T12" fmla="*/ 24 w 48"/>
                    <a:gd name="T13" fmla="*/ 0 h 104"/>
                    <a:gd name="T14" fmla="*/ 40 w 48"/>
                    <a:gd name="T15" fmla="*/ 16 h 104"/>
                    <a:gd name="T16" fmla="*/ 48 w 48"/>
                    <a:gd name="T17" fmla="*/ 56 h 104"/>
                    <a:gd name="T18" fmla="*/ 48 w 48"/>
                    <a:gd name="T19" fmla="*/ 56 h 104"/>
                    <a:gd name="T20" fmla="*/ 40 w 48"/>
                    <a:gd name="T21" fmla="*/ 88 h 104"/>
                    <a:gd name="T22" fmla="*/ 24 w 48"/>
                    <a:gd name="T23" fmla="*/ 104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104"/>
                    <a:gd name="T38" fmla="*/ 48 w 48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104">
                      <a:moveTo>
                        <a:pt x="24" y="104"/>
                      </a:moveTo>
                      <a:lnTo>
                        <a:pt x="8" y="88"/>
                      </a:lnTo>
                      <a:lnTo>
                        <a:pt x="0" y="56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56"/>
                      </a:lnTo>
                      <a:lnTo>
                        <a:pt x="40" y="88"/>
                      </a:lnTo>
                      <a:lnTo>
                        <a:pt x="24" y="10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26" name="Freeform 392"/>
                <p:cNvSpPr>
                  <a:spLocks/>
                </p:cNvSpPr>
                <p:nvPr/>
              </p:nvSpPr>
              <p:spPr bwMode="auto">
                <a:xfrm>
                  <a:off x="540" y="2416"/>
                  <a:ext cx="152" cy="40"/>
                </a:xfrm>
                <a:custGeom>
                  <a:avLst/>
                  <a:gdLst>
                    <a:gd name="T0" fmla="*/ 152 w 152"/>
                    <a:gd name="T1" fmla="*/ 24 h 40"/>
                    <a:gd name="T2" fmla="*/ 144 w 152"/>
                    <a:gd name="T3" fmla="*/ 32 h 40"/>
                    <a:gd name="T4" fmla="*/ 128 w 152"/>
                    <a:gd name="T5" fmla="*/ 32 h 40"/>
                    <a:gd name="T6" fmla="*/ 104 w 152"/>
                    <a:gd name="T7" fmla="*/ 40 h 40"/>
                    <a:gd name="T8" fmla="*/ 80 w 152"/>
                    <a:gd name="T9" fmla="*/ 40 h 40"/>
                    <a:gd name="T10" fmla="*/ 80 w 152"/>
                    <a:gd name="T11" fmla="*/ 40 h 40"/>
                    <a:gd name="T12" fmla="*/ 48 w 152"/>
                    <a:gd name="T13" fmla="*/ 40 h 40"/>
                    <a:gd name="T14" fmla="*/ 24 w 152"/>
                    <a:gd name="T15" fmla="*/ 32 h 40"/>
                    <a:gd name="T16" fmla="*/ 8 w 152"/>
                    <a:gd name="T17" fmla="*/ 32 h 40"/>
                    <a:gd name="T18" fmla="*/ 0 w 152"/>
                    <a:gd name="T19" fmla="*/ 24 h 40"/>
                    <a:gd name="T20" fmla="*/ 0 w 152"/>
                    <a:gd name="T21" fmla="*/ 24 h 40"/>
                    <a:gd name="T22" fmla="*/ 8 w 152"/>
                    <a:gd name="T23" fmla="*/ 16 h 40"/>
                    <a:gd name="T24" fmla="*/ 24 w 152"/>
                    <a:gd name="T25" fmla="*/ 8 h 40"/>
                    <a:gd name="T26" fmla="*/ 48 w 152"/>
                    <a:gd name="T27" fmla="*/ 0 h 40"/>
                    <a:gd name="T28" fmla="*/ 80 w 152"/>
                    <a:gd name="T29" fmla="*/ 0 h 40"/>
                    <a:gd name="T30" fmla="*/ 80 w 152"/>
                    <a:gd name="T31" fmla="*/ 0 h 40"/>
                    <a:gd name="T32" fmla="*/ 104 w 152"/>
                    <a:gd name="T33" fmla="*/ 0 h 40"/>
                    <a:gd name="T34" fmla="*/ 128 w 152"/>
                    <a:gd name="T35" fmla="*/ 8 h 40"/>
                    <a:gd name="T36" fmla="*/ 144 w 152"/>
                    <a:gd name="T37" fmla="*/ 16 h 40"/>
                    <a:gd name="T38" fmla="*/ 152 w 152"/>
                    <a:gd name="T39" fmla="*/ 24 h 4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52"/>
                    <a:gd name="T61" fmla="*/ 0 h 40"/>
                    <a:gd name="T62" fmla="*/ 152 w 152"/>
                    <a:gd name="T63" fmla="*/ 40 h 40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52" h="40">
                      <a:moveTo>
                        <a:pt x="152" y="24"/>
                      </a:moveTo>
                      <a:lnTo>
                        <a:pt x="144" y="32"/>
                      </a:lnTo>
                      <a:lnTo>
                        <a:pt x="128" y="32"/>
                      </a:lnTo>
                      <a:lnTo>
                        <a:pt x="104" y="40"/>
                      </a:lnTo>
                      <a:lnTo>
                        <a:pt x="80" y="40"/>
                      </a:lnTo>
                      <a:lnTo>
                        <a:pt x="48" y="40"/>
                      </a:lnTo>
                      <a:lnTo>
                        <a:pt x="24" y="32"/>
                      </a:lnTo>
                      <a:lnTo>
                        <a:pt x="8" y="32"/>
                      </a:lnTo>
                      <a:lnTo>
                        <a:pt x="0" y="24"/>
                      </a:lnTo>
                      <a:lnTo>
                        <a:pt x="8" y="16"/>
                      </a:lnTo>
                      <a:lnTo>
                        <a:pt x="24" y="8"/>
                      </a:lnTo>
                      <a:lnTo>
                        <a:pt x="48" y="0"/>
                      </a:lnTo>
                      <a:lnTo>
                        <a:pt x="80" y="0"/>
                      </a:lnTo>
                      <a:lnTo>
                        <a:pt x="104" y="0"/>
                      </a:lnTo>
                      <a:lnTo>
                        <a:pt x="128" y="8"/>
                      </a:lnTo>
                      <a:lnTo>
                        <a:pt x="144" y="16"/>
                      </a:lnTo>
                      <a:lnTo>
                        <a:pt x="152" y="2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27" name="Freeform 393"/>
                <p:cNvSpPr>
                  <a:spLocks/>
                </p:cNvSpPr>
                <p:nvPr/>
              </p:nvSpPr>
              <p:spPr bwMode="auto">
                <a:xfrm>
                  <a:off x="780" y="2520"/>
                  <a:ext cx="48" cy="112"/>
                </a:xfrm>
                <a:custGeom>
                  <a:avLst/>
                  <a:gdLst>
                    <a:gd name="T0" fmla="*/ 24 w 48"/>
                    <a:gd name="T1" fmla="*/ 112 h 112"/>
                    <a:gd name="T2" fmla="*/ 8 w 48"/>
                    <a:gd name="T3" fmla="*/ 96 h 112"/>
                    <a:gd name="T4" fmla="*/ 0 w 48"/>
                    <a:gd name="T5" fmla="*/ 56 h 112"/>
                    <a:gd name="T6" fmla="*/ 0 w 48"/>
                    <a:gd name="T7" fmla="*/ 56 h 112"/>
                    <a:gd name="T8" fmla="*/ 8 w 48"/>
                    <a:gd name="T9" fmla="*/ 16 h 112"/>
                    <a:gd name="T10" fmla="*/ 24 w 48"/>
                    <a:gd name="T11" fmla="*/ 0 h 112"/>
                    <a:gd name="T12" fmla="*/ 24 w 48"/>
                    <a:gd name="T13" fmla="*/ 0 h 112"/>
                    <a:gd name="T14" fmla="*/ 40 w 48"/>
                    <a:gd name="T15" fmla="*/ 16 h 112"/>
                    <a:gd name="T16" fmla="*/ 48 w 48"/>
                    <a:gd name="T17" fmla="*/ 56 h 112"/>
                    <a:gd name="T18" fmla="*/ 48 w 48"/>
                    <a:gd name="T19" fmla="*/ 56 h 112"/>
                    <a:gd name="T20" fmla="*/ 40 w 48"/>
                    <a:gd name="T21" fmla="*/ 96 h 112"/>
                    <a:gd name="T22" fmla="*/ 24 w 48"/>
                    <a:gd name="T23" fmla="*/ 112 h 11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112"/>
                    <a:gd name="T38" fmla="*/ 48 w 48"/>
                    <a:gd name="T39" fmla="*/ 112 h 11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112">
                      <a:moveTo>
                        <a:pt x="24" y="112"/>
                      </a:moveTo>
                      <a:lnTo>
                        <a:pt x="8" y="96"/>
                      </a:lnTo>
                      <a:lnTo>
                        <a:pt x="0" y="56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56"/>
                      </a:lnTo>
                      <a:lnTo>
                        <a:pt x="40" y="96"/>
                      </a:lnTo>
                      <a:lnTo>
                        <a:pt x="24" y="11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28" name="Freeform 394"/>
                <p:cNvSpPr>
                  <a:spLocks/>
                </p:cNvSpPr>
                <p:nvPr/>
              </p:nvSpPr>
              <p:spPr bwMode="auto">
                <a:xfrm>
                  <a:off x="612" y="2304"/>
                  <a:ext cx="112" cy="80"/>
                </a:xfrm>
                <a:custGeom>
                  <a:avLst/>
                  <a:gdLst>
                    <a:gd name="T0" fmla="*/ 112 w 112"/>
                    <a:gd name="T1" fmla="*/ 80 h 80"/>
                    <a:gd name="T2" fmla="*/ 80 w 112"/>
                    <a:gd name="T3" fmla="*/ 80 h 80"/>
                    <a:gd name="T4" fmla="*/ 40 w 112"/>
                    <a:gd name="T5" fmla="*/ 56 h 80"/>
                    <a:gd name="T6" fmla="*/ 40 w 112"/>
                    <a:gd name="T7" fmla="*/ 56 h 80"/>
                    <a:gd name="T8" fmla="*/ 16 w 112"/>
                    <a:gd name="T9" fmla="*/ 40 h 80"/>
                    <a:gd name="T10" fmla="*/ 8 w 112"/>
                    <a:gd name="T11" fmla="*/ 24 h 80"/>
                    <a:gd name="T12" fmla="*/ 0 w 112"/>
                    <a:gd name="T13" fmla="*/ 8 h 80"/>
                    <a:gd name="T14" fmla="*/ 0 w 112"/>
                    <a:gd name="T15" fmla="*/ 0 h 80"/>
                    <a:gd name="T16" fmla="*/ 0 w 112"/>
                    <a:gd name="T17" fmla="*/ 0 h 80"/>
                    <a:gd name="T18" fmla="*/ 32 w 112"/>
                    <a:gd name="T19" fmla="*/ 8 h 80"/>
                    <a:gd name="T20" fmla="*/ 72 w 112"/>
                    <a:gd name="T21" fmla="*/ 24 h 80"/>
                    <a:gd name="T22" fmla="*/ 72 w 112"/>
                    <a:gd name="T23" fmla="*/ 24 h 80"/>
                    <a:gd name="T24" fmla="*/ 96 w 112"/>
                    <a:gd name="T25" fmla="*/ 40 h 80"/>
                    <a:gd name="T26" fmla="*/ 104 w 112"/>
                    <a:gd name="T27" fmla="*/ 56 h 80"/>
                    <a:gd name="T28" fmla="*/ 112 w 112"/>
                    <a:gd name="T29" fmla="*/ 72 h 80"/>
                    <a:gd name="T30" fmla="*/ 112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112" y="80"/>
                      </a:moveTo>
                      <a:lnTo>
                        <a:pt x="80" y="80"/>
                      </a:lnTo>
                      <a:lnTo>
                        <a:pt x="40" y="56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32" y="8"/>
                      </a:lnTo>
                      <a:lnTo>
                        <a:pt x="72" y="24"/>
                      </a:lnTo>
                      <a:lnTo>
                        <a:pt x="96" y="40"/>
                      </a:lnTo>
                      <a:lnTo>
                        <a:pt x="104" y="56"/>
                      </a:lnTo>
                      <a:lnTo>
                        <a:pt x="112" y="72"/>
                      </a:lnTo>
                      <a:lnTo>
                        <a:pt x="112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29" name="Freeform 395"/>
                <p:cNvSpPr>
                  <a:spLocks/>
                </p:cNvSpPr>
                <p:nvPr/>
              </p:nvSpPr>
              <p:spPr bwMode="auto">
                <a:xfrm>
                  <a:off x="876" y="2296"/>
                  <a:ext cx="112" cy="80"/>
                </a:xfrm>
                <a:custGeom>
                  <a:avLst/>
                  <a:gdLst>
                    <a:gd name="T0" fmla="*/ 8 w 112"/>
                    <a:gd name="T1" fmla="*/ 80 h 80"/>
                    <a:gd name="T2" fmla="*/ 0 w 112"/>
                    <a:gd name="T3" fmla="*/ 72 h 80"/>
                    <a:gd name="T4" fmla="*/ 8 w 112"/>
                    <a:gd name="T5" fmla="*/ 56 h 80"/>
                    <a:gd name="T6" fmla="*/ 24 w 112"/>
                    <a:gd name="T7" fmla="*/ 40 h 80"/>
                    <a:gd name="T8" fmla="*/ 40 w 112"/>
                    <a:gd name="T9" fmla="*/ 24 h 80"/>
                    <a:gd name="T10" fmla="*/ 40 w 112"/>
                    <a:gd name="T11" fmla="*/ 24 h 80"/>
                    <a:gd name="T12" fmla="*/ 80 w 112"/>
                    <a:gd name="T13" fmla="*/ 8 h 80"/>
                    <a:gd name="T14" fmla="*/ 112 w 112"/>
                    <a:gd name="T15" fmla="*/ 0 h 80"/>
                    <a:gd name="T16" fmla="*/ 112 w 112"/>
                    <a:gd name="T17" fmla="*/ 0 h 80"/>
                    <a:gd name="T18" fmla="*/ 112 w 112"/>
                    <a:gd name="T19" fmla="*/ 8 h 80"/>
                    <a:gd name="T20" fmla="*/ 112 w 112"/>
                    <a:gd name="T21" fmla="*/ 24 h 80"/>
                    <a:gd name="T22" fmla="*/ 96 w 112"/>
                    <a:gd name="T23" fmla="*/ 40 h 80"/>
                    <a:gd name="T24" fmla="*/ 80 w 112"/>
                    <a:gd name="T25" fmla="*/ 56 h 80"/>
                    <a:gd name="T26" fmla="*/ 80 w 112"/>
                    <a:gd name="T27" fmla="*/ 56 h 80"/>
                    <a:gd name="T28" fmla="*/ 32 w 112"/>
                    <a:gd name="T29" fmla="*/ 80 h 80"/>
                    <a:gd name="T30" fmla="*/ 8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8" y="80"/>
                      </a:moveTo>
                      <a:lnTo>
                        <a:pt x="0" y="72"/>
                      </a:lnTo>
                      <a:lnTo>
                        <a:pt x="8" y="56"/>
                      </a:lnTo>
                      <a:lnTo>
                        <a:pt x="24" y="40"/>
                      </a:lnTo>
                      <a:lnTo>
                        <a:pt x="40" y="24"/>
                      </a:lnTo>
                      <a:lnTo>
                        <a:pt x="80" y="8"/>
                      </a:lnTo>
                      <a:lnTo>
                        <a:pt x="112" y="0"/>
                      </a:lnTo>
                      <a:lnTo>
                        <a:pt x="112" y="8"/>
                      </a:lnTo>
                      <a:lnTo>
                        <a:pt x="112" y="24"/>
                      </a:lnTo>
                      <a:lnTo>
                        <a:pt x="96" y="40"/>
                      </a:lnTo>
                      <a:lnTo>
                        <a:pt x="80" y="56"/>
                      </a:lnTo>
                      <a:lnTo>
                        <a:pt x="32" y="80"/>
                      </a:lnTo>
                      <a:lnTo>
                        <a:pt x="8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30" name="Freeform 396"/>
                <p:cNvSpPr>
                  <a:spLocks/>
                </p:cNvSpPr>
                <p:nvPr/>
              </p:nvSpPr>
              <p:spPr bwMode="auto">
                <a:xfrm>
                  <a:off x="916" y="2352"/>
                  <a:ext cx="136" cy="56"/>
                </a:xfrm>
                <a:custGeom>
                  <a:avLst/>
                  <a:gdLst>
                    <a:gd name="T0" fmla="*/ 0 w 136"/>
                    <a:gd name="T1" fmla="*/ 48 h 56"/>
                    <a:gd name="T2" fmla="*/ 0 w 136"/>
                    <a:gd name="T3" fmla="*/ 40 h 56"/>
                    <a:gd name="T4" fmla="*/ 16 w 136"/>
                    <a:gd name="T5" fmla="*/ 32 h 56"/>
                    <a:gd name="T6" fmla="*/ 32 w 136"/>
                    <a:gd name="T7" fmla="*/ 16 h 56"/>
                    <a:gd name="T8" fmla="*/ 56 w 136"/>
                    <a:gd name="T9" fmla="*/ 8 h 56"/>
                    <a:gd name="T10" fmla="*/ 56 w 136"/>
                    <a:gd name="T11" fmla="*/ 8 h 56"/>
                    <a:gd name="T12" fmla="*/ 88 w 136"/>
                    <a:gd name="T13" fmla="*/ 0 h 56"/>
                    <a:gd name="T14" fmla="*/ 112 w 136"/>
                    <a:gd name="T15" fmla="*/ 0 h 56"/>
                    <a:gd name="T16" fmla="*/ 128 w 136"/>
                    <a:gd name="T17" fmla="*/ 0 h 56"/>
                    <a:gd name="T18" fmla="*/ 136 w 136"/>
                    <a:gd name="T19" fmla="*/ 8 h 56"/>
                    <a:gd name="T20" fmla="*/ 136 w 136"/>
                    <a:gd name="T21" fmla="*/ 8 h 56"/>
                    <a:gd name="T22" fmla="*/ 136 w 136"/>
                    <a:gd name="T23" fmla="*/ 16 h 56"/>
                    <a:gd name="T24" fmla="*/ 128 w 136"/>
                    <a:gd name="T25" fmla="*/ 24 h 56"/>
                    <a:gd name="T26" fmla="*/ 104 w 136"/>
                    <a:gd name="T27" fmla="*/ 32 h 56"/>
                    <a:gd name="T28" fmla="*/ 80 w 136"/>
                    <a:gd name="T29" fmla="*/ 48 h 56"/>
                    <a:gd name="T30" fmla="*/ 80 w 136"/>
                    <a:gd name="T31" fmla="*/ 48 h 56"/>
                    <a:gd name="T32" fmla="*/ 48 w 136"/>
                    <a:gd name="T33" fmla="*/ 48 h 56"/>
                    <a:gd name="T34" fmla="*/ 24 w 136"/>
                    <a:gd name="T35" fmla="*/ 56 h 56"/>
                    <a:gd name="T36" fmla="*/ 8 w 136"/>
                    <a:gd name="T37" fmla="*/ 56 h 56"/>
                    <a:gd name="T38" fmla="*/ 0 w 136"/>
                    <a:gd name="T39" fmla="*/ 4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48"/>
                      </a:moveTo>
                      <a:lnTo>
                        <a:pt x="0" y="40"/>
                      </a:lnTo>
                      <a:lnTo>
                        <a:pt x="16" y="32"/>
                      </a:lnTo>
                      <a:lnTo>
                        <a:pt x="32" y="16"/>
                      </a:lnTo>
                      <a:lnTo>
                        <a:pt x="56" y="8"/>
                      </a:lnTo>
                      <a:lnTo>
                        <a:pt x="88" y="0"/>
                      </a:lnTo>
                      <a:lnTo>
                        <a:pt x="112" y="0"/>
                      </a:lnTo>
                      <a:lnTo>
                        <a:pt x="128" y="0"/>
                      </a:lnTo>
                      <a:lnTo>
                        <a:pt x="136" y="8"/>
                      </a:lnTo>
                      <a:lnTo>
                        <a:pt x="136" y="16"/>
                      </a:lnTo>
                      <a:lnTo>
                        <a:pt x="128" y="24"/>
                      </a:lnTo>
                      <a:lnTo>
                        <a:pt x="104" y="32"/>
                      </a:lnTo>
                      <a:lnTo>
                        <a:pt x="80" y="48"/>
                      </a:lnTo>
                      <a:lnTo>
                        <a:pt x="48" y="48"/>
                      </a:lnTo>
                      <a:lnTo>
                        <a:pt x="24" y="56"/>
                      </a:lnTo>
                      <a:lnTo>
                        <a:pt x="8" y="56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31" name="Freeform 397"/>
                <p:cNvSpPr>
                  <a:spLocks/>
                </p:cNvSpPr>
                <p:nvPr/>
              </p:nvSpPr>
              <p:spPr bwMode="auto">
                <a:xfrm>
                  <a:off x="564" y="2472"/>
                  <a:ext cx="136" cy="56"/>
                </a:xfrm>
                <a:custGeom>
                  <a:avLst/>
                  <a:gdLst>
                    <a:gd name="T0" fmla="*/ 0 w 136"/>
                    <a:gd name="T1" fmla="*/ 48 h 56"/>
                    <a:gd name="T2" fmla="*/ 0 w 136"/>
                    <a:gd name="T3" fmla="*/ 40 h 56"/>
                    <a:gd name="T4" fmla="*/ 8 w 136"/>
                    <a:gd name="T5" fmla="*/ 32 h 56"/>
                    <a:gd name="T6" fmla="*/ 32 w 136"/>
                    <a:gd name="T7" fmla="*/ 16 h 56"/>
                    <a:gd name="T8" fmla="*/ 56 w 136"/>
                    <a:gd name="T9" fmla="*/ 8 h 56"/>
                    <a:gd name="T10" fmla="*/ 56 w 136"/>
                    <a:gd name="T11" fmla="*/ 8 h 56"/>
                    <a:gd name="T12" fmla="*/ 88 w 136"/>
                    <a:gd name="T13" fmla="*/ 0 h 56"/>
                    <a:gd name="T14" fmla="*/ 112 w 136"/>
                    <a:gd name="T15" fmla="*/ 0 h 56"/>
                    <a:gd name="T16" fmla="*/ 128 w 136"/>
                    <a:gd name="T17" fmla="*/ 0 h 56"/>
                    <a:gd name="T18" fmla="*/ 136 w 136"/>
                    <a:gd name="T19" fmla="*/ 8 h 56"/>
                    <a:gd name="T20" fmla="*/ 136 w 136"/>
                    <a:gd name="T21" fmla="*/ 8 h 56"/>
                    <a:gd name="T22" fmla="*/ 136 w 136"/>
                    <a:gd name="T23" fmla="*/ 16 h 56"/>
                    <a:gd name="T24" fmla="*/ 120 w 136"/>
                    <a:gd name="T25" fmla="*/ 24 h 56"/>
                    <a:gd name="T26" fmla="*/ 104 w 136"/>
                    <a:gd name="T27" fmla="*/ 32 h 56"/>
                    <a:gd name="T28" fmla="*/ 80 w 136"/>
                    <a:gd name="T29" fmla="*/ 48 h 56"/>
                    <a:gd name="T30" fmla="*/ 80 w 136"/>
                    <a:gd name="T31" fmla="*/ 48 h 56"/>
                    <a:gd name="T32" fmla="*/ 48 w 136"/>
                    <a:gd name="T33" fmla="*/ 48 h 56"/>
                    <a:gd name="T34" fmla="*/ 24 w 136"/>
                    <a:gd name="T35" fmla="*/ 56 h 56"/>
                    <a:gd name="T36" fmla="*/ 8 w 136"/>
                    <a:gd name="T37" fmla="*/ 56 h 56"/>
                    <a:gd name="T38" fmla="*/ 0 w 136"/>
                    <a:gd name="T39" fmla="*/ 4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48"/>
                      </a:moveTo>
                      <a:lnTo>
                        <a:pt x="0" y="40"/>
                      </a:lnTo>
                      <a:lnTo>
                        <a:pt x="8" y="32"/>
                      </a:lnTo>
                      <a:lnTo>
                        <a:pt x="32" y="16"/>
                      </a:lnTo>
                      <a:lnTo>
                        <a:pt x="56" y="8"/>
                      </a:lnTo>
                      <a:lnTo>
                        <a:pt x="88" y="0"/>
                      </a:lnTo>
                      <a:lnTo>
                        <a:pt x="112" y="0"/>
                      </a:lnTo>
                      <a:lnTo>
                        <a:pt x="128" y="0"/>
                      </a:lnTo>
                      <a:lnTo>
                        <a:pt x="136" y="8"/>
                      </a:lnTo>
                      <a:lnTo>
                        <a:pt x="136" y="16"/>
                      </a:lnTo>
                      <a:lnTo>
                        <a:pt x="120" y="24"/>
                      </a:lnTo>
                      <a:lnTo>
                        <a:pt x="104" y="32"/>
                      </a:lnTo>
                      <a:lnTo>
                        <a:pt x="80" y="48"/>
                      </a:lnTo>
                      <a:lnTo>
                        <a:pt x="48" y="48"/>
                      </a:lnTo>
                      <a:lnTo>
                        <a:pt x="24" y="56"/>
                      </a:lnTo>
                      <a:lnTo>
                        <a:pt x="8" y="56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32" name="Freeform 398"/>
                <p:cNvSpPr>
                  <a:spLocks/>
                </p:cNvSpPr>
                <p:nvPr/>
              </p:nvSpPr>
              <p:spPr bwMode="auto">
                <a:xfrm>
                  <a:off x="628" y="2504"/>
                  <a:ext cx="112" cy="72"/>
                </a:xfrm>
                <a:custGeom>
                  <a:avLst/>
                  <a:gdLst>
                    <a:gd name="T0" fmla="*/ 8 w 112"/>
                    <a:gd name="T1" fmla="*/ 72 h 72"/>
                    <a:gd name="T2" fmla="*/ 0 w 112"/>
                    <a:gd name="T3" fmla="*/ 64 h 72"/>
                    <a:gd name="T4" fmla="*/ 8 w 112"/>
                    <a:gd name="T5" fmla="*/ 56 h 72"/>
                    <a:gd name="T6" fmla="*/ 16 w 112"/>
                    <a:gd name="T7" fmla="*/ 40 h 72"/>
                    <a:gd name="T8" fmla="*/ 40 w 112"/>
                    <a:gd name="T9" fmla="*/ 24 h 72"/>
                    <a:gd name="T10" fmla="*/ 40 w 112"/>
                    <a:gd name="T11" fmla="*/ 24 h 72"/>
                    <a:gd name="T12" fmla="*/ 80 w 112"/>
                    <a:gd name="T13" fmla="*/ 0 h 72"/>
                    <a:gd name="T14" fmla="*/ 112 w 112"/>
                    <a:gd name="T15" fmla="*/ 0 h 72"/>
                    <a:gd name="T16" fmla="*/ 112 w 112"/>
                    <a:gd name="T17" fmla="*/ 0 h 72"/>
                    <a:gd name="T18" fmla="*/ 112 w 112"/>
                    <a:gd name="T19" fmla="*/ 8 h 72"/>
                    <a:gd name="T20" fmla="*/ 112 w 112"/>
                    <a:gd name="T21" fmla="*/ 16 h 72"/>
                    <a:gd name="T22" fmla="*/ 96 w 112"/>
                    <a:gd name="T23" fmla="*/ 32 h 72"/>
                    <a:gd name="T24" fmla="*/ 80 w 112"/>
                    <a:gd name="T25" fmla="*/ 48 h 72"/>
                    <a:gd name="T26" fmla="*/ 80 w 112"/>
                    <a:gd name="T27" fmla="*/ 48 h 72"/>
                    <a:gd name="T28" fmla="*/ 32 w 112"/>
                    <a:gd name="T29" fmla="*/ 72 h 72"/>
                    <a:gd name="T30" fmla="*/ 8 w 112"/>
                    <a:gd name="T31" fmla="*/ 72 h 7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72"/>
                    <a:gd name="T50" fmla="*/ 112 w 112"/>
                    <a:gd name="T51" fmla="*/ 72 h 72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72">
                      <a:moveTo>
                        <a:pt x="8" y="72"/>
                      </a:moveTo>
                      <a:lnTo>
                        <a:pt x="0" y="64"/>
                      </a:lnTo>
                      <a:lnTo>
                        <a:pt x="8" y="56"/>
                      </a:lnTo>
                      <a:lnTo>
                        <a:pt x="16" y="40"/>
                      </a:lnTo>
                      <a:lnTo>
                        <a:pt x="40" y="24"/>
                      </a:lnTo>
                      <a:lnTo>
                        <a:pt x="80" y="0"/>
                      </a:lnTo>
                      <a:lnTo>
                        <a:pt x="112" y="0"/>
                      </a:lnTo>
                      <a:lnTo>
                        <a:pt x="112" y="8"/>
                      </a:lnTo>
                      <a:lnTo>
                        <a:pt x="112" y="16"/>
                      </a:lnTo>
                      <a:lnTo>
                        <a:pt x="96" y="32"/>
                      </a:lnTo>
                      <a:lnTo>
                        <a:pt x="80" y="48"/>
                      </a:lnTo>
                      <a:lnTo>
                        <a:pt x="32" y="72"/>
                      </a:lnTo>
                      <a:lnTo>
                        <a:pt x="8" y="7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33" name="Freeform 399"/>
                <p:cNvSpPr>
                  <a:spLocks/>
                </p:cNvSpPr>
                <p:nvPr/>
              </p:nvSpPr>
              <p:spPr bwMode="auto">
                <a:xfrm>
                  <a:off x="932" y="2464"/>
                  <a:ext cx="136" cy="56"/>
                </a:xfrm>
                <a:custGeom>
                  <a:avLst/>
                  <a:gdLst>
                    <a:gd name="T0" fmla="*/ 0 w 136"/>
                    <a:gd name="T1" fmla="*/ 8 h 56"/>
                    <a:gd name="T2" fmla="*/ 8 w 136"/>
                    <a:gd name="T3" fmla="*/ 0 h 56"/>
                    <a:gd name="T4" fmla="*/ 32 w 136"/>
                    <a:gd name="T5" fmla="*/ 0 h 56"/>
                    <a:gd name="T6" fmla="*/ 56 w 136"/>
                    <a:gd name="T7" fmla="*/ 0 h 56"/>
                    <a:gd name="T8" fmla="*/ 80 w 136"/>
                    <a:gd name="T9" fmla="*/ 8 h 56"/>
                    <a:gd name="T10" fmla="*/ 80 w 136"/>
                    <a:gd name="T11" fmla="*/ 8 h 56"/>
                    <a:gd name="T12" fmla="*/ 104 w 136"/>
                    <a:gd name="T13" fmla="*/ 16 h 56"/>
                    <a:gd name="T14" fmla="*/ 128 w 136"/>
                    <a:gd name="T15" fmla="*/ 32 h 56"/>
                    <a:gd name="T16" fmla="*/ 136 w 136"/>
                    <a:gd name="T17" fmla="*/ 40 h 56"/>
                    <a:gd name="T18" fmla="*/ 136 w 136"/>
                    <a:gd name="T19" fmla="*/ 48 h 56"/>
                    <a:gd name="T20" fmla="*/ 136 w 136"/>
                    <a:gd name="T21" fmla="*/ 48 h 56"/>
                    <a:gd name="T22" fmla="*/ 128 w 136"/>
                    <a:gd name="T23" fmla="*/ 56 h 56"/>
                    <a:gd name="T24" fmla="*/ 112 w 136"/>
                    <a:gd name="T25" fmla="*/ 56 h 56"/>
                    <a:gd name="T26" fmla="*/ 88 w 136"/>
                    <a:gd name="T27" fmla="*/ 56 h 56"/>
                    <a:gd name="T28" fmla="*/ 64 w 136"/>
                    <a:gd name="T29" fmla="*/ 48 h 56"/>
                    <a:gd name="T30" fmla="*/ 64 w 136"/>
                    <a:gd name="T31" fmla="*/ 48 h 56"/>
                    <a:gd name="T32" fmla="*/ 32 w 136"/>
                    <a:gd name="T33" fmla="*/ 40 h 56"/>
                    <a:gd name="T34" fmla="*/ 16 w 136"/>
                    <a:gd name="T35" fmla="*/ 24 h 56"/>
                    <a:gd name="T36" fmla="*/ 0 w 136"/>
                    <a:gd name="T37" fmla="*/ 16 h 56"/>
                    <a:gd name="T38" fmla="*/ 0 w 136"/>
                    <a:gd name="T39" fmla="*/ 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8"/>
                      </a:move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56" y="0"/>
                      </a:lnTo>
                      <a:lnTo>
                        <a:pt x="80" y="8"/>
                      </a:lnTo>
                      <a:lnTo>
                        <a:pt x="104" y="16"/>
                      </a:lnTo>
                      <a:lnTo>
                        <a:pt x="128" y="32"/>
                      </a:lnTo>
                      <a:lnTo>
                        <a:pt x="136" y="40"/>
                      </a:lnTo>
                      <a:lnTo>
                        <a:pt x="136" y="48"/>
                      </a:lnTo>
                      <a:lnTo>
                        <a:pt x="128" y="56"/>
                      </a:lnTo>
                      <a:lnTo>
                        <a:pt x="112" y="56"/>
                      </a:lnTo>
                      <a:lnTo>
                        <a:pt x="88" y="56"/>
                      </a:lnTo>
                      <a:lnTo>
                        <a:pt x="64" y="48"/>
                      </a:lnTo>
                      <a:lnTo>
                        <a:pt x="32" y="40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34" name="Freeform 400"/>
                <p:cNvSpPr>
                  <a:spLocks/>
                </p:cNvSpPr>
                <p:nvPr/>
              </p:nvSpPr>
              <p:spPr bwMode="auto">
                <a:xfrm>
                  <a:off x="564" y="2360"/>
                  <a:ext cx="136" cy="56"/>
                </a:xfrm>
                <a:custGeom>
                  <a:avLst/>
                  <a:gdLst>
                    <a:gd name="T0" fmla="*/ 0 w 136"/>
                    <a:gd name="T1" fmla="*/ 8 h 56"/>
                    <a:gd name="T2" fmla="*/ 8 w 136"/>
                    <a:gd name="T3" fmla="*/ 0 h 56"/>
                    <a:gd name="T4" fmla="*/ 24 w 136"/>
                    <a:gd name="T5" fmla="*/ 0 h 56"/>
                    <a:gd name="T6" fmla="*/ 48 w 136"/>
                    <a:gd name="T7" fmla="*/ 0 h 56"/>
                    <a:gd name="T8" fmla="*/ 80 w 136"/>
                    <a:gd name="T9" fmla="*/ 8 h 56"/>
                    <a:gd name="T10" fmla="*/ 80 w 136"/>
                    <a:gd name="T11" fmla="*/ 8 h 56"/>
                    <a:gd name="T12" fmla="*/ 104 w 136"/>
                    <a:gd name="T13" fmla="*/ 16 h 56"/>
                    <a:gd name="T14" fmla="*/ 120 w 136"/>
                    <a:gd name="T15" fmla="*/ 24 h 56"/>
                    <a:gd name="T16" fmla="*/ 136 w 136"/>
                    <a:gd name="T17" fmla="*/ 40 h 56"/>
                    <a:gd name="T18" fmla="*/ 136 w 136"/>
                    <a:gd name="T19" fmla="*/ 48 h 56"/>
                    <a:gd name="T20" fmla="*/ 136 w 136"/>
                    <a:gd name="T21" fmla="*/ 48 h 56"/>
                    <a:gd name="T22" fmla="*/ 128 w 136"/>
                    <a:gd name="T23" fmla="*/ 48 h 56"/>
                    <a:gd name="T24" fmla="*/ 112 w 136"/>
                    <a:gd name="T25" fmla="*/ 56 h 56"/>
                    <a:gd name="T26" fmla="*/ 88 w 136"/>
                    <a:gd name="T27" fmla="*/ 48 h 56"/>
                    <a:gd name="T28" fmla="*/ 56 w 136"/>
                    <a:gd name="T29" fmla="*/ 40 h 56"/>
                    <a:gd name="T30" fmla="*/ 56 w 136"/>
                    <a:gd name="T31" fmla="*/ 40 h 56"/>
                    <a:gd name="T32" fmla="*/ 32 w 136"/>
                    <a:gd name="T33" fmla="*/ 32 h 56"/>
                    <a:gd name="T34" fmla="*/ 8 w 136"/>
                    <a:gd name="T35" fmla="*/ 24 h 56"/>
                    <a:gd name="T36" fmla="*/ 0 w 136"/>
                    <a:gd name="T37" fmla="*/ 16 h 56"/>
                    <a:gd name="T38" fmla="*/ 0 w 136"/>
                    <a:gd name="T39" fmla="*/ 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8"/>
                      </a:moveTo>
                      <a:lnTo>
                        <a:pt x="8" y="0"/>
                      </a:lnTo>
                      <a:lnTo>
                        <a:pt x="24" y="0"/>
                      </a:lnTo>
                      <a:lnTo>
                        <a:pt x="48" y="0"/>
                      </a:lnTo>
                      <a:lnTo>
                        <a:pt x="80" y="8"/>
                      </a:lnTo>
                      <a:lnTo>
                        <a:pt x="104" y="16"/>
                      </a:lnTo>
                      <a:lnTo>
                        <a:pt x="120" y="24"/>
                      </a:lnTo>
                      <a:lnTo>
                        <a:pt x="136" y="40"/>
                      </a:lnTo>
                      <a:lnTo>
                        <a:pt x="136" y="48"/>
                      </a:lnTo>
                      <a:lnTo>
                        <a:pt x="128" y="48"/>
                      </a:lnTo>
                      <a:lnTo>
                        <a:pt x="112" y="56"/>
                      </a:lnTo>
                      <a:lnTo>
                        <a:pt x="88" y="48"/>
                      </a:lnTo>
                      <a:lnTo>
                        <a:pt x="56" y="40"/>
                      </a:lnTo>
                      <a:lnTo>
                        <a:pt x="32" y="32"/>
                      </a:lnTo>
                      <a:lnTo>
                        <a:pt x="8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35" name="Freeform 401"/>
                <p:cNvSpPr>
                  <a:spLocks/>
                </p:cNvSpPr>
                <p:nvPr/>
              </p:nvSpPr>
              <p:spPr bwMode="auto">
                <a:xfrm>
                  <a:off x="692" y="2256"/>
                  <a:ext cx="72" cy="104"/>
                </a:xfrm>
                <a:custGeom>
                  <a:avLst/>
                  <a:gdLst>
                    <a:gd name="T0" fmla="*/ 8 w 72"/>
                    <a:gd name="T1" fmla="*/ 0 h 104"/>
                    <a:gd name="T2" fmla="*/ 32 w 72"/>
                    <a:gd name="T3" fmla="*/ 8 h 104"/>
                    <a:gd name="T4" fmla="*/ 64 w 72"/>
                    <a:gd name="T5" fmla="*/ 48 h 104"/>
                    <a:gd name="T6" fmla="*/ 64 w 72"/>
                    <a:gd name="T7" fmla="*/ 48 h 104"/>
                    <a:gd name="T8" fmla="*/ 72 w 72"/>
                    <a:gd name="T9" fmla="*/ 80 h 104"/>
                    <a:gd name="T10" fmla="*/ 64 w 72"/>
                    <a:gd name="T11" fmla="*/ 104 h 104"/>
                    <a:gd name="T12" fmla="*/ 64 w 72"/>
                    <a:gd name="T13" fmla="*/ 104 h 104"/>
                    <a:gd name="T14" fmla="*/ 40 w 72"/>
                    <a:gd name="T15" fmla="*/ 96 h 104"/>
                    <a:gd name="T16" fmla="*/ 16 w 72"/>
                    <a:gd name="T17" fmla="*/ 56 h 104"/>
                    <a:gd name="T18" fmla="*/ 16 w 72"/>
                    <a:gd name="T19" fmla="*/ 56 h 104"/>
                    <a:gd name="T20" fmla="*/ 0 w 72"/>
                    <a:gd name="T21" fmla="*/ 24 h 104"/>
                    <a:gd name="T22" fmla="*/ 8 w 72"/>
                    <a:gd name="T23" fmla="*/ 0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104"/>
                    <a:gd name="T38" fmla="*/ 72 w 72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104">
                      <a:moveTo>
                        <a:pt x="8" y="0"/>
                      </a:moveTo>
                      <a:lnTo>
                        <a:pt x="32" y="8"/>
                      </a:lnTo>
                      <a:lnTo>
                        <a:pt x="64" y="48"/>
                      </a:lnTo>
                      <a:lnTo>
                        <a:pt x="72" y="80"/>
                      </a:lnTo>
                      <a:lnTo>
                        <a:pt x="64" y="104"/>
                      </a:lnTo>
                      <a:lnTo>
                        <a:pt x="40" y="96"/>
                      </a:lnTo>
                      <a:lnTo>
                        <a:pt x="16" y="56"/>
                      </a:lnTo>
                      <a:lnTo>
                        <a:pt x="0" y="24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36" name="Freeform 402"/>
                <p:cNvSpPr>
                  <a:spLocks/>
                </p:cNvSpPr>
                <p:nvPr/>
              </p:nvSpPr>
              <p:spPr bwMode="auto">
                <a:xfrm>
                  <a:off x="852" y="2520"/>
                  <a:ext cx="72" cy="96"/>
                </a:xfrm>
                <a:custGeom>
                  <a:avLst/>
                  <a:gdLst>
                    <a:gd name="T0" fmla="*/ 8 w 72"/>
                    <a:gd name="T1" fmla="*/ 0 h 96"/>
                    <a:gd name="T2" fmla="*/ 32 w 72"/>
                    <a:gd name="T3" fmla="*/ 8 h 96"/>
                    <a:gd name="T4" fmla="*/ 56 w 72"/>
                    <a:gd name="T5" fmla="*/ 40 h 96"/>
                    <a:gd name="T6" fmla="*/ 56 w 72"/>
                    <a:gd name="T7" fmla="*/ 40 h 96"/>
                    <a:gd name="T8" fmla="*/ 72 w 72"/>
                    <a:gd name="T9" fmla="*/ 80 h 96"/>
                    <a:gd name="T10" fmla="*/ 64 w 72"/>
                    <a:gd name="T11" fmla="*/ 96 h 96"/>
                    <a:gd name="T12" fmla="*/ 64 w 72"/>
                    <a:gd name="T13" fmla="*/ 96 h 96"/>
                    <a:gd name="T14" fmla="*/ 40 w 72"/>
                    <a:gd name="T15" fmla="*/ 88 h 96"/>
                    <a:gd name="T16" fmla="*/ 8 w 72"/>
                    <a:gd name="T17" fmla="*/ 56 h 96"/>
                    <a:gd name="T18" fmla="*/ 8 w 72"/>
                    <a:gd name="T19" fmla="*/ 56 h 96"/>
                    <a:gd name="T20" fmla="*/ 0 w 72"/>
                    <a:gd name="T21" fmla="*/ 16 h 96"/>
                    <a:gd name="T22" fmla="*/ 8 w 72"/>
                    <a:gd name="T23" fmla="*/ 0 h 9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96"/>
                    <a:gd name="T38" fmla="*/ 72 w 72"/>
                    <a:gd name="T39" fmla="*/ 96 h 9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96">
                      <a:moveTo>
                        <a:pt x="8" y="0"/>
                      </a:moveTo>
                      <a:lnTo>
                        <a:pt x="32" y="8"/>
                      </a:lnTo>
                      <a:lnTo>
                        <a:pt x="56" y="40"/>
                      </a:lnTo>
                      <a:lnTo>
                        <a:pt x="72" y="80"/>
                      </a:lnTo>
                      <a:lnTo>
                        <a:pt x="64" y="96"/>
                      </a:lnTo>
                      <a:lnTo>
                        <a:pt x="40" y="88"/>
                      </a:lnTo>
                      <a:lnTo>
                        <a:pt x="8" y="56"/>
                      </a:lnTo>
                      <a:lnTo>
                        <a:pt x="0" y="16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37" name="Freeform 403"/>
                <p:cNvSpPr>
                  <a:spLocks/>
                </p:cNvSpPr>
                <p:nvPr/>
              </p:nvSpPr>
              <p:spPr bwMode="auto">
                <a:xfrm>
                  <a:off x="844" y="2256"/>
                  <a:ext cx="72" cy="104"/>
                </a:xfrm>
                <a:custGeom>
                  <a:avLst/>
                  <a:gdLst>
                    <a:gd name="T0" fmla="*/ 64 w 72"/>
                    <a:gd name="T1" fmla="*/ 0 h 104"/>
                    <a:gd name="T2" fmla="*/ 72 w 72"/>
                    <a:gd name="T3" fmla="*/ 24 h 104"/>
                    <a:gd name="T4" fmla="*/ 56 w 72"/>
                    <a:gd name="T5" fmla="*/ 56 h 104"/>
                    <a:gd name="T6" fmla="*/ 56 w 72"/>
                    <a:gd name="T7" fmla="*/ 56 h 104"/>
                    <a:gd name="T8" fmla="*/ 32 w 72"/>
                    <a:gd name="T9" fmla="*/ 88 h 104"/>
                    <a:gd name="T10" fmla="*/ 8 w 72"/>
                    <a:gd name="T11" fmla="*/ 104 h 104"/>
                    <a:gd name="T12" fmla="*/ 8 w 72"/>
                    <a:gd name="T13" fmla="*/ 104 h 104"/>
                    <a:gd name="T14" fmla="*/ 0 w 72"/>
                    <a:gd name="T15" fmla="*/ 80 h 104"/>
                    <a:gd name="T16" fmla="*/ 8 w 72"/>
                    <a:gd name="T17" fmla="*/ 40 h 104"/>
                    <a:gd name="T18" fmla="*/ 8 w 72"/>
                    <a:gd name="T19" fmla="*/ 40 h 104"/>
                    <a:gd name="T20" fmla="*/ 40 w 72"/>
                    <a:gd name="T21" fmla="*/ 8 h 104"/>
                    <a:gd name="T22" fmla="*/ 64 w 72"/>
                    <a:gd name="T23" fmla="*/ 0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104"/>
                    <a:gd name="T38" fmla="*/ 72 w 72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104">
                      <a:moveTo>
                        <a:pt x="64" y="0"/>
                      </a:moveTo>
                      <a:lnTo>
                        <a:pt x="72" y="24"/>
                      </a:lnTo>
                      <a:lnTo>
                        <a:pt x="56" y="56"/>
                      </a:lnTo>
                      <a:lnTo>
                        <a:pt x="32" y="88"/>
                      </a:lnTo>
                      <a:lnTo>
                        <a:pt x="8" y="104"/>
                      </a:lnTo>
                      <a:lnTo>
                        <a:pt x="0" y="80"/>
                      </a:lnTo>
                      <a:lnTo>
                        <a:pt x="8" y="40"/>
                      </a:lnTo>
                      <a:lnTo>
                        <a:pt x="40" y="8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38" name="Freeform 404"/>
                <p:cNvSpPr>
                  <a:spLocks/>
                </p:cNvSpPr>
                <p:nvPr/>
              </p:nvSpPr>
              <p:spPr bwMode="auto">
                <a:xfrm>
                  <a:off x="700" y="2520"/>
                  <a:ext cx="80" cy="96"/>
                </a:xfrm>
                <a:custGeom>
                  <a:avLst/>
                  <a:gdLst>
                    <a:gd name="T0" fmla="*/ 64 w 80"/>
                    <a:gd name="T1" fmla="*/ 0 h 96"/>
                    <a:gd name="T2" fmla="*/ 80 w 80"/>
                    <a:gd name="T3" fmla="*/ 16 h 96"/>
                    <a:gd name="T4" fmla="*/ 64 w 80"/>
                    <a:gd name="T5" fmla="*/ 56 h 96"/>
                    <a:gd name="T6" fmla="*/ 64 w 80"/>
                    <a:gd name="T7" fmla="*/ 56 h 96"/>
                    <a:gd name="T8" fmla="*/ 40 w 80"/>
                    <a:gd name="T9" fmla="*/ 88 h 96"/>
                    <a:gd name="T10" fmla="*/ 8 w 80"/>
                    <a:gd name="T11" fmla="*/ 96 h 96"/>
                    <a:gd name="T12" fmla="*/ 8 w 80"/>
                    <a:gd name="T13" fmla="*/ 96 h 96"/>
                    <a:gd name="T14" fmla="*/ 0 w 80"/>
                    <a:gd name="T15" fmla="*/ 80 h 96"/>
                    <a:gd name="T16" fmla="*/ 16 w 80"/>
                    <a:gd name="T17" fmla="*/ 40 h 96"/>
                    <a:gd name="T18" fmla="*/ 16 w 80"/>
                    <a:gd name="T19" fmla="*/ 40 h 96"/>
                    <a:gd name="T20" fmla="*/ 40 w 80"/>
                    <a:gd name="T21" fmla="*/ 8 h 96"/>
                    <a:gd name="T22" fmla="*/ 64 w 80"/>
                    <a:gd name="T23" fmla="*/ 0 h 9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0"/>
                    <a:gd name="T37" fmla="*/ 0 h 96"/>
                    <a:gd name="T38" fmla="*/ 80 w 80"/>
                    <a:gd name="T39" fmla="*/ 96 h 9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0" h="96">
                      <a:moveTo>
                        <a:pt x="64" y="0"/>
                      </a:moveTo>
                      <a:lnTo>
                        <a:pt x="80" y="16"/>
                      </a:lnTo>
                      <a:lnTo>
                        <a:pt x="64" y="56"/>
                      </a:lnTo>
                      <a:lnTo>
                        <a:pt x="40" y="88"/>
                      </a:lnTo>
                      <a:lnTo>
                        <a:pt x="8" y="96"/>
                      </a:lnTo>
                      <a:lnTo>
                        <a:pt x="0" y="80"/>
                      </a:lnTo>
                      <a:lnTo>
                        <a:pt x="16" y="40"/>
                      </a:lnTo>
                      <a:lnTo>
                        <a:pt x="40" y="8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14204" name="Freeform 405"/>
              <p:cNvSpPr>
                <a:spLocks/>
              </p:cNvSpPr>
              <p:nvPr/>
            </p:nvSpPr>
            <p:spPr bwMode="auto">
              <a:xfrm>
                <a:off x="572" y="1295"/>
                <a:ext cx="472" cy="334"/>
              </a:xfrm>
              <a:custGeom>
                <a:avLst/>
                <a:gdLst>
                  <a:gd name="T0" fmla="*/ 1 w 672"/>
                  <a:gd name="T1" fmla="*/ 2 h 424"/>
                  <a:gd name="T2" fmla="*/ 1 w 672"/>
                  <a:gd name="T3" fmla="*/ 2 h 424"/>
                  <a:gd name="T4" fmla="*/ 1 w 672"/>
                  <a:gd name="T5" fmla="*/ 2 h 424"/>
                  <a:gd name="T6" fmla="*/ 1 w 672"/>
                  <a:gd name="T7" fmla="*/ 2 h 424"/>
                  <a:gd name="T8" fmla="*/ 1 w 672"/>
                  <a:gd name="T9" fmla="*/ 2 h 424"/>
                  <a:gd name="T10" fmla="*/ 1 w 672"/>
                  <a:gd name="T11" fmla="*/ 2 h 424"/>
                  <a:gd name="T12" fmla="*/ 1 w 672"/>
                  <a:gd name="T13" fmla="*/ 2 h 424"/>
                  <a:gd name="T14" fmla="*/ 1 w 672"/>
                  <a:gd name="T15" fmla="*/ 2 h 424"/>
                  <a:gd name="T16" fmla="*/ 1 w 672"/>
                  <a:gd name="T17" fmla="*/ 2 h 424"/>
                  <a:gd name="T18" fmla="*/ 1 w 672"/>
                  <a:gd name="T19" fmla="*/ 2 h 424"/>
                  <a:gd name="T20" fmla="*/ 1 w 672"/>
                  <a:gd name="T21" fmla="*/ 2 h 424"/>
                  <a:gd name="T22" fmla="*/ 1 w 672"/>
                  <a:gd name="T23" fmla="*/ 2 h 424"/>
                  <a:gd name="T24" fmla="*/ 1 w 672"/>
                  <a:gd name="T25" fmla="*/ 2 h 424"/>
                  <a:gd name="T26" fmla="*/ 0 w 672"/>
                  <a:gd name="T27" fmla="*/ 2 h 424"/>
                  <a:gd name="T28" fmla="*/ 0 w 672"/>
                  <a:gd name="T29" fmla="*/ 2 h 424"/>
                  <a:gd name="T30" fmla="*/ 1 w 672"/>
                  <a:gd name="T31" fmla="*/ 2 h 424"/>
                  <a:gd name="T32" fmla="*/ 1 w 672"/>
                  <a:gd name="T33" fmla="*/ 2 h 424"/>
                  <a:gd name="T34" fmla="*/ 1 w 672"/>
                  <a:gd name="T35" fmla="*/ 2 h 424"/>
                  <a:gd name="T36" fmla="*/ 1 w 672"/>
                  <a:gd name="T37" fmla="*/ 2 h 424"/>
                  <a:gd name="T38" fmla="*/ 1 w 672"/>
                  <a:gd name="T39" fmla="*/ 2 h 424"/>
                  <a:gd name="T40" fmla="*/ 1 w 672"/>
                  <a:gd name="T41" fmla="*/ 0 h 424"/>
                  <a:gd name="T42" fmla="*/ 1 w 672"/>
                  <a:gd name="T43" fmla="*/ 0 h 424"/>
                  <a:gd name="T44" fmla="*/ 1 w 672"/>
                  <a:gd name="T45" fmla="*/ 2 h 424"/>
                  <a:gd name="T46" fmla="*/ 1 w 672"/>
                  <a:gd name="T47" fmla="*/ 2 h 424"/>
                  <a:gd name="T48" fmla="*/ 1 w 672"/>
                  <a:gd name="T49" fmla="*/ 2 h 424"/>
                  <a:gd name="T50" fmla="*/ 1 w 672"/>
                  <a:gd name="T51" fmla="*/ 2 h 424"/>
                  <a:gd name="T52" fmla="*/ 1 w 672"/>
                  <a:gd name="T53" fmla="*/ 2 h 424"/>
                  <a:gd name="T54" fmla="*/ 1 w 672"/>
                  <a:gd name="T55" fmla="*/ 2 h 42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72"/>
                  <a:gd name="T85" fmla="*/ 0 h 424"/>
                  <a:gd name="T86" fmla="*/ 672 w 672"/>
                  <a:gd name="T87" fmla="*/ 424 h 42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72" h="424">
                    <a:moveTo>
                      <a:pt x="672" y="216"/>
                    </a:moveTo>
                    <a:lnTo>
                      <a:pt x="664" y="256"/>
                    </a:lnTo>
                    <a:lnTo>
                      <a:pt x="648" y="296"/>
                    </a:lnTo>
                    <a:lnTo>
                      <a:pt x="616" y="328"/>
                    </a:lnTo>
                    <a:lnTo>
                      <a:pt x="576" y="360"/>
                    </a:lnTo>
                    <a:lnTo>
                      <a:pt x="464" y="408"/>
                    </a:lnTo>
                    <a:lnTo>
                      <a:pt x="336" y="424"/>
                    </a:lnTo>
                    <a:lnTo>
                      <a:pt x="208" y="408"/>
                    </a:lnTo>
                    <a:lnTo>
                      <a:pt x="96" y="360"/>
                    </a:lnTo>
                    <a:lnTo>
                      <a:pt x="56" y="328"/>
                    </a:lnTo>
                    <a:lnTo>
                      <a:pt x="24" y="296"/>
                    </a:lnTo>
                    <a:lnTo>
                      <a:pt x="8" y="256"/>
                    </a:lnTo>
                    <a:lnTo>
                      <a:pt x="0" y="216"/>
                    </a:lnTo>
                    <a:lnTo>
                      <a:pt x="8" y="168"/>
                    </a:lnTo>
                    <a:lnTo>
                      <a:pt x="24" y="128"/>
                    </a:lnTo>
                    <a:lnTo>
                      <a:pt x="56" y="96"/>
                    </a:lnTo>
                    <a:lnTo>
                      <a:pt x="96" y="64"/>
                    </a:lnTo>
                    <a:lnTo>
                      <a:pt x="208" y="16"/>
                    </a:lnTo>
                    <a:lnTo>
                      <a:pt x="336" y="0"/>
                    </a:lnTo>
                    <a:lnTo>
                      <a:pt x="464" y="16"/>
                    </a:lnTo>
                    <a:lnTo>
                      <a:pt x="576" y="64"/>
                    </a:lnTo>
                    <a:lnTo>
                      <a:pt x="616" y="96"/>
                    </a:lnTo>
                    <a:lnTo>
                      <a:pt x="648" y="128"/>
                    </a:lnTo>
                    <a:lnTo>
                      <a:pt x="664" y="168"/>
                    </a:lnTo>
                    <a:lnTo>
                      <a:pt x="672" y="216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B3B3B3"/>
                  </a:gs>
                  <a:gs pos="100000">
                    <a:srgbClr val="808080"/>
                  </a:gs>
                </a:gsLst>
                <a:path path="rect">
                  <a:fillToRect l="50000" t="50000" r="50000" b="50000"/>
                </a:path>
              </a:gradFill>
              <a:ln w="317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14205" name="Group 406"/>
              <p:cNvGrpSpPr>
                <a:grpSpLocks/>
              </p:cNvGrpSpPr>
              <p:nvPr/>
            </p:nvGrpSpPr>
            <p:grpSpPr bwMode="auto">
              <a:xfrm>
                <a:off x="632" y="1338"/>
                <a:ext cx="352" cy="248"/>
                <a:chOff x="636" y="2320"/>
                <a:chExt cx="352" cy="248"/>
              </a:xfrm>
            </p:grpSpPr>
            <p:sp>
              <p:nvSpPr>
                <p:cNvPr id="114206" name="Freeform 407"/>
                <p:cNvSpPr>
                  <a:spLocks/>
                </p:cNvSpPr>
                <p:nvPr/>
              </p:nvSpPr>
              <p:spPr bwMode="auto">
                <a:xfrm>
                  <a:off x="788" y="2424"/>
                  <a:ext cx="32" cy="16"/>
                </a:xfrm>
                <a:custGeom>
                  <a:avLst/>
                  <a:gdLst>
                    <a:gd name="T0" fmla="*/ 32 w 32"/>
                    <a:gd name="T1" fmla="*/ 8 h 16"/>
                    <a:gd name="T2" fmla="*/ 32 w 32"/>
                    <a:gd name="T3" fmla="*/ 16 h 16"/>
                    <a:gd name="T4" fmla="*/ 16 w 32"/>
                    <a:gd name="T5" fmla="*/ 16 h 16"/>
                    <a:gd name="T6" fmla="*/ 16 w 32"/>
                    <a:gd name="T7" fmla="*/ 16 h 16"/>
                    <a:gd name="T8" fmla="*/ 8 w 32"/>
                    <a:gd name="T9" fmla="*/ 16 h 16"/>
                    <a:gd name="T10" fmla="*/ 0 w 32"/>
                    <a:gd name="T11" fmla="*/ 8 h 16"/>
                    <a:gd name="T12" fmla="*/ 0 w 32"/>
                    <a:gd name="T13" fmla="*/ 8 h 16"/>
                    <a:gd name="T14" fmla="*/ 8 w 32"/>
                    <a:gd name="T15" fmla="*/ 0 h 16"/>
                    <a:gd name="T16" fmla="*/ 16 w 32"/>
                    <a:gd name="T17" fmla="*/ 0 h 16"/>
                    <a:gd name="T18" fmla="*/ 16 w 32"/>
                    <a:gd name="T19" fmla="*/ 0 h 16"/>
                    <a:gd name="T20" fmla="*/ 32 w 32"/>
                    <a:gd name="T21" fmla="*/ 0 h 16"/>
                    <a:gd name="T22" fmla="*/ 32 w 32"/>
                    <a:gd name="T23" fmla="*/ 8 h 1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16"/>
                    <a:gd name="T38" fmla="*/ 32 w 32"/>
                    <a:gd name="T39" fmla="*/ 16 h 1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16">
                      <a:moveTo>
                        <a:pt x="32" y="8"/>
                      </a:moveTo>
                      <a:lnTo>
                        <a:pt x="32" y="16"/>
                      </a:lnTo>
                      <a:lnTo>
                        <a:pt x="16" y="16"/>
                      </a:lnTo>
                      <a:lnTo>
                        <a:pt x="8" y="16"/>
                      </a:lnTo>
                      <a:lnTo>
                        <a:pt x="0" y="8"/>
                      </a:lnTo>
                      <a:lnTo>
                        <a:pt x="8" y="0"/>
                      </a:lnTo>
                      <a:lnTo>
                        <a:pt x="16" y="0"/>
                      </a:lnTo>
                      <a:lnTo>
                        <a:pt x="32" y="0"/>
                      </a:lnTo>
                      <a:lnTo>
                        <a:pt x="32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07" name="Freeform 408"/>
                <p:cNvSpPr>
                  <a:spLocks/>
                </p:cNvSpPr>
                <p:nvPr/>
              </p:nvSpPr>
              <p:spPr bwMode="auto">
                <a:xfrm>
                  <a:off x="924" y="2416"/>
                  <a:ext cx="64" cy="24"/>
                </a:xfrm>
                <a:custGeom>
                  <a:avLst/>
                  <a:gdLst>
                    <a:gd name="T0" fmla="*/ 64 w 64"/>
                    <a:gd name="T1" fmla="*/ 16 h 24"/>
                    <a:gd name="T2" fmla="*/ 56 w 64"/>
                    <a:gd name="T3" fmla="*/ 24 h 24"/>
                    <a:gd name="T4" fmla="*/ 32 w 64"/>
                    <a:gd name="T5" fmla="*/ 24 h 24"/>
                    <a:gd name="T6" fmla="*/ 32 w 64"/>
                    <a:gd name="T7" fmla="*/ 24 h 24"/>
                    <a:gd name="T8" fmla="*/ 16 w 64"/>
                    <a:gd name="T9" fmla="*/ 24 h 24"/>
                    <a:gd name="T10" fmla="*/ 0 w 64"/>
                    <a:gd name="T11" fmla="*/ 16 h 24"/>
                    <a:gd name="T12" fmla="*/ 0 w 64"/>
                    <a:gd name="T13" fmla="*/ 16 h 24"/>
                    <a:gd name="T14" fmla="*/ 16 w 64"/>
                    <a:gd name="T15" fmla="*/ 8 h 24"/>
                    <a:gd name="T16" fmla="*/ 32 w 64"/>
                    <a:gd name="T17" fmla="*/ 0 h 24"/>
                    <a:gd name="T18" fmla="*/ 32 w 64"/>
                    <a:gd name="T19" fmla="*/ 0 h 24"/>
                    <a:gd name="T20" fmla="*/ 56 w 64"/>
                    <a:gd name="T21" fmla="*/ 8 h 24"/>
                    <a:gd name="T22" fmla="*/ 64 w 64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24"/>
                    <a:gd name="T38" fmla="*/ 64 w 64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24">
                      <a:moveTo>
                        <a:pt x="64" y="16"/>
                      </a:moveTo>
                      <a:lnTo>
                        <a:pt x="56" y="24"/>
                      </a:lnTo>
                      <a:lnTo>
                        <a:pt x="32" y="24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16" y="8"/>
                      </a:lnTo>
                      <a:lnTo>
                        <a:pt x="32" y="0"/>
                      </a:lnTo>
                      <a:lnTo>
                        <a:pt x="56" y="8"/>
                      </a:lnTo>
                      <a:lnTo>
                        <a:pt x="6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08" name="Freeform 409"/>
                <p:cNvSpPr>
                  <a:spLocks/>
                </p:cNvSpPr>
                <p:nvPr/>
              </p:nvSpPr>
              <p:spPr bwMode="auto">
                <a:xfrm>
                  <a:off x="908" y="2512"/>
                  <a:ext cx="40" cy="32"/>
                </a:xfrm>
                <a:custGeom>
                  <a:avLst/>
                  <a:gdLst>
                    <a:gd name="T0" fmla="*/ 40 w 40"/>
                    <a:gd name="T1" fmla="*/ 32 h 32"/>
                    <a:gd name="T2" fmla="*/ 24 w 40"/>
                    <a:gd name="T3" fmla="*/ 32 h 32"/>
                    <a:gd name="T4" fmla="*/ 8 w 40"/>
                    <a:gd name="T5" fmla="*/ 24 h 32"/>
                    <a:gd name="T6" fmla="*/ 8 w 40"/>
                    <a:gd name="T7" fmla="*/ 24 h 32"/>
                    <a:gd name="T8" fmla="*/ 0 w 40"/>
                    <a:gd name="T9" fmla="*/ 8 h 32"/>
                    <a:gd name="T10" fmla="*/ 0 w 40"/>
                    <a:gd name="T11" fmla="*/ 0 h 32"/>
                    <a:gd name="T12" fmla="*/ 0 w 40"/>
                    <a:gd name="T13" fmla="*/ 0 h 32"/>
                    <a:gd name="T14" fmla="*/ 16 w 40"/>
                    <a:gd name="T15" fmla="*/ 0 h 32"/>
                    <a:gd name="T16" fmla="*/ 32 w 40"/>
                    <a:gd name="T17" fmla="*/ 8 h 32"/>
                    <a:gd name="T18" fmla="*/ 32 w 40"/>
                    <a:gd name="T19" fmla="*/ 8 h 32"/>
                    <a:gd name="T20" fmla="*/ 40 w 40"/>
                    <a:gd name="T21" fmla="*/ 24 h 32"/>
                    <a:gd name="T22" fmla="*/ 40 w 40"/>
                    <a:gd name="T23" fmla="*/ 32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32"/>
                    <a:gd name="T38" fmla="*/ 40 w 40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32">
                      <a:moveTo>
                        <a:pt x="40" y="32"/>
                      </a:moveTo>
                      <a:lnTo>
                        <a:pt x="24" y="32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40" y="24"/>
                      </a:lnTo>
                      <a:lnTo>
                        <a:pt x="40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09" name="Freeform 410"/>
                <p:cNvSpPr>
                  <a:spLocks/>
                </p:cNvSpPr>
                <p:nvPr/>
              </p:nvSpPr>
              <p:spPr bwMode="auto">
                <a:xfrm>
                  <a:off x="780" y="2328"/>
                  <a:ext cx="32" cy="48"/>
                </a:xfrm>
                <a:custGeom>
                  <a:avLst/>
                  <a:gdLst>
                    <a:gd name="T0" fmla="*/ 16 w 32"/>
                    <a:gd name="T1" fmla="*/ 48 h 48"/>
                    <a:gd name="T2" fmla="*/ 8 w 32"/>
                    <a:gd name="T3" fmla="*/ 48 h 48"/>
                    <a:gd name="T4" fmla="*/ 0 w 32"/>
                    <a:gd name="T5" fmla="*/ 24 h 48"/>
                    <a:gd name="T6" fmla="*/ 0 w 32"/>
                    <a:gd name="T7" fmla="*/ 24 h 48"/>
                    <a:gd name="T8" fmla="*/ 8 w 32"/>
                    <a:gd name="T9" fmla="*/ 8 h 48"/>
                    <a:gd name="T10" fmla="*/ 16 w 32"/>
                    <a:gd name="T11" fmla="*/ 0 h 48"/>
                    <a:gd name="T12" fmla="*/ 16 w 32"/>
                    <a:gd name="T13" fmla="*/ 0 h 48"/>
                    <a:gd name="T14" fmla="*/ 24 w 32"/>
                    <a:gd name="T15" fmla="*/ 8 h 48"/>
                    <a:gd name="T16" fmla="*/ 32 w 32"/>
                    <a:gd name="T17" fmla="*/ 24 h 48"/>
                    <a:gd name="T18" fmla="*/ 32 w 32"/>
                    <a:gd name="T19" fmla="*/ 24 h 48"/>
                    <a:gd name="T20" fmla="*/ 24 w 32"/>
                    <a:gd name="T21" fmla="*/ 48 h 48"/>
                    <a:gd name="T22" fmla="*/ 16 w 32"/>
                    <a:gd name="T23" fmla="*/ 48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48"/>
                    <a:gd name="T38" fmla="*/ 32 w 32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48">
                      <a:moveTo>
                        <a:pt x="16" y="48"/>
                      </a:moveTo>
                      <a:lnTo>
                        <a:pt x="8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16" y="0"/>
                      </a:lnTo>
                      <a:lnTo>
                        <a:pt x="24" y="8"/>
                      </a:lnTo>
                      <a:lnTo>
                        <a:pt x="32" y="24"/>
                      </a:lnTo>
                      <a:lnTo>
                        <a:pt x="24" y="48"/>
                      </a:lnTo>
                      <a:lnTo>
                        <a:pt x="16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10" name="Freeform 411"/>
                <p:cNvSpPr>
                  <a:spLocks/>
                </p:cNvSpPr>
                <p:nvPr/>
              </p:nvSpPr>
              <p:spPr bwMode="auto">
                <a:xfrm>
                  <a:off x="676" y="2432"/>
                  <a:ext cx="64" cy="24"/>
                </a:xfrm>
                <a:custGeom>
                  <a:avLst/>
                  <a:gdLst>
                    <a:gd name="T0" fmla="*/ 64 w 64"/>
                    <a:gd name="T1" fmla="*/ 16 h 24"/>
                    <a:gd name="T2" fmla="*/ 56 w 64"/>
                    <a:gd name="T3" fmla="*/ 24 h 24"/>
                    <a:gd name="T4" fmla="*/ 32 w 64"/>
                    <a:gd name="T5" fmla="*/ 24 h 24"/>
                    <a:gd name="T6" fmla="*/ 32 w 64"/>
                    <a:gd name="T7" fmla="*/ 24 h 24"/>
                    <a:gd name="T8" fmla="*/ 8 w 64"/>
                    <a:gd name="T9" fmla="*/ 24 h 24"/>
                    <a:gd name="T10" fmla="*/ 0 w 64"/>
                    <a:gd name="T11" fmla="*/ 16 h 24"/>
                    <a:gd name="T12" fmla="*/ 0 w 64"/>
                    <a:gd name="T13" fmla="*/ 16 h 24"/>
                    <a:gd name="T14" fmla="*/ 8 w 64"/>
                    <a:gd name="T15" fmla="*/ 8 h 24"/>
                    <a:gd name="T16" fmla="*/ 32 w 64"/>
                    <a:gd name="T17" fmla="*/ 0 h 24"/>
                    <a:gd name="T18" fmla="*/ 32 w 64"/>
                    <a:gd name="T19" fmla="*/ 0 h 24"/>
                    <a:gd name="T20" fmla="*/ 56 w 64"/>
                    <a:gd name="T21" fmla="*/ 8 h 24"/>
                    <a:gd name="T22" fmla="*/ 64 w 64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24"/>
                    <a:gd name="T38" fmla="*/ 64 w 64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24">
                      <a:moveTo>
                        <a:pt x="64" y="16"/>
                      </a:moveTo>
                      <a:lnTo>
                        <a:pt x="56" y="24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16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56" y="8"/>
                      </a:lnTo>
                      <a:lnTo>
                        <a:pt x="6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11" name="Freeform 412"/>
                <p:cNvSpPr>
                  <a:spLocks/>
                </p:cNvSpPr>
                <p:nvPr/>
              </p:nvSpPr>
              <p:spPr bwMode="auto">
                <a:xfrm>
                  <a:off x="788" y="2520"/>
                  <a:ext cx="32" cy="48"/>
                </a:xfrm>
                <a:custGeom>
                  <a:avLst/>
                  <a:gdLst>
                    <a:gd name="T0" fmla="*/ 16 w 32"/>
                    <a:gd name="T1" fmla="*/ 48 h 48"/>
                    <a:gd name="T2" fmla="*/ 8 w 32"/>
                    <a:gd name="T3" fmla="*/ 40 h 48"/>
                    <a:gd name="T4" fmla="*/ 0 w 32"/>
                    <a:gd name="T5" fmla="*/ 24 h 48"/>
                    <a:gd name="T6" fmla="*/ 0 w 32"/>
                    <a:gd name="T7" fmla="*/ 24 h 48"/>
                    <a:gd name="T8" fmla="*/ 8 w 32"/>
                    <a:gd name="T9" fmla="*/ 8 h 48"/>
                    <a:gd name="T10" fmla="*/ 16 w 32"/>
                    <a:gd name="T11" fmla="*/ 0 h 48"/>
                    <a:gd name="T12" fmla="*/ 16 w 32"/>
                    <a:gd name="T13" fmla="*/ 0 h 48"/>
                    <a:gd name="T14" fmla="*/ 32 w 32"/>
                    <a:gd name="T15" fmla="*/ 8 h 48"/>
                    <a:gd name="T16" fmla="*/ 32 w 32"/>
                    <a:gd name="T17" fmla="*/ 24 h 48"/>
                    <a:gd name="T18" fmla="*/ 32 w 32"/>
                    <a:gd name="T19" fmla="*/ 24 h 48"/>
                    <a:gd name="T20" fmla="*/ 32 w 32"/>
                    <a:gd name="T21" fmla="*/ 40 h 48"/>
                    <a:gd name="T22" fmla="*/ 16 w 32"/>
                    <a:gd name="T23" fmla="*/ 48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48"/>
                    <a:gd name="T38" fmla="*/ 32 w 32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48">
                      <a:moveTo>
                        <a:pt x="16" y="48"/>
                      </a:move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32" y="24"/>
                      </a:lnTo>
                      <a:lnTo>
                        <a:pt x="32" y="40"/>
                      </a:lnTo>
                      <a:lnTo>
                        <a:pt x="16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12" name="Freeform 413"/>
                <p:cNvSpPr>
                  <a:spLocks/>
                </p:cNvSpPr>
                <p:nvPr/>
              </p:nvSpPr>
              <p:spPr bwMode="auto">
                <a:xfrm>
                  <a:off x="660" y="2352"/>
                  <a:ext cx="48" cy="40"/>
                </a:xfrm>
                <a:custGeom>
                  <a:avLst/>
                  <a:gdLst>
                    <a:gd name="T0" fmla="*/ 48 w 48"/>
                    <a:gd name="T1" fmla="*/ 32 h 40"/>
                    <a:gd name="T2" fmla="*/ 32 w 48"/>
                    <a:gd name="T3" fmla="*/ 40 h 40"/>
                    <a:gd name="T4" fmla="*/ 16 w 48"/>
                    <a:gd name="T5" fmla="*/ 24 h 40"/>
                    <a:gd name="T6" fmla="*/ 16 w 48"/>
                    <a:gd name="T7" fmla="*/ 24 h 40"/>
                    <a:gd name="T8" fmla="*/ 0 w 48"/>
                    <a:gd name="T9" fmla="*/ 16 h 40"/>
                    <a:gd name="T10" fmla="*/ 0 w 48"/>
                    <a:gd name="T11" fmla="*/ 0 h 40"/>
                    <a:gd name="T12" fmla="*/ 0 w 48"/>
                    <a:gd name="T13" fmla="*/ 0 h 40"/>
                    <a:gd name="T14" fmla="*/ 16 w 48"/>
                    <a:gd name="T15" fmla="*/ 0 h 40"/>
                    <a:gd name="T16" fmla="*/ 32 w 48"/>
                    <a:gd name="T17" fmla="*/ 8 h 40"/>
                    <a:gd name="T18" fmla="*/ 32 w 48"/>
                    <a:gd name="T19" fmla="*/ 8 h 40"/>
                    <a:gd name="T20" fmla="*/ 48 w 48"/>
                    <a:gd name="T21" fmla="*/ 24 h 40"/>
                    <a:gd name="T22" fmla="*/ 48 w 48"/>
                    <a:gd name="T23" fmla="*/ 32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0"/>
                    <a:gd name="T38" fmla="*/ 48 w 48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0">
                      <a:moveTo>
                        <a:pt x="48" y="32"/>
                      </a:moveTo>
                      <a:lnTo>
                        <a:pt x="32" y="40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48" y="24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13" name="Freeform 414"/>
                <p:cNvSpPr>
                  <a:spLocks/>
                </p:cNvSpPr>
                <p:nvPr/>
              </p:nvSpPr>
              <p:spPr bwMode="auto">
                <a:xfrm>
                  <a:off x="892" y="2344"/>
                  <a:ext cx="48" cy="32"/>
                </a:xfrm>
                <a:custGeom>
                  <a:avLst/>
                  <a:gdLst>
                    <a:gd name="T0" fmla="*/ 0 w 48"/>
                    <a:gd name="T1" fmla="*/ 32 h 32"/>
                    <a:gd name="T2" fmla="*/ 0 w 48"/>
                    <a:gd name="T3" fmla="*/ 24 h 32"/>
                    <a:gd name="T4" fmla="*/ 8 w 48"/>
                    <a:gd name="T5" fmla="*/ 8 h 32"/>
                    <a:gd name="T6" fmla="*/ 8 w 48"/>
                    <a:gd name="T7" fmla="*/ 8 h 32"/>
                    <a:gd name="T8" fmla="*/ 32 w 48"/>
                    <a:gd name="T9" fmla="*/ 0 h 32"/>
                    <a:gd name="T10" fmla="*/ 48 w 48"/>
                    <a:gd name="T11" fmla="*/ 0 h 32"/>
                    <a:gd name="T12" fmla="*/ 48 w 48"/>
                    <a:gd name="T13" fmla="*/ 0 h 32"/>
                    <a:gd name="T14" fmla="*/ 48 w 48"/>
                    <a:gd name="T15" fmla="*/ 8 h 32"/>
                    <a:gd name="T16" fmla="*/ 32 w 48"/>
                    <a:gd name="T17" fmla="*/ 24 h 32"/>
                    <a:gd name="T18" fmla="*/ 32 w 48"/>
                    <a:gd name="T19" fmla="*/ 24 h 32"/>
                    <a:gd name="T20" fmla="*/ 16 w 48"/>
                    <a:gd name="T21" fmla="*/ 32 h 32"/>
                    <a:gd name="T22" fmla="*/ 0 w 48"/>
                    <a:gd name="T23" fmla="*/ 32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32"/>
                    <a:gd name="T38" fmla="*/ 48 w 48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32">
                      <a:moveTo>
                        <a:pt x="0" y="32"/>
                      </a:move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48" y="0"/>
                      </a:lnTo>
                      <a:lnTo>
                        <a:pt x="48" y="8"/>
                      </a:lnTo>
                      <a:lnTo>
                        <a:pt x="32" y="24"/>
                      </a:lnTo>
                      <a:lnTo>
                        <a:pt x="16" y="32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14" name="Freeform 415"/>
                <p:cNvSpPr>
                  <a:spLocks/>
                </p:cNvSpPr>
                <p:nvPr/>
              </p:nvSpPr>
              <p:spPr bwMode="auto">
                <a:xfrm>
                  <a:off x="876" y="2400"/>
                  <a:ext cx="48" cy="24"/>
                </a:xfrm>
                <a:custGeom>
                  <a:avLst/>
                  <a:gdLst>
                    <a:gd name="T0" fmla="*/ 0 w 48"/>
                    <a:gd name="T1" fmla="*/ 24 h 24"/>
                    <a:gd name="T2" fmla="*/ 0 w 48"/>
                    <a:gd name="T3" fmla="*/ 8 h 24"/>
                    <a:gd name="T4" fmla="*/ 16 w 48"/>
                    <a:gd name="T5" fmla="*/ 0 h 24"/>
                    <a:gd name="T6" fmla="*/ 16 w 48"/>
                    <a:gd name="T7" fmla="*/ 0 h 24"/>
                    <a:gd name="T8" fmla="*/ 32 w 48"/>
                    <a:gd name="T9" fmla="*/ 0 h 24"/>
                    <a:gd name="T10" fmla="*/ 48 w 48"/>
                    <a:gd name="T11" fmla="*/ 8 h 24"/>
                    <a:gd name="T12" fmla="*/ 48 w 48"/>
                    <a:gd name="T13" fmla="*/ 8 h 24"/>
                    <a:gd name="T14" fmla="*/ 48 w 48"/>
                    <a:gd name="T15" fmla="*/ 16 h 24"/>
                    <a:gd name="T16" fmla="*/ 32 w 48"/>
                    <a:gd name="T17" fmla="*/ 24 h 24"/>
                    <a:gd name="T18" fmla="*/ 32 w 48"/>
                    <a:gd name="T19" fmla="*/ 24 h 24"/>
                    <a:gd name="T20" fmla="*/ 8 w 48"/>
                    <a:gd name="T21" fmla="*/ 24 h 24"/>
                    <a:gd name="T22" fmla="*/ 0 w 48"/>
                    <a:gd name="T23" fmla="*/ 24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24"/>
                    <a:gd name="T38" fmla="*/ 48 w 48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24">
                      <a:moveTo>
                        <a:pt x="0" y="24"/>
                      </a:move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16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15" name="Freeform 416"/>
                <p:cNvSpPr>
                  <a:spLocks/>
                </p:cNvSpPr>
                <p:nvPr/>
              </p:nvSpPr>
              <p:spPr bwMode="auto">
                <a:xfrm>
                  <a:off x="660" y="2480"/>
                  <a:ext cx="48" cy="24"/>
                </a:xfrm>
                <a:custGeom>
                  <a:avLst/>
                  <a:gdLst>
                    <a:gd name="T0" fmla="*/ 0 w 48"/>
                    <a:gd name="T1" fmla="*/ 16 h 24"/>
                    <a:gd name="T2" fmla="*/ 0 w 48"/>
                    <a:gd name="T3" fmla="*/ 8 h 24"/>
                    <a:gd name="T4" fmla="*/ 16 w 48"/>
                    <a:gd name="T5" fmla="*/ 0 h 24"/>
                    <a:gd name="T6" fmla="*/ 16 w 48"/>
                    <a:gd name="T7" fmla="*/ 0 h 24"/>
                    <a:gd name="T8" fmla="*/ 40 w 48"/>
                    <a:gd name="T9" fmla="*/ 0 h 24"/>
                    <a:gd name="T10" fmla="*/ 48 w 48"/>
                    <a:gd name="T11" fmla="*/ 0 h 24"/>
                    <a:gd name="T12" fmla="*/ 48 w 48"/>
                    <a:gd name="T13" fmla="*/ 0 h 24"/>
                    <a:gd name="T14" fmla="*/ 48 w 48"/>
                    <a:gd name="T15" fmla="*/ 16 h 24"/>
                    <a:gd name="T16" fmla="*/ 32 w 48"/>
                    <a:gd name="T17" fmla="*/ 24 h 24"/>
                    <a:gd name="T18" fmla="*/ 32 w 48"/>
                    <a:gd name="T19" fmla="*/ 24 h 24"/>
                    <a:gd name="T20" fmla="*/ 8 w 48"/>
                    <a:gd name="T21" fmla="*/ 24 h 24"/>
                    <a:gd name="T22" fmla="*/ 0 w 48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24"/>
                    <a:gd name="T38" fmla="*/ 48 w 48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24">
                      <a:moveTo>
                        <a:pt x="0" y="16"/>
                      </a:move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40" y="0"/>
                      </a:lnTo>
                      <a:lnTo>
                        <a:pt x="48" y="0"/>
                      </a:lnTo>
                      <a:lnTo>
                        <a:pt x="48" y="16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16" name="Freeform 417"/>
                <p:cNvSpPr>
                  <a:spLocks/>
                </p:cNvSpPr>
                <p:nvPr/>
              </p:nvSpPr>
              <p:spPr bwMode="auto">
                <a:xfrm>
                  <a:off x="732" y="2456"/>
                  <a:ext cx="48" cy="40"/>
                </a:xfrm>
                <a:custGeom>
                  <a:avLst/>
                  <a:gdLst>
                    <a:gd name="T0" fmla="*/ 8 w 48"/>
                    <a:gd name="T1" fmla="*/ 40 h 40"/>
                    <a:gd name="T2" fmla="*/ 0 w 48"/>
                    <a:gd name="T3" fmla="*/ 24 h 40"/>
                    <a:gd name="T4" fmla="*/ 16 w 48"/>
                    <a:gd name="T5" fmla="*/ 16 h 40"/>
                    <a:gd name="T6" fmla="*/ 16 w 48"/>
                    <a:gd name="T7" fmla="*/ 16 h 40"/>
                    <a:gd name="T8" fmla="*/ 32 w 48"/>
                    <a:gd name="T9" fmla="*/ 0 h 40"/>
                    <a:gd name="T10" fmla="*/ 48 w 48"/>
                    <a:gd name="T11" fmla="*/ 8 h 40"/>
                    <a:gd name="T12" fmla="*/ 48 w 48"/>
                    <a:gd name="T13" fmla="*/ 8 h 40"/>
                    <a:gd name="T14" fmla="*/ 48 w 48"/>
                    <a:gd name="T15" fmla="*/ 16 h 40"/>
                    <a:gd name="T16" fmla="*/ 40 w 48"/>
                    <a:gd name="T17" fmla="*/ 32 h 40"/>
                    <a:gd name="T18" fmla="*/ 40 w 48"/>
                    <a:gd name="T19" fmla="*/ 32 h 40"/>
                    <a:gd name="T20" fmla="*/ 16 w 48"/>
                    <a:gd name="T21" fmla="*/ 40 h 40"/>
                    <a:gd name="T22" fmla="*/ 8 w 48"/>
                    <a:gd name="T23" fmla="*/ 40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0"/>
                    <a:gd name="T38" fmla="*/ 48 w 48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0">
                      <a:moveTo>
                        <a:pt x="8" y="40"/>
                      </a:moveTo>
                      <a:lnTo>
                        <a:pt x="0" y="24"/>
                      </a:lnTo>
                      <a:lnTo>
                        <a:pt x="16" y="16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16"/>
                      </a:lnTo>
                      <a:lnTo>
                        <a:pt x="40" y="32"/>
                      </a:lnTo>
                      <a:lnTo>
                        <a:pt x="16" y="40"/>
                      </a:lnTo>
                      <a:lnTo>
                        <a:pt x="8" y="4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17" name="Freeform 418"/>
                <p:cNvSpPr>
                  <a:spLocks/>
                </p:cNvSpPr>
                <p:nvPr/>
              </p:nvSpPr>
              <p:spPr bwMode="auto">
                <a:xfrm>
                  <a:off x="924" y="2472"/>
                  <a:ext cx="56" cy="32"/>
                </a:xfrm>
                <a:custGeom>
                  <a:avLst/>
                  <a:gdLst>
                    <a:gd name="T0" fmla="*/ 0 w 56"/>
                    <a:gd name="T1" fmla="*/ 8 h 32"/>
                    <a:gd name="T2" fmla="*/ 16 w 56"/>
                    <a:gd name="T3" fmla="*/ 0 h 32"/>
                    <a:gd name="T4" fmla="*/ 32 w 56"/>
                    <a:gd name="T5" fmla="*/ 8 h 32"/>
                    <a:gd name="T6" fmla="*/ 32 w 56"/>
                    <a:gd name="T7" fmla="*/ 8 h 32"/>
                    <a:gd name="T8" fmla="*/ 56 w 56"/>
                    <a:gd name="T9" fmla="*/ 16 h 32"/>
                    <a:gd name="T10" fmla="*/ 56 w 56"/>
                    <a:gd name="T11" fmla="*/ 24 h 32"/>
                    <a:gd name="T12" fmla="*/ 56 w 56"/>
                    <a:gd name="T13" fmla="*/ 24 h 32"/>
                    <a:gd name="T14" fmla="*/ 48 w 56"/>
                    <a:gd name="T15" fmla="*/ 32 h 32"/>
                    <a:gd name="T16" fmla="*/ 24 w 56"/>
                    <a:gd name="T17" fmla="*/ 24 h 32"/>
                    <a:gd name="T18" fmla="*/ 24 w 56"/>
                    <a:gd name="T19" fmla="*/ 24 h 32"/>
                    <a:gd name="T20" fmla="*/ 0 w 56"/>
                    <a:gd name="T21" fmla="*/ 16 h 32"/>
                    <a:gd name="T22" fmla="*/ 0 w 56"/>
                    <a:gd name="T23" fmla="*/ 8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56"/>
                    <a:gd name="T37" fmla="*/ 0 h 32"/>
                    <a:gd name="T38" fmla="*/ 56 w 56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56" h="32">
                      <a:moveTo>
                        <a:pt x="0" y="8"/>
                      </a:move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56" y="16"/>
                      </a:lnTo>
                      <a:lnTo>
                        <a:pt x="56" y="24"/>
                      </a:lnTo>
                      <a:lnTo>
                        <a:pt x="48" y="32"/>
                      </a:lnTo>
                      <a:lnTo>
                        <a:pt x="24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18" name="Freeform 419"/>
                <p:cNvSpPr>
                  <a:spLocks/>
                </p:cNvSpPr>
                <p:nvPr/>
              </p:nvSpPr>
              <p:spPr bwMode="auto">
                <a:xfrm>
                  <a:off x="636" y="2392"/>
                  <a:ext cx="64" cy="32"/>
                </a:xfrm>
                <a:custGeom>
                  <a:avLst/>
                  <a:gdLst>
                    <a:gd name="T0" fmla="*/ 0 w 64"/>
                    <a:gd name="T1" fmla="*/ 8 h 32"/>
                    <a:gd name="T2" fmla="*/ 16 w 64"/>
                    <a:gd name="T3" fmla="*/ 0 h 32"/>
                    <a:gd name="T4" fmla="*/ 40 w 64"/>
                    <a:gd name="T5" fmla="*/ 8 h 32"/>
                    <a:gd name="T6" fmla="*/ 40 w 64"/>
                    <a:gd name="T7" fmla="*/ 8 h 32"/>
                    <a:gd name="T8" fmla="*/ 56 w 64"/>
                    <a:gd name="T9" fmla="*/ 16 h 32"/>
                    <a:gd name="T10" fmla="*/ 64 w 64"/>
                    <a:gd name="T11" fmla="*/ 24 h 32"/>
                    <a:gd name="T12" fmla="*/ 64 w 64"/>
                    <a:gd name="T13" fmla="*/ 24 h 32"/>
                    <a:gd name="T14" fmla="*/ 48 w 64"/>
                    <a:gd name="T15" fmla="*/ 32 h 32"/>
                    <a:gd name="T16" fmla="*/ 24 w 64"/>
                    <a:gd name="T17" fmla="*/ 32 h 32"/>
                    <a:gd name="T18" fmla="*/ 24 w 64"/>
                    <a:gd name="T19" fmla="*/ 32 h 32"/>
                    <a:gd name="T20" fmla="*/ 8 w 64"/>
                    <a:gd name="T21" fmla="*/ 16 h 32"/>
                    <a:gd name="T22" fmla="*/ 0 w 64"/>
                    <a:gd name="T23" fmla="*/ 8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32"/>
                    <a:gd name="T38" fmla="*/ 64 w 64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32">
                      <a:moveTo>
                        <a:pt x="0" y="8"/>
                      </a:moveTo>
                      <a:lnTo>
                        <a:pt x="16" y="0"/>
                      </a:lnTo>
                      <a:lnTo>
                        <a:pt x="40" y="8"/>
                      </a:lnTo>
                      <a:lnTo>
                        <a:pt x="56" y="16"/>
                      </a:lnTo>
                      <a:lnTo>
                        <a:pt x="64" y="24"/>
                      </a:lnTo>
                      <a:lnTo>
                        <a:pt x="48" y="32"/>
                      </a:lnTo>
                      <a:lnTo>
                        <a:pt x="24" y="32"/>
                      </a:lnTo>
                      <a:lnTo>
                        <a:pt x="8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19" name="Freeform 420"/>
                <p:cNvSpPr>
                  <a:spLocks/>
                </p:cNvSpPr>
                <p:nvPr/>
              </p:nvSpPr>
              <p:spPr bwMode="auto">
                <a:xfrm>
                  <a:off x="716" y="2320"/>
                  <a:ext cx="40" cy="48"/>
                </a:xfrm>
                <a:custGeom>
                  <a:avLst/>
                  <a:gdLst>
                    <a:gd name="T0" fmla="*/ 8 w 40"/>
                    <a:gd name="T1" fmla="*/ 0 h 48"/>
                    <a:gd name="T2" fmla="*/ 24 w 40"/>
                    <a:gd name="T3" fmla="*/ 0 h 48"/>
                    <a:gd name="T4" fmla="*/ 32 w 40"/>
                    <a:gd name="T5" fmla="*/ 16 h 48"/>
                    <a:gd name="T6" fmla="*/ 32 w 40"/>
                    <a:gd name="T7" fmla="*/ 16 h 48"/>
                    <a:gd name="T8" fmla="*/ 40 w 40"/>
                    <a:gd name="T9" fmla="*/ 40 h 48"/>
                    <a:gd name="T10" fmla="*/ 32 w 40"/>
                    <a:gd name="T11" fmla="*/ 48 h 48"/>
                    <a:gd name="T12" fmla="*/ 32 w 40"/>
                    <a:gd name="T13" fmla="*/ 48 h 48"/>
                    <a:gd name="T14" fmla="*/ 16 w 40"/>
                    <a:gd name="T15" fmla="*/ 40 h 48"/>
                    <a:gd name="T16" fmla="*/ 8 w 40"/>
                    <a:gd name="T17" fmla="*/ 24 h 48"/>
                    <a:gd name="T18" fmla="*/ 8 w 40"/>
                    <a:gd name="T19" fmla="*/ 24 h 48"/>
                    <a:gd name="T20" fmla="*/ 0 w 40"/>
                    <a:gd name="T21" fmla="*/ 8 h 48"/>
                    <a:gd name="T22" fmla="*/ 8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8" y="0"/>
                      </a:moveTo>
                      <a:lnTo>
                        <a:pt x="24" y="0"/>
                      </a:lnTo>
                      <a:lnTo>
                        <a:pt x="32" y="16"/>
                      </a:lnTo>
                      <a:lnTo>
                        <a:pt x="40" y="40"/>
                      </a:lnTo>
                      <a:lnTo>
                        <a:pt x="32" y="48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20" name="Freeform 421"/>
                <p:cNvSpPr>
                  <a:spLocks/>
                </p:cNvSpPr>
                <p:nvPr/>
              </p:nvSpPr>
              <p:spPr bwMode="auto">
                <a:xfrm>
                  <a:off x="820" y="2480"/>
                  <a:ext cx="40" cy="40"/>
                </a:xfrm>
                <a:custGeom>
                  <a:avLst/>
                  <a:gdLst>
                    <a:gd name="T0" fmla="*/ 8 w 40"/>
                    <a:gd name="T1" fmla="*/ 0 h 40"/>
                    <a:gd name="T2" fmla="*/ 24 w 40"/>
                    <a:gd name="T3" fmla="*/ 0 h 40"/>
                    <a:gd name="T4" fmla="*/ 40 w 40"/>
                    <a:gd name="T5" fmla="*/ 16 h 40"/>
                    <a:gd name="T6" fmla="*/ 40 w 40"/>
                    <a:gd name="T7" fmla="*/ 16 h 40"/>
                    <a:gd name="T8" fmla="*/ 40 w 40"/>
                    <a:gd name="T9" fmla="*/ 32 h 40"/>
                    <a:gd name="T10" fmla="*/ 32 w 40"/>
                    <a:gd name="T11" fmla="*/ 40 h 40"/>
                    <a:gd name="T12" fmla="*/ 32 w 40"/>
                    <a:gd name="T13" fmla="*/ 40 h 40"/>
                    <a:gd name="T14" fmla="*/ 24 w 40"/>
                    <a:gd name="T15" fmla="*/ 40 h 40"/>
                    <a:gd name="T16" fmla="*/ 8 w 40"/>
                    <a:gd name="T17" fmla="*/ 24 h 40"/>
                    <a:gd name="T18" fmla="*/ 8 w 40"/>
                    <a:gd name="T19" fmla="*/ 24 h 40"/>
                    <a:gd name="T20" fmla="*/ 0 w 40"/>
                    <a:gd name="T21" fmla="*/ 8 h 40"/>
                    <a:gd name="T22" fmla="*/ 8 w 40"/>
                    <a:gd name="T23" fmla="*/ 0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0"/>
                    <a:gd name="T38" fmla="*/ 40 w 40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0">
                      <a:moveTo>
                        <a:pt x="8" y="0"/>
                      </a:move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0" y="32"/>
                      </a:lnTo>
                      <a:lnTo>
                        <a:pt x="32" y="40"/>
                      </a:lnTo>
                      <a:lnTo>
                        <a:pt x="24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21" name="Freeform 422"/>
                <p:cNvSpPr>
                  <a:spLocks/>
                </p:cNvSpPr>
                <p:nvPr/>
              </p:nvSpPr>
              <p:spPr bwMode="auto">
                <a:xfrm>
                  <a:off x="836" y="2320"/>
                  <a:ext cx="40" cy="48"/>
                </a:xfrm>
                <a:custGeom>
                  <a:avLst/>
                  <a:gdLst>
                    <a:gd name="T0" fmla="*/ 32 w 40"/>
                    <a:gd name="T1" fmla="*/ 0 h 48"/>
                    <a:gd name="T2" fmla="*/ 40 w 40"/>
                    <a:gd name="T3" fmla="*/ 8 h 48"/>
                    <a:gd name="T4" fmla="*/ 40 w 40"/>
                    <a:gd name="T5" fmla="*/ 24 h 48"/>
                    <a:gd name="T6" fmla="*/ 40 w 40"/>
                    <a:gd name="T7" fmla="*/ 24 h 48"/>
                    <a:gd name="T8" fmla="*/ 24 w 40"/>
                    <a:gd name="T9" fmla="*/ 40 h 48"/>
                    <a:gd name="T10" fmla="*/ 8 w 40"/>
                    <a:gd name="T11" fmla="*/ 48 h 48"/>
                    <a:gd name="T12" fmla="*/ 8 w 40"/>
                    <a:gd name="T13" fmla="*/ 48 h 48"/>
                    <a:gd name="T14" fmla="*/ 0 w 40"/>
                    <a:gd name="T15" fmla="*/ 32 h 48"/>
                    <a:gd name="T16" fmla="*/ 8 w 40"/>
                    <a:gd name="T17" fmla="*/ 16 h 48"/>
                    <a:gd name="T18" fmla="*/ 8 w 40"/>
                    <a:gd name="T19" fmla="*/ 16 h 48"/>
                    <a:gd name="T20" fmla="*/ 24 w 40"/>
                    <a:gd name="T21" fmla="*/ 0 h 48"/>
                    <a:gd name="T22" fmla="*/ 32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32" y="0"/>
                      </a:moveTo>
                      <a:lnTo>
                        <a:pt x="40" y="8"/>
                      </a:lnTo>
                      <a:lnTo>
                        <a:pt x="40" y="24"/>
                      </a:lnTo>
                      <a:lnTo>
                        <a:pt x="24" y="40"/>
                      </a:lnTo>
                      <a:lnTo>
                        <a:pt x="8" y="48"/>
                      </a:lnTo>
                      <a:lnTo>
                        <a:pt x="0" y="32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22" name="Freeform 423"/>
                <p:cNvSpPr>
                  <a:spLocks/>
                </p:cNvSpPr>
                <p:nvPr/>
              </p:nvSpPr>
              <p:spPr bwMode="auto">
                <a:xfrm>
                  <a:off x="732" y="2504"/>
                  <a:ext cx="40" cy="48"/>
                </a:xfrm>
                <a:custGeom>
                  <a:avLst/>
                  <a:gdLst>
                    <a:gd name="T0" fmla="*/ 32 w 40"/>
                    <a:gd name="T1" fmla="*/ 0 h 48"/>
                    <a:gd name="T2" fmla="*/ 40 w 40"/>
                    <a:gd name="T3" fmla="*/ 8 h 48"/>
                    <a:gd name="T4" fmla="*/ 32 w 40"/>
                    <a:gd name="T5" fmla="*/ 32 h 48"/>
                    <a:gd name="T6" fmla="*/ 32 w 40"/>
                    <a:gd name="T7" fmla="*/ 32 h 48"/>
                    <a:gd name="T8" fmla="*/ 24 w 40"/>
                    <a:gd name="T9" fmla="*/ 40 h 48"/>
                    <a:gd name="T10" fmla="*/ 8 w 40"/>
                    <a:gd name="T11" fmla="*/ 48 h 48"/>
                    <a:gd name="T12" fmla="*/ 8 w 40"/>
                    <a:gd name="T13" fmla="*/ 48 h 48"/>
                    <a:gd name="T14" fmla="*/ 0 w 40"/>
                    <a:gd name="T15" fmla="*/ 40 h 48"/>
                    <a:gd name="T16" fmla="*/ 8 w 40"/>
                    <a:gd name="T17" fmla="*/ 16 h 48"/>
                    <a:gd name="T18" fmla="*/ 8 w 40"/>
                    <a:gd name="T19" fmla="*/ 16 h 48"/>
                    <a:gd name="T20" fmla="*/ 16 w 40"/>
                    <a:gd name="T21" fmla="*/ 8 h 48"/>
                    <a:gd name="T22" fmla="*/ 32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32" y="0"/>
                      </a:moveTo>
                      <a:lnTo>
                        <a:pt x="40" y="8"/>
                      </a:lnTo>
                      <a:lnTo>
                        <a:pt x="32" y="32"/>
                      </a:lnTo>
                      <a:lnTo>
                        <a:pt x="24" y="40"/>
                      </a:lnTo>
                      <a:lnTo>
                        <a:pt x="8" y="48"/>
                      </a:lnTo>
                      <a:lnTo>
                        <a:pt x="0" y="40"/>
                      </a:lnTo>
                      <a:lnTo>
                        <a:pt x="8" y="16"/>
                      </a:lnTo>
                      <a:lnTo>
                        <a:pt x="16" y="8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3689" name="Group 424"/>
            <p:cNvGrpSpPr>
              <a:grpSpLocks/>
            </p:cNvGrpSpPr>
            <p:nvPr/>
          </p:nvGrpSpPr>
          <p:grpSpPr bwMode="auto">
            <a:xfrm rot="20911106" flipH="1">
              <a:off x="4001" y="2789"/>
              <a:ext cx="598" cy="112"/>
              <a:chOff x="290" y="1936"/>
              <a:chExt cx="598" cy="112"/>
            </a:xfrm>
          </p:grpSpPr>
          <p:sp>
            <p:nvSpPr>
              <p:cNvPr id="114194" name="Freeform 425"/>
              <p:cNvSpPr>
                <a:spLocks/>
              </p:cNvSpPr>
              <p:nvPr/>
            </p:nvSpPr>
            <p:spPr bwMode="auto">
              <a:xfrm>
                <a:off x="290" y="1968"/>
                <a:ext cx="598" cy="36"/>
              </a:xfrm>
              <a:custGeom>
                <a:avLst/>
                <a:gdLst>
                  <a:gd name="T0" fmla="*/ 0 w 598"/>
                  <a:gd name="T1" fmla="*/ 36 h 36"/>
                  <a:gd name="T2" fmla="*/ 136 w 598"/>
                  <a:gd name="T3" fmla="*/ 6 h 36"/>
                  <a:gd name="T4" fmla="*/ 224 w 598"/>
                  <a:gd name="T5" fmla="*/ 4 h 36"/>
                  <a:gd name="T6" fmla="*/ 316 w 598"/>
                  <a:gd name="T7" fmla="*/ 18 h 36"/>
                  <a:gd name="T8" fmla="*/ 408 w 598"/>
                  <a:gd name="T9" fmla="*/ 34 h 36"/>
                  <a:gd name="T10" fmla="*/ 478 w 598"/>
                  <a:gd name="T11" fmla="*/ 30 h 36"/>
                  <a:gd name="T12" fmla="*/ 598 w 598"/>
                  <a:gd name="T13" fmla="*/ 20 h 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98"/>
                  <a:gd name="T22" fmla="*/ 0 h 36"/>
                  <a:gd name="T23" fmla="*/ 598 w 598"/>
                  <a:gd name="T24" fmla="*/ 36 h 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98" h="36">
                    <a:moveTo>
                      <a:pt x="0" y="36"/>
                    </a:moveTo>
                    <a:cubicBezTo>
                      <a:pt x="49" y="23"/>
                      <a:pt x="98" y="11"/>
                      <a:pt x="136" y="6"/>
                    </a:cubicBezTo>
                    <a:cubicBezTo>
                      <a:pt x="173" y="0"/>
                      <a:pt x="194" y="2"/>
                      <a:pt x="224" y="4"/>
                    </a:cubicBezTo>
                    <a:cubicBezTo>
                      <a:pt x="254" y="6"/>
                      <a:pt x="285" y="13"/>
                      <a:pt x="316" y="18"/>
                    </a:cubicBezTo>
                    <a:cubicBezTo>
                      <a:pt x="346" y="23"/>
                      <a:pt x="381" y="32"/>
                      <a:pt x="408" y="34"/>
                    </a:cubicBezTo>
                    <a:cubicBezTo>
                      <a:pt x="435" y="36"/>
                      <a:pt x="446" y="32"/>
                      <a:pt x="478" y="30"/>
                    </a:cubicBezTo>
                    <a:cubicBezTo>
                      <a:pt x="509" y="27"/>
                      <a:pt x="578" y="22"/>
                      <a:pt x="598" y="20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grpSp>
            <p:nvGrpSpPr>
              <p:cNvPr id="114195" name="Group 426"/>
              <p:cNvGrpSpPr>
                <a:grpSpLocks/>
              </p:cNvGrpSpPr>
              <p:nvPr/>
            </p:nvGrpSpPr>
            <p:grpSpPr bwMode="auto">
              <a:xfrm>
                <a:off x="324" y="1936"/>
                <a:ext cx="544" cy="112"/>
                <a:chOff x="324" y="1872"/>
                <a:chExt cx="544" cy="112"/>
              </a:xfrm>
            </p:grpSpPr>
            <p:sp>
              <p:nvSpPr>
                <p:cNvPr id="114196" name="Freeform 427"/>
                <p:cNvSpPr>
                  <a:spLocks/>
                </p:cNvSpPr>
                <p:nvPr/>
              </p:nvSpPr>
              <p:spPr bwMode="auto">
                <a:xfrm>
                  <a:off x="492" y="1872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8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8 w 48"/>
                    <a:gd name="T21" fmla="*/ 8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8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8" y="8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97" name="Freeform 428"/>
                <p:cNvSpPr>
                  <a:spLocks/>
                </p:cNvSpPr>
                <p:nvPr/>
              </p:nvSpPr>
              <p:spPr bwMode="auto">
                <a:xfrm>
                  <a:off x="652" y="1928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0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0 w 48"/>
                    <a:gd name="T21" fmla="*/ 16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0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98" name="Freeform 429"/>
                <p:cNvSpPr>
                  <a:spLocks/>
                </p:cNvSpPr>
                <p:nvPr/>
              </p:nvSpPr>
              <p:spPr bwMode="auto">
                <a:xfrm>
                  <a:off x="820" y="1888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0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0 w 48"/>
                    <a:gd name="T21" fmla="*/ 8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0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99" name="Freeform 430"/>
                <p:cNvSpPr>
                  <a:spLocks/>
                </p:cNvSpPr>
                <p:nvPr/>
              </p:nvSpPr>
              <p:spPr bwMode="auto">
                <a:xfrm>
                  <a:off x="412" y="1888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0 h 48"/>
                    <a:gd name="T4" fmla="*/ 16 w 48"/>
                    <a:gd name="T5" fmla="*/ 48 h 48"/>
                    <a:gd name="T6" fmla="*/ 16 w 48"/>
                    <a:gd name="T7" fmla="*/ 48 h 48"/>
                    <a:gd name="T8" fmla="*/ 0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0 h 48"/>
                    <a:gd name="T16" fmla="*/ 24 w 48"/>
                    <a:gd name="T17" fmla="*/ 0 h 48"/>
                    <a:gd name="T18" fmla="*/ 24 w 48"/>
                    <a:gd name="T19" fmla="*/ 0 h 48"/>
                    <a:gd name="T20" fmla="*/ 40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16" y="48"/>
                      </a:lnTo>
                      <a:lnTo>
                        <a:pt x="0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00" name="Freeform 431"/>
                <p:cNvSpPr>
                  <a:spLocks/>
                </p:cNvSpPr>
                <p:nvPr/>
              </p:nvSpPr>
              <p:spPr bwMode="auto">
                <a:xfrm>
                  <a:off x="572" y="1912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8 h 48"/>
                    <a:gd name="T4" fmla="*/ 24 w 48"/>
                    <a:gd name="T5" fmla="*/ 48 h 48"/>
                    <a:gd name="T6" fmla="*/ 24 w 48"/>
                    <a:gd name="T7" fmla="*/ 48 h 48"/>
                    <a:gd name="T8" fmla="*/ 0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8 h 48"/>
                    <a:gd name="T16" fmla="*/ 24 w 48"/>
                    <a:gd name="T17" fmla="*/ 0 h 48"/>
                    <a:gd name="T18" fmla="*/ 24 w 48"/>
                    <a:gd name="T19" fmla="*/ 0 h 48"/>
                    <a:gd name="T20" fmla="*/ 40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8"/>
                      </a:lnTo>
                      <a:lnTo>
                        <a:pt x="24" y="48"/>
                      </a:lnTo>
                      <a:lnTo>
                        <a:pt x="0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01" name="Freeform 432"/>
                <p:cNvSpPr>
                  <a:spLocks/>
                </p:cNvSpPr>
                <p:nvPr/>
              </p:nvSpPr>
              <p:spPr bwMode="auto">
                <a:xfrm>
                  <a:off x="324" y="1912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0 h 48"/>
                    <a:gd name="T4" fmla="*/ 24 w 48"/>
                    <a:gd name="T5" fmla="*/ 48 h 48"/>
                    <a:gd name="T6" fmla="*/ 24 w 48"/>
                    <a:gd name="T7" fmla="*/ 48 h 48"/>
                    <a:gd name="T8" fmla="*/ 8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0 h 48"/>
                    <a:gd name="T16" fmla="*/ 32 w 48"/>
                    <a:gd name="T17" fmla="*/ 0 h 48"/>
                    <a:gd name="T18" fmla="*/ 32 w 48"/>
                    <a:gd name="T19" fmla="*/ 0 h 48"/>
                    <a:gd name="T20" fmla="*/ 48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24" y="48"/>
                      </a:ln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02" name="Freeform 433"/>
                <p:cNvSpPr>
                  <a:spLocks/>
                </p:cNvSpPr>
                <p:nvPr/>
              </p:nvSpPr>
              <p:spPr bwMode="auto">
                <a:xfrm>
                  <a:off x="732" y="1920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8 h 48"/>
                    <a:gd name="T4" fmla="*/ 24 w 48"/>
                    <a:gd name="T5" fmla="*/ 48 h 48"/>
                    <a:gd name="T6" fmla="*/ 24 w 48"/>
                    <a:gd name="T7" fmla="*/ 48 h 48"/>
                    <a:gd name="T8" fmla="*/ 8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8 h 48"/>
                    <a:gd name="T16" fmla="*/ 32 w 48"/>
                    <a:gd name="T17" fmla="*/ 0 h 48"/>
                    <a:gd name="T18" fmla="*/ 32 w 48"/>
                    <a:gd name="T19" fmla="*/ 0 h 48"/>
                    <a:gd name="T20" fmla="*/ 48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8"/>
                      </a:lnTo>
                      <a:lnTo>
                        <a:pt x="24" y="48"/>
                      </a:ln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3690" name="Group 434"/>
            <p:cNvGrpSpPr>
              <a:grpSpLocks/>
            </p:cNvGrpSpPr>
            <p:nvPr/>
          </p:nvGrpSpPr>
          <p:grpSpPr bwMode="auto">
            <a:xfrm>
              <a:off x="4278" y="2760"/>
              <a:ext cx="274" cy="138"/>
              <a:chOff x="1536" y="3120"/>
              <a:chExt cx="274" cy="138"/>
            </a:xfrm>
          </p:grpSpPr>
          <p:grpSp>
            <p:nvGrpSpPr>
              <p:cNvPr id="114189" name="Group 435"/>
              <p:cNvGrpSpPr>
                <a:grpSpLocks/>
              </p:cNvGrpSpPr>
              <p:nvPr/>
            </p:nvGrpSpPr>
            <p:grpSpPr bwMode="auto">
              <a:xfrm rot="625620">
                <a:off x="1536" y="3120"/>
                <a:ext cx="274" cy="138"/>
                <a:chOff x="1550" y="3072"/>
                <a:chExt cx="274" cy="138"/>
              </a:xfrm>
            </p:grpSpPr>
            <p:sp>
              <p:nvSpPr>
                <p:cNvPr id="114191" name="Freeform 436"/>
                <p:cNvSpPr>
                  <a:spLocks/>
                </p:cNvSpPr>
                <p:nvPr/>
              </p:nvSpPr>
              <p:spPr bwMode="auto">
                <a:xfrm>
                  <a:off x="1632" y="3120"/>
                  <a:ext cx="137" cy="25"/>
                </a:xfrm>
                <a:custGeom>
                  <a:avLst/>
                  <a:gdLst>
                    <a:gd name="T0" fmla="*/ 137 w 137"/>
                    <a:gd name="T1" fmla="*/ 0 h 25"/>
                    <a:gd name="T2" fmla="*/ 0 w 137"/>
                    <a:gd name="T3" fmla="*/ 25 h 25"/>
                    <a:gd name="T4" fmla="*/ 0 60000 65536"/>
                    <a:gd name="T5" fmla="*/ 0 60000 65536"/>
                    <a:gd name="T6" fmla="*/ 0 w 137"/>
                    <a:gd name="T7" fmla="*/ 0 h 25"/>
                    <a:gd name="T8" fmla="*/ 137 w 137"/>
                    <a:gd name="T9" fmla="*/ 25 h 25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37" h="25">
                      <a:moveTo>
                        <a:pt x="137" y="0"/>
                      </a:moveTo>
                      <a:cubicBezTo>
                        <a:pt x="87" y="7"/>
                        <a:pt x="22" y="20"/>
                        <a:pt x="0" y="25"/>
                      </a:cubicBez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14192" name="Freeform 437"/>
                <p:cNvSpPr>
                  <a:spLocks/>
                </p:cNvSpPr>
                <p:nvPr/>
              </p:nvSpPr>
              <p:spPr bwMode="auto">
                <a:xfrm rot="20238998" flipH="1">
                  <a:off x="1550" y="3114"/>
                  <a:ext cx="96" cy="96"/>
                </a:xfrm>
                <a:custGeom>
                  <a:avLst/>
                  <a:gdLst>
                    <a:gd name="T0" fmla="*/ 2147483646 w 48"/>
                    <a:gd name="T1" fmla="*/ 2147483646 h 48"/>
                    <a:gd name="T2" fmla="*/ 2147483646 w 48"/>
                    <a:gd name="T3" fmla="*/ 2147483646 h 48"/>
                    <a:gd name="T4" fmla="*/ 2147483646 w 48"/>
                    <a:gd name="T5" fmla="*/ 2147483646 h 48"/>
                    <a:gd name="T6" fmla="*/ 2147483646 w 48"/>
                    <a:gd name="T7" fmla="*/ 2147483646 h 48"/>
                    <a:gd name="T8" fmla="*/ 0 w 48"/>
                    <a:gd name="T9" fmla="*/ 2147483646 h 48"/>
                    <a:gd name="T10" fmla="*/ 0 w 48"/>
                    <a:gd name="T11" fmla="*/ 2147483646 h 48"/>
                    <a:gd name="T12" fmla="*/ 0 w 48"/>
                    <a:gd name="T13" fmla="*/ 2147483646 h 48"/>
                    <a:gd name="T14" fmla="*/ 2147483646 w 48"/>
                    <a:gd name="T15" fmla="*/ 0 h 48"/>
                    <a:gd name="T16" fmla="*/ 2147483646 w 48"/>
                    <a:gd name="T17" fmla="*/ 0 h 48"/>
                    <a:gd name="T18" fmla="*/ 2147483646 w 48"/>
                    <a:gd name="T19" fmla="*/ 0 h 48"/>
                    <a:gd name="T20" fmla="*/ 2147483646 w 48"/>
                    <a:gd name="T21" fmla="*/ 2147483646 h 48"/>
                    <a:gd name="T22" fmla="*/ 2147483646 w 48"/>
                    <a:gd name="T23" fmla="*/ 2147483646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16" y="48"/>
                      </a:lnTo>
                      <a:lnTo>
                        <a:pt x="0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93" name="Freeform 438"/>
                <p:cNvSpPr>
                  <a:spLocks/>
                </p:cNvSpPr>
                <p:nvPr/>
              </p:nvSpPr>
              <p:spPr bwMode="auto">
                <a:xfrm rot="20238998" flipH="1">
                  <a:off x="1728" y="3072"/>
                  <a:ext cx="96" cy="96"/>
                </a:xfrm>
                <a:custGeom>
                  <a:avLst/>
                  <a:gdLst>
                    <a:gd name="T0" fmla="*/ 2147483646 w 48"/>
                    <a:gd name="T1" fmla="*/ 2147483646 h 48"/>
                    <a:gd name="T2" fmla="*/ 2147483646 w 48"/>
                    <a:gd name="T3" fmla="*/ 2147483646 h 48"/>
                    <a:gd name="T4" fmla="*/ 2147483646 w 48"/>
                    <a:gd name="T5" fmla="*/ 2147483646 h 48"/>
                    <a:gd name="T6" fmla="*/ 2147483646 w 48"/>
                    <a:gd name="T7" fmla="*/ 2147483646 h 48"/>
                    <a:gd name="T8" fmla="*/ 2147483646 w 48"/>
                    <a:gd name="T9" fmla="*/ 2147483646 h 48"/>
                    <a:gd name="T10" fmla="*/ 0 w 48"/>
                    <a:gd name="T11" fmla="*/ 2147483646 h 48"/>
                    <a:gd name="T12" fmla="*/ 0 w 48"/>
                    <a:gd name="T13" fmla="*/ 2147483646 h 48"/>
                    <a:gd name="T14" fmla="*/ 2147483646 w 48"/>
                    <a:gd name="T15" fmla="*/ 0 h 48"/>
                    <a:gd name="T16" fmla="*/ 2147483646 w 48"/>
                    <a:gd name="T17" fmla="*/ 0 h 48"/>
                    <a:gd name="T18" fmla="*/ 2147483646 w 48"/>
                    <a:gd name="T19" fmla="*/ 0 h 48"/>
                    <a:gd name="T20" fmla="*/ 2147483646 w 48"/>
                    <a:gd name="T21" fmla="*/ 2147483646 h 48"/>
                    <a:gd name="T22" fmla="*/ 2147483646 w 48"/>
                    <a:gd name="T23" fmla="*/ 2147483646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24" y="48"/>
                      </a:ln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14190" name="Freeform 439"/>
              <p:cNvSpPr>
                <a:spLocks/>
              </p:cNvSpPr>
              <p:nvPr/>
            </p:nvSpPr>
            <p:spPr bwMode="auto">
              <a:xfrm rot="20238998" flipH="1">
                <a:off x="1646" y="3150"/>
                <a:ext cx="48" cy="56"/>
              </a:xfrm>
              <a:custGeom>
                <a:avLst/>
                <a:gdLst>
                  <a:gd name="T0" fmla="*/ 48 w 48"/>
                  <a:gd name="T1" fmla="*/ 32 h 56"/>
                  <a:gd name="T2" fmla="*/ 40 w 48"/>
                  <a:gd name="T3" fmla="*/ 48 h 56"/>
                  <a:gd name="T4" fmla="*/ 24 w 48"/>
                  <a:gd name="T5" fmla="*/ 56 h 56"/>
                  <a:gd name="T6" fmla="*/ 24 w 48"/>
                  <a:gd name="T7" fmla="*/ 56 h 56"/>
                  <a:gd name="T8" fmla="*/ 0 w 48"/>
                  <a:gd name="T9" fmla="*/ 48 h 56"/>
                  <a:gd name="T10" fmla="*/ 0 w 48"/>
                  <a:gd name="T11" fmla="*/ 24 h 56"/>
                  <a:gd name="T12" fmla="*/ 0 w 48"/>
                  <a:gd name="T13" fmla="*/ 24 h 56"/>
                  <a:gd name="T14" fmla="*/ 8 w 48"/>
                  <a:gd name="T15" fmla="*/ 8 h 56"/>
                  <a:gd name="T16" fmla="*/ 24 w 48"/>
                  <a:gd name="T17" fmla="*/ 0 h 56"/>
                  <a:gd name="T18" fmla="*/ 24 w 48"/>
                  <a:gd name="T19" fmla="*/ 0 h 56"/>
                  <a:gd name="T20" fmla="*/ 40 w 48"/>
                  <a:gd name="T21" fmla="*/ 8 h 56"/>
                  <a:gd name="T22" fmla="*/ 48 w 48"/>
                  <a:gd name="T23" fmla="*/ 32 h 5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48"/>
                  <a:gd name="T37" fmla="*/ 0 h 56"/>
                  <a:gd name="T38" fmla="*/ 48 w 48"/>
                  <a:gd name="T39" fmla="*/ 56 h 5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48" h="56">
                    <a:moveTo>
                      <a:pt x="48" y="32"/>
                    </a:moveTo>
                    <a:lnTo>
                      <a:pt x="40" y="48"/>
                    </a:lnTo>
                    <a:lnTo>
                      <a:pt x="24" y="56"/>
                    </a:lnTo>
                    <a:lnTo>
                      <a:pt x="0" y="48"/>
                    </a:lnTo>
                    <a:lnTo>
                      <a:pt x="0" y="24"/>
                    </a:lnTo>
                    <a:lnTo>
                      <a:pt x="8" y="8"/>
                    </a:lnTo>
                    <a:lnTo>
                      <a:pt x="24" y="0"/>
                    </a:lnTo>
                    <a:lnTo>
                      <a:pt x="40" y="8"/>
                    </a:lnTo>
                    <a:lnTo>
                      <a:pt x="48" y="32"/>
                    </a:ln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13691" name="Group 440"/>
            <p:cNvGrpSpPr>
              <a:grpSpLocks/>
            </p:cNvGrpSpPr>
            <p:nvPr/>
          </p:nvGrpSpPr>
          <p:grpSpPr bwMode="auto">
            <a:xfrm rot="-2314050">
              <a:off x="3807" y="2048"/>
              <a:ext cx="536" cy="384"/>
              <a:chOff x="540" y="1270"/>
              <a:chExt cx="536" cy="384"/>
            </a:xfrm>
          </p:grpSpPr>
          <p:grpSp>
            <p:nvGrpSpPr>
              <p:cNvPr id="114153" name="Group 441"/>
              <p:cNvGrpSpPr>
                <a:grpSpLocks/>
              </p:cNvGrpSpPr>
              <p:nvPr/>
            </p:nvGrpSpPr>
            <p:grpSpPr bwMode="auto">
              <a:xfrm>
                <a:off x="540" y="1270"/>
                <a:ext cx="536" cy="384"/>
                <a:chOff x="540" y="2248"/>
                <a:chExt cx="536" cy="384"/>
              </a:xfrm>
            </p:grpSpPr>
            <p:sp>
              <p:nvSpPr>
                <p:cNvPr id="114173" name="Freeform 442"/>
                <p:cNvSpPr>
                  <a:spLocks/>
                </p:cNvSpPr>
                <p:nvPr/>
              </p:nvSpPr>
              <p:spPr bwMode="auto">
                <a:xfrm>
                  <a:off x="932" y="2416"/>
                  <a:ext cx="144" cy="40"/>
                </a:xfrm>
                <a:custGeom>
                  <a:avLst/>
                  <a:gdLst>
                    <a:gd name="T0" fmla="*/ 144 w 144"/>
                    <a:gd name="T1" fmla="*/ 16 h 40"/>
                    <a:gd name="T2" fmla="*/ 144 w 144"/>
                    <a:gd name="T3" fmla="*/ 24 h 40"/>
                    <a:gd name="T4" fmla="*/ 128 w 144"/>
                    <a:gd name="T5" fmla="*/ 32 h 40"/>
                    <a:gd name="T6" fmla="*/ 104 w 144"/>
                    <a:gd name="T7" fmla="*/ 32 h 40"/>
                    <a:gd name="T8" fmla="*/ 72 w 144"/>
                    <a:gd name="T9" fmla="*/ 40 h 40"/>
                    <a:gd name="T10" fmla="*/ 72 w 144"/>
                    <a:gd name="T11" fmla="*/ 40 h 40"/>
                    <a:gd name="T12" fmla="*/ 40 w 144"/>
                    <a:gd name="T13" fmla="*/ 32 h 40"/>
                    <a:gd name="T14" fmla="*/ 16 w 144"/>
                    <a:gd name="T15" fmla="*/ 32 h 40"/>
                    <a:gd name="T16" fmla="*/ 0 w 144"/>
                    <a:gd name="T17" fmla="*/ 24 h 40"/>
                    <a:gd name="T18" fmla="*/ 0 w 144"/>
                    <a:gd name="T19" fmla="*/ 16 h 40"/>
                    <a:gd name="T20" fmla="*/ 0 w 144"/>
                    <a:gd name="T21" fmla="*/ 16 h 40"/>
                    <a:gd name="T22" fmla="*/ 0 w 144"/>
                    <a:gd name="T23" fmla="*/ 8 h 40"/>
                    <a:gd name="T24" fmla="*/ 16 w 144"/>
                    <a:gd name="T25" fmla="*/ 0 h 40"/>
                    <a:gd name="T26" fmla="*/ 40 w 144"/>
                    <a:gd name="T27" fmla="*/ 0 h 40"/>
                    <a:gd name="T28" fmla="*/ 72 w 144"/>
                    <a:gd name="T29" fmla="*/ 0 h 40"/>
                    <a:gd name="T30" fmla="*/ 72 w 144"/>
                    <a:gd name="T31" fmla="*/ 0 h 40"/>
                    <a:gd name="T32" fmla="*/ 104 w 144"/>
                    <a:gd name="T33" fmla="*/ 0 h 40"/>
                    <a:gd name="T34" fmla="*/ 128 w 144"/>
                    <a:gd name="T35" fmla="*/ 0 h 40"/>
                    <a:gd name="T36" fmla="*/ 144 w 144"/>
                    <a:gd name="T37" fmla="*/ 8 h 40"/>
                    <a:gd name="T38" fmla="*/ 144 w 144"/>
                    <a:gd name="T39" fmla="*/ 16 h 4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44"/>
                    <a:gd name="T61" fmla="*/ 0 h 40"/>
                    <a:gd name="T62" fmla="*/ 144 w 144"/>
                    <a:gd name="T63" fmla="*/ 40 h 40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44" h="40">
                      <a:moveTo>
                        <a:pt x="144" y="16"/>
                      </a:moveTo>
                      <a:lnTo>
                        <a:pt x="144" y="24"/>
                      </a:lnTo>
                      <a:lnTo>
                        <a:pt x="128" y="32"/>
                      </a:lnTo>
                      <a:lnTo>
                        <a:pt x="104" y="32"/>
                      </a:lnTo>
                      <a:lnTo>
                        <a:pt x="72" y="40"/>
                      </a:lnTo>
                      <a:lnTo>
                        <a:pt x="40" y="32"/>
                      </a:lnTo>
                      <a:lnTo>
                        <a:pt x="16" y="32"/>
                      </a:lnTo>
                      <a:lnTo>
                        <a:pt x="0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40" y="0"/>
                      </a:lnTo>
                      <a:lnTo>
                        <a:pt x="72" y="0"/>
                      </a:lnTo>
                      <a:lnTo>
                        <a:pt x="104" y="0"/>
                      </a:lnTo>
                      <a:lnTo>
                        <a:pt x="128" y="0"/>
                      </a:lnTo>
                      <a:lnTo>
                        <a:pt x="144" y="8"/>
                      </a:lnTo>
                      <a:lnTo>
                        <a:pt x="14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74" name="Freeform 443"/>
                <p:cNvSpPr>
                  <a:spLocks/>
                </p:cNvSpPr>
                <p:nvPr/>
              </p:nvSpPr>
              <p:spPr bwMode="auto">
                <a:xfrm>
                  <a:off x="892" y="2496"/>
                  <a:ext cx="112" cy="80"/>
                </a:xfrm>
                <a:custGeom>
                  <a:avLst/>
                  <a:gdLst>
                    <a:gd name="T0" fmla="*/ 112 w 112"/>
                    <a:gd name="T1" fmla="*/ 80 h 80"/>
                    <a:gd name="T2" fmla="*/ 80 w 112"/>
                    <a:gd name="T3" fmla="*/ 80 h 80"/>
                    <a:gd name="T4" fmla="*/ 40 w 112"/>
                    <a:gd name="T5" fmla="*/ 56 h 80"/>
                    <a:gd name="T6" fmla="*/ 40 w 112"/>
                    <a:gd name="T7" fmla="*/ 56 h 80"/>
                    <a:gd name="T8" fmla="*/ 16 w 112"/>
                    <a:gd name="T9" fmla="*/ 40 h 80"/>
                    <a:gd name="T10" fmla="*/ 8 w 112"/>
                    <a:gd name="T11" fmla="*/ 24 h 80"/>
                    <a:gd name="T12" fmla="*/ 0 w 112"/>
                    <a:gd name="T13" fmla="*/ 8 h 80"/>
                    <a:gd name="T14" fmla="*/ 8 w 112"/>
                    <a:gd name="T15" fmla="*/ 0 h 80"/>
                    <a:gd name="T16" fmla="*/ 8 w 112"/>
                    <a:gd name="T17" fmla="*/ 0 h 80"/>
                    <a:gd name="T18" fmla="*/ 32 w 112"/>
                    <a:gd name="T19" fmla="*/ 0 h 80"/>
                    <a:gd name="T20" fmla="*/ 72 w 112"/>
                    <a:gd name="T21" fmla="*/ 24 h 80"/>
                    <a:gd name="T22" fmla="*/ 72 w 112"/>
                    <a:gd name="T23" fmla="*/ 24 h 80"/>
                    <a:gd name="T24" fmla="*/ 96 w 112"/>
                    <a:gd name="T25" fmla="*/ 40 h 80"/>
                    <a:gd name="T26" fmla="*/ 104 w 112"/>
                    <a:gd name="T27" fmla="*/ 56 h 80"/>
                    <a:gd name="T28" fmla="*/ 112 w 112"/>
                    <a:gd name="T29" fmla="*/ 72 h 80"/>
                    <a:gd name="T30" fmla="*/ 112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112" y="80"/>
                      </a:moveTo>
                      <a:lnTo>
                        <a:pt x="80" y="80"/>
                      </a:lnTo>
                      <a:lnTo>
                        <a:pt x="40" y="56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72" y="24"/>
                      </a:lnTo>
                      <a:lnTo>
                        <a:pt x="96" y="40"/>
                      </a:lnTo>
                      <a:lnTo>
                        <a:pt x="104" y="56"/>
                      </a:lnTo>
                      <a:lnTo>
                        <a:pt x="112" y="72"/>
                      </a:lnTo>
                      <a:lnTo>
                        <a:pt x="112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75" name="Freeform 444"/>
                <p:cNvSpPr>
                  <a:spLocks/>
                </p:cNvSpPr>
                <p:nvPr/>
              </p:nvSpPr>
              <p:spPr bwMode="auto">
                <a:xfrm>
                  <a:off x="780" y="2248"/>
                  <a:ext cx="48" cy="104"/>
                </a:xfrm>
                <a:custGeom>
                  <a:avLst/>
                  <a:gdLst>
                    <a:gd name="T0" fmla="*/ 24 w 48"/>
                    <a:gd name="T1" fmla="*/ 104 h 104"/>
                    <a:gd name="T2" fmla="*/ 8 w 48"/>
                    <a:gd name="T3" fmla="*/ 88 h 104"/>
                    <a:gd name="T4" fmla="*/ 0 w 48"/>
                    <a:gd name="T5" fmla="*/ 56 h 104"/>
                    <a:gd name="T6" fmla="*/ 0 w 48"/>
                    <a:gd name="T7" fmla="*/ 56 h 104"/>
                    <a:gd name="T8" fmla="*/ 8 w 48"/>
                    <a:gd name="T9" fmla="*/ 16 h 104"/>
                    <a:gd name="T10" fmla="*/ 24 w 48"/>
                    <a:gd name="T11" fmla="*/ 0 h 104"/>
                    <a:gd name="T12" fmla="*/ 24 w 48"/>
                    <a:gd name="T13" fmla="*/ 0 h 104"/>
                    <a:gd name="T14" fmla="*/ 40 w 48"/>
                    <a:gd name="T15" fmla="*/ 16 h 104"/>
                    <a:gd name="T16" fmla="*/ 48 w 48"/>
                    <a:gd name="T17" fmla="*/ 56 h 104"/>
                    <a:gd name="T18" fmla="*/ 48 w 48"/>
                    <a:gd name="T19" fmla="*/ 56 h 104"/>
                    <a:gd name="T20" fmla="*/ 40 w 48"/>
                    <a:gd name="T21" fmla="*/ 88 h 104"/>
                    <a:gd name="T22" fmla="*/ 24 w 48"/>
                    <a:gd name="T23" fmla="*/ 104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104"/>
                    <a:gd name="T38" fmla="*/ 48 w 48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104">
                      <a:moveTo>
                        <a:pt x="24" y="104"/>
                      </a:moveTo>
                      <a:lnTo>
                        <a:pt x="8" y="88"/>
                      </a:lnTo>
                      <a:lnTo>
                        <a:pt x="0" y="56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56"/>
                      </a:lnTo>
                      <a:lnTo>
                        <a:pt x="40" y="88"/>
                      </a:lnTo>
                      <a:lnTo>
                        <a:pt x="24" y="10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76" name="Freeform 445"/>
                <p:cNvSpPr>
                  <a:spLocks/>
                </p:cNvSpPr>
                <p:nvPr/>
              </p:nvSpPr>
              <p:spPr bwMode="auto">
                <a:xfrm>
                  <a:off x="540" y="2416"/>
                  <a:ext cx="152" cy="40"/>
                </a:xfrm>
                <a:custGeom>
                  <a:avLst/>
                  <a:gdLst>
                    <a:gd name="T0" fmla="*/ 152 w 152"/>
                    <a:gd name="T1" fmla="*/ 24 h 40"/>
                    <a:gd name="T2" fmla="*/ 144 w 152"/>
                    <a:gd name="T3" fmla="*/ 32 h 40"/>
                    <a:gd name="T4" fmla="*/ 128 w 152"/>
                    <a:gd name="T5" fmla="*/ 32 h 40"/>
                    <a:gd name="T6" fmla="*/ 104 w 152"/>
                    <a:gd name="T7" fmla="*/ 40 h 40"/>
                    <a:gd name="T8" fmla="*/ 80 w 152"/>
                    <a:gd name="T9" fmla="*/ 40 h 40"/>
                    <a:gd name="T10" fmla="*/ 80 w 152"/>
                    <a:gd name="T11" fmla="*/ 40 h 40"/>
                    <a:gd name="T12" fmla="*/ 48 w 152"/>
                    <a:gd name="T13" fmla="*/ 40 h 40"/>
                    <a:gd name="T14" fmla="*/ 24 w 152"/>
                    <a:gd name="T15" fmla="*/ 32 h 40"/>
                    <a:gd name="T16" fmla="*/ 8 w 152"/>
                    <a:gd name="T17" fmla="*/ 32 h 40"/>
                    <a:gd name="T18" fmla="*/ 0 w 152"/>
                    <a:gd name="T19" fmla="*/ 24 h 40"/>
                    <a:gd name="T20" fmla="*/ 0 w 152"/>
                    <a:gd name="T21" fmla="*/ 24 h 40"/>
                    <a:gd name="T22" fmla="*/ 8 w 152"/>
                    <a:gd name="T23" fmla="*/ 16 h 40"/>
                    <a:gd name="T24" fmla="*/ 24 w 152"/>
                    <a:gd name="T25" fmla="*/ 8 h 40"/>
                    <a:gd name="T26" fmla="*/ 48 w 152"/>
                    <a:gd name="T27" fmla="*/ 0 h 40"/>
                    <a:gd name="T28" fmla="*/ 80 w 152"/>
                    <a:gd name="T29" fmla="*/ 0 h 40"/>
                    <a:gd name="T30" fmla="*/ 80 w 152"/>
                    <a:gd name="T31" fmla="*/ 0 h 40"/>
                    <a:gd name="T32" fmla="*/ 104 w 152"/>
                    <a:gd name="T33" fmla="*/ 0 h 40"/>
                    <a:gd name="T34" fmla="*/ 128 w 152"/>
                    <a:gd name="T35" fmla="*/ 8 h 40"/>
                    <a:gd name="T36" fmla="*/ 144 w 152"/>
                    <a:gd name="T37" fmla="*/ 16 h 40"/>
                    <a:gd name="T38" fmla="*/ 152 w 152"/>
                    <a:gd name="T39" fmla="*/ 24 h 4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52"/>
                    <a:gd name="T61" fmla="*/ 0 h 40"/>
                    <a:gd name="T62" fmla="*/ 152 w 152"/>
                    <a:gd name="T63" fmla="*/ 40 h 40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52" h="40">
                      <a:moveTo>
                        <a:pt x="152" y="24"/>
                      </a:moveTo>
                      <a:lnTo>
                        <a:pt x="144" y="32"/>
                      </a:lnTo>
                      <a:lnTo>
                        <a:pt x="128" y="32"/>
                      </a:lnTo>
                      <a:lnTo>
                        <a:pt x="104" y="40"/>
                      </a:lnTo>
                      <a:lnTo>
                        <a:pt x="80" y="40"/>
                      </a:lnTo>
                      <a:lnTo>
                        <a:pt x="48" y="40"/>
                      </a:lnTo>
                      <a:lnTo>
                        <a:pt x="24" y="32"/>
                      </a:lnTo>
                      <a:lnTo>
                        <a:pt x="8" y="32"/>
                      </a:lnTo>
                      <a:lnTo>
                        <a:pt x="0" y="24"/>
                      </a:lnTo>
                      <a:lnTo>
                        <a:pt x="8" y="16"/>
                      </a:lnTo>
                      <a:lnTo>
                        <a:pt x="24" y="8"/>
                      </a:lnTo>
                      <a:lnTo>
                        <a:pt x="48" y="0"/>
                      </a:lnTo>
                      <a:lnTo>
                        <a:pt x="80" y="0"/>
                      </a:lnTo>
                      <a:lnTo>
                        <a:pt x="104" y="0"/>
                      </a:lnTo>
                      <a:lnTo>
                        <a:pt x="128" y="8"/>
                      </a:lnTo>
                      <a:lnTo>
                        <a:pt x="144" y="16"/>
                      </a:lnTo>
                      <a:lnTo>
                        <a:pt x="152" y="2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77" name="Freeform 446"/>
                <p:cNvSpPr>
                  <a:spLocks/>
                </p:cNvSpPr>
                <p:nvPr/>
              </p:nvSpPr>
              <p:spPr bwMode="auto">
                <a:xfrm>
                  <a:off x="780" y="2520"/>
                  <a:ext cx="48" cy="112"/>
                </a:xfrm>
                <a:custGeom>
                  <a:avLst/>
                  <a:gdLst>
                    <a:gd name="T0" fmla="*/ 24 w 48"/>
                    <a:gd name="T1" fmla="*/ 112 h 112"/>
                    <a:gd name="T2" fmla="*/ 8 w 48"/>
                    <a:gd name="T3" fmla="*/ 96 h 112"/>
                    <a:gd name="T4" fmla="*/ 0 w 48"/>
                    <a:gd name="T5" fmla="*/ 56 h 112"/>
                    <a:gd name="T6" fmla="*/ 0 w 48"/>
                    <a:gd name="T7" fmla="*/ 56 h 112"/>
                    <a:gd name="T8" fmla="*/ 8 w 48"/>
                    <a:gd name="T9" fmla="*/ 16 h 112"/>
                    <a:gd name="T10" fmla="*/ 24 w 48"/>
                    <a:gd name="T11" fmla="*/ 0 h 112"/>
                    <a:gd name="T12" fmla="*/ 24 w 48"/>
                    <a:gd name="T13" fmla="*/ 0 h 112"/>
                    <a:gd name="T14" fmla="*/ 40 w 48"/>
                    <a:gd name="T15" fmla="*/ 16 h 112"/>
                    <a:gd name="T16" fmla="*/ 48 w 48"/>
                    <a:gd name="T17" fmla="*/ 56 h 112"/>
                    <a:gd name="T18" fmla="*/ 48 w 48"/>
                    <a:gd name="T19" fmla="*/ 56 h 112"/>
                    <a:gd name="T20" fmla="*/ 40 w 48"/>
                    <a:gd name="T21" fmla="*/ 96 h 112"/>
                    <a:gd name="T22" fmla="*/ 24 w 48"/>
                    <a:gd name="T23" fmla="*/ 112 h 11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112"/>
                    <a:gd name="T38" fmla="*/ 48 w 48"/>
                    <a:gd name="T39" fmla="*/ 112 h 11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112">
                      <a:moveTo>
                        <a:pt x="24" y="112"/>
                      </a:moveTo>
                      <a:lnTo>
                        <a:pt x="8" y="96"/>
                      </a:lnTo>
                      <a:lnTo>
                        <a:pt x="0" y="56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56"/>
                      </a:lnTo>
                      <a:lnTo>
                        <a:pt x="40" y="96"/>
                      </a:lnTo>
                      <a:lnTo>
                        <a:pt x="24" y="11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78" name="Freeform 447"/>
                <p:cNvSpPr>
                  <a:spLocks/>
                </p:cNvSpPr>
                <p:nvPr/>
              </p:nvSpPr>
              <p:spPr bwMode="auto">
                <a:xfrm>
                  <a:off x="612" y="2304"/>
                  <a:ext cx="112" cy="80"/>
                </a:xfrm>
                <a:custGeom>
                  <a:avLst/>
                  <a:gdLst>
                    <a:gd name="T0" fmla="*/ 112 w 112"/>
                    <a:gd name="T1" fmla="*/ 80 h 80"/>
                    <a:gd name="T2" fmla="*/ 80 w 112"/>
                    <a:gd name="T3" fmla="*/ 80 h 80"/>
                    <a:gd name="T4" fmla="*/ 40 w 112"/>
                    <a:gd name="T5" fmla="*/ 56 h 80"/>
                    <a:gd name="T6" fmla="*/ 40 w 112"/>
                    <a:gd name="T7" fmla="*/ 56 h 80"/>
                    <a:gd name="T8" fmla="*/ 16 w 112"/>
                    <a:gd name="T9" fmla="*/ 40 h 80"/>
                    <a:gd name="T10" fmla="*/ 8 w 112"/>
                    <a:gd name="T11" fmla="*/ 24 h 80"/>
                    <a:gd name="T12" fmla="*/ 0 w 112"/>
                    <a:gd name="T13" fmla="*/ 8 h 80"/>
                    <a:gd name="T14" fmla="*/ 0 w 112"/>
                    <a:gd name="T15" fmla="*/ 0 h 80"/>
                    <a:gd name="T16" fmla="*/ 0 w 112"/>
                    <a:gd name="T17" fmla="*/ 0 h 80"/>
                    <a:gd name="T18" fmla="*/ 32 w 112"/>
                    <a:gd name="T19" fmla="*/ 8 h 80"/>
                    <a:gd name="T20" fmla="*/ 72 w 112"/>
                    <a:gd name="T21" fmla="*/ 24 h 80"/>
                    <a:gd name="T22" fmla="*/ 72 w 112"/>
                    <a:gd name="T23" fmla="*/ 24 h 80"/>
                    <a:gd name="T24" fmla="*/ 96 w 112"/>
                    <a:gd name="T25" fmla="*/ 40 h 80"/>
                    <a:gd name="T26" fmla="*/ 104 w 112"/>
                    <a:gd name="T27" fmla="*/ 56 h 80"/>
                    <a:gd name="T28" fmla="*/ 112 w 112"/>
                    <a:gd name="T29" fmla="*/ 72 h 80"/>
                    <a:gd name="T30" fmla="*/ 112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112" y="80"/>
                      </a:moveTo>
                      <a:lnTo>
                        <a:pt x="80" y="80"/>
                      </a:lnTo>
                      <a:lnTo>
                        <a:pt x="40" y="56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32" y="8"/>
                      </a:lnTo>
                      <a:lnTo>
                        <a:pt x="72" y="24"/>
                      </a:lnTo>
                      <a:lnTo>
                        <a:pt x="96" y="40"/>
                      </a:lnTo>
                      <a:lnTo>
                        <a:pt x="104" y="56"/>
                      </a:lnTo>
                      <a:lnTo>
                        <a:pt x="112" y="72"/>
                      </a:lnTo>
                      <a:lnTo>
                        <a:pt x="112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79" name="Freeform 448"/>
                <p:cNvSpPr>
                  <a:spLocks/>
                </p:cNvSpPr>
                <p:nvPr/>
              </p:nvSpPr>
              <p:spPr bwMode="auto">
                <a:xfrm>
                  <a:off x="876" y="2296"/>
                  <a:ext cx="112" cy="80"/>
                </a:xfrm>
                <a:custGeom>
                  <a:avLst/>
                  <a:gdLst>
                    <a:gd name="T0" fmla="*/ 8 w 112"/>
                    <a:gd name="T1" fmla="*/ 80 h 80"/>
                    <a:gd name="T2" fmla="*/ 0 w 112"/>
                    <a:gd name="T3" fmla="*/ 72 h 80"/>
                    <a:gd name="T4" fmla="*/ 8 w 112"/>
                    <a:gd name="T5" fmla="*/ 56 h 80"/>
                    <a:gd name="T6" fmla="*/ 24 w 112"/>
                    <a:gd name="T7" fmla="*/ 40 h 80"/>
                    <a:gd name="T8" fmla="*/ 40 w 112"/>
                    <a:gd name="T9" fmla="*/ 24 h 80"/>
                    <a:gd name="T10" fmla="*/ 40 w 112"/>
                    <a:gd name="T11" fmla="*/ 24 h 80"/>
                    <a:gd name="T12" fmla="*/ 80 w 112"/>
                    <a:gd name="T13" fmla="*/ 8 h 80"/>
                    <a:gd name="T14" fmla="*/ 112 w 112"/>
                    <a:gd name="T15" fmla="*/ 0 h 80"/>
                    <a:gd name="T16" fmla="*/ 112 w 112"/>
                    <a:gd name="T17" fmla="*/ 0 h 80"/>
                    <a:gd name="T18" fmla="*/ 112 w 112"/>
                    <a:gd name="T19" fmla="*/ 8 h 80"/>
                    <a:gd name="T20" fmla="*/ 112 w 112"/>
                    <a:gd name="T21" fmla="*/ 24 h 80"/>
                    <a:gd name="T22" fmla="*/ 96 w 112"/>
                    <a:gd name="T23" fmla="*/ 40 h 80"/>
                    <a:gd name="T24" fmla="*/ 80 w 112"/>
                    <a:gd name="T25" fmla="*/ 56 h 80"/>
                    <a:gd name="T26" fmla="*/ 80 w 112"/>
                    <a:gd name="T27" fmla="*/ 56 h 80"/>
                    <a:gd name="T28" fmla="*/ 32 w 112"/>
                    <a:gd name="T29" fmla="*/ 80 h 80"/>
                    <a:gd name="T30" fmla="*/ 8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8" y="80"/>
                      </a:moveTo>
                      <a:lnTo>
                        <a:pt x="0" y="72"/>
                      </a:lnTo>
                      <a:lnTo>
                        <a:pt x="8" y="56"/>
                      </a:lnTo>
                      <a:lnTo>
                        <a:pt x="24" y="40"/>
                      </a:lnTo>
                      <a:lnTo>
                        <a:pt x="40" y="24"/>
                      </a:lnTo>
                      <a:lnTo>
                        <a:pt x="80" y="8"/>
                      </a:lnTo>
                      <a:lnTo>
                        <a:pt x="112" y="0"/>
                      </a:lnTo>
                      <a:lnTo>
                        <a:pt x="112" y="8"/>
                      </a:lnTo>
                      <a:lnTo>
                        <a:pt x="112" y="24"/>
                      </a:lnTo>
                      <a:lnTo>
                        <a:pt x="96" y="40"/>
                      </a:lnTo>
                      <a:lnTo>
                        <a:pt x="80" y="56"/>
                      </a:lnTo>
                      <a:lnTo>
                        <a:pt x="32" y="80"/>
                      </a:lnTo>
                      <a:lnTo>
                        <a:pt x="8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80" name="Freeform 449"/>
                <p:cNvSpPr>
                  <a:spLocks/>
                </p:cNvSpPr>
                <p:nvPr/>
              </p:nvSpPr>
              <p:spPr bwMode="auto">
                <a:xfrm>
                  <a:off x="916" y="2352"/>
                  <a:ext cx="136" cy="56"/>
                </a:xfrm>
                <a:custGeom>
                  <a:avLst/>
                  <a:gdLst>
                    <a:gd name="T0" fmla="*/ 0 w 136"/>
                    <a:gd name="T1" fmla="*/ 48 h 56"/>
                    <a:gd name="T2" fmla="*/ 0 w 136"/>
                    <a:gd name="T3" fmla="*/ 40 h 56"/>
                    <a:gd name="T4" fmla="*/ 16 w 136"/>
                    <a:gd name="T5" fmla="*/ 32 h 56"/>
                    <a:gd name="T6" fmla="*/ 32 w 136"/>
                    <a:gd name="T7" fmla="*/ 16 h 56"/>
                    <a:gd name="T8" fmla="*/ 56 w 136"/>
                    <a:gd name="T9" fmla="*/ 8 h 56"/>
                    <a:gd name="T10" fmla="*/ 56 w 136"/>
                    <a:gd name="T11" fmla="*/ 8 h 56"/>
                    <a:gd name="T12" fmla="*/ 88 w 136"/>
                    <a:gd name="T13" fmla="*/ 0 h 56"/>
                    <a:gd name="T14" fmla="*/ 112 w 136"/>
                    <a:gd name="T15" fmla="*/ 0 h 56"/>
                    <a:gd name="T16" fmla="*/ 128 w 136"/>
                    <a:gd name="T17" fmla="*/ 0 h 56"/>
                    <a:gd name="T18" fmla="*/ 136 w 136"/>
                    <a:gd name="T19" fmla="*/ 8 h 56"/>
                    <a:gd name="T20" fmla="*/ 136 w 136"/>
                    <a:gd name="T21" fmla="*/ 8 h 56"/>
                    <a:gd name="T22" fmla="*/ 136 w 136"/>
                    <a:gd name="T23" fmla="*/ 16 h 56"/>
                    <a:gd name="T24" fmla="*/ 128 w 136"/>
                    <a:gd name="T25" fmla="*/ 24 h 56"/>
                    <a:gd name="T26" fmla="*/ 104 w 136"/>
                    <a:gd name="T27" fmla="*/ 32 h 56"/>
                    <a:gd name="T28" fmla="*/ 80 w 136"/>
                    <a:gd name="T29" fmla="*/ 48 h 56"/>
                    <a:gd name="T30" fmla="*/ 80 w 136"/>
                    <a:gd name="T31" fmla="*/ 48 h 56"/>
                    <a:gd name="T32" fmla="*/ 48 w 136"/>
                    <a:gd name="T33" fmla="*/ 48 h 56"/>
                    <a:gd name="T34" fmla="*/ 24 w 136"/>
                    <a:gd name="T35" fmla="*/ 56 h 56"/>
                    <a:gd name="T36" fmla="*/ 8 w 136"/>
                    <a:gd name="T37" fmla="*/ 56 h 56"/>
                    <a:gd name="T38" fmla="*/ 0 w 136"/>
                    <a:gd name="T39" fmla="*/ 4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48"/>
                      </a:moveTo>
                      <a:lnTo>
                        <a:pt x="0" y="40"/>
                      </a:lnTo>
                      <a:lnTo>
                        <a:pt x="16" y="32"/>
                      </a:lnTo>
                      <a:lnTo>
                        <a:pt x="32" y="16"/>
                      </a:lnTo>
                      <a:lnTo>
                        <a:pt x="56" y="8"/>
                      </a:lnTo>
                      <a:lnTo>
                        <a:pt x="88" y="0"/>
                      </a:lnTo>
                      <a:lnTo>
                        <a:pt x="112" y="0"/>
                      </a:lnTo>
                      <a:lnTo>
                        <a:pt x="128" y="0"/>
                      </a:lnTo>
                      <a:lnTo>
                        <a:pt x="136" y="8"/>
                      </a:lnTo>
                      <a:lnTo>
                        <a:pt x="136" y="16"/>
                      </a:lnTo>
                      <a:lnTo>
                        <a:pt x="128" y="24"/>
                      </a:lnTo>
                      <a:lnTo>
                        <a:pt x="104" y="32"/>
                      </a:lnTo>
                      <a:lnTo>
                        <a:pt x="80" y="48"/>
                      </a:lnTo>
                      <a:lnTo>
                        <a:pt x="48" y="48"/>
                      </a:lnTo>
                      <a:lnTo>
                        <a:pt x="24" y="56"/>
                      </a:lnTo>
                      <a:lnTo>
                        <a:pt x="8" y="56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81" name="Freeform 450"/>
                <p:cNvSpPr>
                  <a:spLocks/>
                </p:cNvSpPr>
                <p:nvPr/>
              </p:nvSpPr>
              <p:spPr bwMode="auto">
                <a:xfrm>
                  <a:off x="564" y="2472"/>
                  <a:ext cx="136" cy="56"/>
                </a:xfrm>
                <a:custGeom>
                  <a:avLst/>
                  <a:gdLst>
                    <a:gd name="T0" fmla="*/ 0 w 136"/>
                    <a:gd name="T1" fmla="*/ 48 h 56"/>
                    <a:gd name="T2" fmla="*/ 0 w 136"/>
                    <a:gd name="T3" fmla="*/ 40 h 56"/>
                    <a:gd name="T4" fmla="*/ 8 w 136"/>
                    <a:gd name="T5" fmla="*/ 32 h 56"/>
                    <a:gd name="T6" fmla="*/ 32 w 136"/>
                    <a:gd name="T7" fmla="*/ 16 h 56"/>
                    <a:gd name="T8" fmla="*/ 56 w 136"/>
                    <a:gd name="T9" fmla="*/ 8 h 56"/>
                    <a:gd name="T10" fmla="*/ 56 w 136"/>
                    <a:gd name="T11" fmla="*/ 8 h 56"/>
                    <a:gd name="T12" fmla="*/ 88 w 136"/>
                    <a:gd name="T13" fmla="*/ 0 h 56"/>
                    <a:gd name="T14" fmla="*/ 112 w 136"/>
                    <a:gd name="T15" fmla="*/ 0 h 56"/>
                    <a:gd name="T16" fmla="*/ 128 w 136"/>
                    <a:gd name="T17" fmla="*/ 0 h 56"/>
                    <a:gd name="T18" fmla="*/ 136 w 136"/>
                    <a:gd name="T19" fmla="*/ 8 h 56"/>
                    <a:gd name="T20" fmla="*/ 136 w 136"/>
                    <a:gd name="T21" fmla="*/ 8 h 56"/>
                    <a:gd name="T22" fmla="*/ 136 w 136"/>
                    <a:gd name="T23" fmla="*/ 16 h 56"/>
                    <a:gd name="T24" fmla="*/ 120 w 136"/>
                    <a:gd name="T25" fmla="*/ 24 h 56"/>
                    <a:gd name="T26" fmla="*/ 104 w 136"/>
                    <a:gd name="T27" fmla="*/ 32 h 56"/>
                    <a:gd name="T28" fmla="*/ 80 w 136"/>
                    <a:gd name="T29" fmla="*/ 48 h 56"/>
                    <a:gd name="T30" fmla="*/ 80 w 136"/>
                    <a:gd name="T31" fmla="*/ 48 h 56"/>
                    <a:gd name="T32" fmla="*/ 48 w 136"/>
                    <a:gd name="T33" fmla="*/ 48 h 56"/>
                    <a:gd name="T34" fmla="*/ 24 w 136"/>
                    <a:gd name="T35" fmla="*/ 56 h 56"/>
                    <a:gd name="T36" fmla="*/ 8 w 136"/>
                    <a:gd name="T37" fmla="*/ 56 h 56"/>
                    <a:gd name="T38" fmla="*/ 0 w 136"/>
                    <a:gd name="T39" fmla="*/ 4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48"/>
                      </a:moveTo>
                      <a:lnTo>
                        <a:pt x="0" y="40"/>
                      </a:lnTo>
                      <a:lnTo>
                        <a:pt x="8" y="32"/>
                      </a:lnTo>
                      <a:lnTo>
                        <a:pt x="32" y="16"/>
                      </a:lnTo>
                      <a:lnTo>
                        <a:pt x="56" y="8"/>
                      </a:lnTo>
                      <a:lnTo>
                        <a:pt x="88" y="0"/>
                      </a:lnTo>
                      <a:lnTo>
                        <a:pt x="112" y="0"/>
                      </a:lnTo>
                      <a:lnTo>
                        <a:pt x="128" y="0"/>
                      </a:lnTo>
                      <a:lnTo>
                        <a:pt x="136" y="8"/>
                      </a:lnTo>
                      <a:lnTo>
                        <a:pt x="136" y="16"/>
                      </a:lnTo>
                      <a:lnTo>
                        <a:pt x="120" y="24"/>
                      </a:lnTo>
                      <a:lnTo>
                        <a:pt x="104" y="32"/>
                      </a:lnTo>
                      <a:lnTo>
                        <a:pt x="80" y="48"/>
                      </a:lnTo>
                      <a:lnTo>
                        <a:pt x="48" y="48"/>
                      </a:lnTo>
                      <a:lnTo>
                        <a:pt x="24" y="56"/>
                      </a:lnTo>
                      <a:lnTo>
                        <a:pt x="8" y="56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82" name="Freeform 451"/>
                <p:cNvSpPr>
                  <a:spLocks/>
                </p:cNvSpPr>
                <p:nvPr/>
              </p:nvSpPr>
              <p:spPr bwMode="auto">
                <a:xfrm>
                  <a:off x="628" y="2504"/>
                  <a:ext cx="112" cy="72"/>
                </a:xfrm>
                <a:custGeom>
                  <a:avLst/>
                  <a:gdLst>
                    <a:gd name="T0" fmla="*/ 8 w 112"/>
                    <a:gd name="T1" fmla="*/ 72 h 72"/>
                    <a:gd name="T2" fmla="*/ 0 w 112"/>
                    <a:gd name="T3" fmla="*/ 64 h 72"/>
                    <a:gd name="T4" fmla="*/ 8 w 112"/>
                    <a:gd name="T5" fmla="*/ 56 h 72"/>
                    <a:gd name="T6" fmla="*/ 16 w 112"/>
                    <a:gd name="T7" fmla="*/ 40 h 72"/>
                    <a:gd name="T8" fmla="*/ 40 w 112"/>
                    <a:gd name="T9" fmla="*/ 24 h 72"/>
                    <a:gd name="T10" fmla="*/ 40 w 112"/>
                    <a:gd name="T11" fmla="*/ 24 h 72"/>
                    <a:gd name="T12" fmla="*/ 80 w 112"/>
                    <a:gd name="T13" fmla="*/ 0 h 72"/>
                    <a:gd name="T14" fmla="*/ 112 w 112"/>
                    <a:gd name="T15" fmla="*/ 0 h 72"/>
                    <a:gd name="T16" fmla="*/ 112 w 112"/>
                    <a:gd name="T17" fmla="*/ 0 h 72"/>
                    <a:gd name="T18" fmla="*/ 112 w 112"/>
                    <a:gd name="T19" fmla="*/ 8 h 72"/>
                    <a:gd name="T20" fmla="*/ 112 w 112"/>
                    <a:gd name="T21" fmla="*/ 16 h 72"/>
                    <a:gd name="T22" fmla="*/ 96 w 112"/>
                    <a:gd name="T23" fmla="*/ 32 h 72"/>
                    <a:gd name="T24" fmla="*/ 80 w 112"/>
                    <a:gd name="T25" fmla="*/ 48 h 72"/>
                    <a:gd name="T26" fmla="*/ 80 w 112"/>
                    <a:gd name="T27" fmla="*/ 48 h 72"/>
                    <a:gd name="T28" fmla="*/ 32 w 112"/>
                    <a:gd name="T29" fmla="*/ 72 h 72"/>
                    <a:gd name="T30" fmla="*/ 8 w 112"/>
                    <a:gd name="T31" fmla="*/ 72 h 7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72"/>
                    <a:gd name="T50" fmla="*/ 112 w 112"/>
                    <a:gd name="T51" fmla="*/ 72 h 72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72">
                      <a:moveTo>
                        <a:pt x="8" y="72"/>
                      </a:moveTo>
                      <a:lnTo>
                        <a:pt x="0" y="64"/>
                      </a:lnTo>
                      <a:lnTo>
                        <a:pt x="8" y="56"/>
                      </a:lnTo>
                      <a:lnTo>
                        <a:pt x="16" y="40"/>
                      </a:lnTo>
                      <a:lnTo>
                        <a:pt x="40" y="24"/>
                      </a:lnTo>
                      <a:lnTo>
                        <a:pt x="80" y="0"/>
                      </a:lnTo>
                      <a:lnTo>
                        <a:pt x="112" y="0"/>
                      </a:lnTo>
                      <a:lnTo>
                        <a:pt x="112" y="8"/>
                      </a:lnTo>
                      <a:lnTo>
                        <a:pt x="112" y="16"/>
                      </a:lnTo>
                      <a:lnTo>
                        <a:pt x="96" y="32"/>
                      </a:lnTo>
                      <a:lnTo>
                        <a:pt x="80" y="48"/>
                      </a:lnTo>
                      <a:lnTo>
                        <a:pt x="32" y="72"/>
                      </a:lnTo>
                      <a:lnTo>
                        <a:pt x="8" y="7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83" name="Freeform 452"/>
                <p:cNvSpPr>
                  <a:spLocks/>
                </p:cNvSpPr>
                <p:nvPr/>
              </p:nvSpPr>
              <p:spPr bwMode="auto">
                <a:xfrm>
                  <a:off x="932" y="2464"/>
                  <a:ext cx="136" cy="56"/>
                </a:xfrm>
                <a:custGeom>
                  <a:avLst/>
                  <a:gdLst>
                    <a:gd name="T0" fmla="*/ 0 w 136"/>
                    <a:gd name="T1" fmla="*/ 8 h 56"/>
                    <a:gd name="T2" fmla="*/ 8 w 136"/>
                    <a:gd name="T3" fmla="*/ 0 h 56"/>
                    <a:gd name="T4" fmla="*/ 32 w 136"/>
                    <a:gd name="T5" fmla="*/ 0 h 56"/>
                    <a:gd name="T6" fmla="*/ 56 w 136"/>
                    <a:gd name="T7" fmla="*/ 0 h 56"/>
                    <a:gd name="T8" fmla="*/ 80 w 136"/>
                    <a:gd name="T9" fmla="*/ 8 h 56"/>
                    <a:gd name="T10" fmla="*/ 80 w 136"/>
                    <a:gd name="T11" fmla="*/ 8 h 56"/>
                    <a:gd name="T12" fmla="*/ 104 w 136"/>
                    <a:gd name="T13" fmla="*/ 16 h 56"/>
                    <a:gd name="T14" fmla="*/ 128 w 136"/>
                    <a:gd name="T15" fmla="*/ 32 h 56"/>
                    <a:gd name="T16" fmla="*/ 136 w 136"/>
                    <a:gd name="T17" fmla="*/ 40 h 56"/>
                    <a:gd name="T18" fmla="*/ 136 w 136"/>
                    <a:gd name="T19" fmla="*/ 48 h 56"/>
                    <a:gd name="T20" fmla="*/ 136 w 136"/>
                    <a:gd name="T21" fmla="*/ 48 h 56"/>
                    <a:gd name="T22" fmla="*/ 128 w 136"/>
                    <a:gd name="T23" fmla="*/ 56 h 56"/>
                    <a:gd name="T24" fmla="*/ 112 w 136"/>
                    <a:gd name="T25" fmla="*/ 56 h 56"/>
                    <a:gd name="T26" fmla="*/ 88 w 136"/>
                    <a:gd name="T27" fmla="*/ 56 h 56"/>
                    <a:gd name="T28" fmla="*/ 64 w 136"/>
                    <a:gd name="T29" fmla="*/ 48 h 56"/>
                    <a:gd name="T30" fmla="*/ 64 w 136"/>
                    <a:gd name="T31" fmla="*/ 48 h 56"/>
                    <a:gd name="T32" fmla="*/ 32 w 136"/>
                    <a:gd name="T33" fmla="*/ 40 h 56"/>
                    <a:gd name="T34" fmla="*/ 16 w 136"/>
                    <a:gd name="T35" fmla="*/ 24 h 56"/>
                    <a:gd name="T36" fmla="*/ 0 w 136"/>
                    <a:gd name="T37" fmla="*/ 16 h 56"/>
                    <a:gd name="T38" fmla="*/ 0 w 136"/>
                    <a:gd name="T39" fmla="*/ 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8"/>
                      </a:move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56" y="0"/>
                      </a:lnTo>
                      <a:lnTo>
                        <a:pt x="80" y="8"/>
                      </a:lnTo>
                      <a:lnTo>
                        <a:pt x="104" y="16"/>
                      </a:lnTo>
                      <a:lnTo>
                        <a:pt x="128" y="32"/>
                      </a:lnTo>
                      <a:lnTo>
                        <a:pt x="136" y="40"/>
                      </a:lnTo>
                      <a:lnTo>
                        <a:pt x="136" y="48"/>
                      </a:lnTo>
                      <a:lnTo>
                        <a:pt x="128" y="56"/>
                      </a:lnTo>
                      <a:lnTo>
                        <a:pt x="112" y="56"/>
                      </a:lnTo>
                      <a:lnTo>
                        <a:pt x="88" y="56"/>
                      </a:lnTo>
                      <a:lnTo>
                        <a:pt x="64" y="48"/>
                      </a:lnTo>
                      <a:lnTo>
                        <a:pt x="32" y="40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84" name="Freeform 453"/>
                <p:cNvSpPr>
                  <a:spLocks/>
                </p:cNvSpPr>
                <p:nvPr/>
              </p:nvSpPr>
              <p:spPr bwMode="auto">
                <a:xfrm>
                  <a:off x="564" y="2360"/>
                  <a:ext cx="136" cy="56"/>
                </a:xfrm>
                <a:custGeom>
                  <a:avLst/>
                  <a:gdLst>
                    <a:gd name="T0" fmla="*/ 0 w 136"/>
                    <a:gd name="T1" fmla="*/ 8 h 56"/>
                    <a:gd name="T2" fmla="*/ 8 w 136"/>
                    <a:gd name="T3" fmla="*/ 0 h 56"/>
                    <a:gd name="T4" fmla="*/ 24 w 136"/>
                    <a:gd name="T5" fmla="*/ 0 h 56"/>
                    <a:gd name="T6" fmla="*/ 48 w 136"/>
                    <a:gd name="T7" fmla="*/ 0 h 56"/>
                    <a:gd name="T8" fmla="*/ 80 w 136"/>
                    <a:gd name="T9" fmla="*/ 8 h 56"/>
                    <a:gd name="T10" fmla="*/ 80 w 136"/>
                    <a:gd name="T11" fmla="*/ 8 h 56"/>
                    <a:gd name="T12" fmla="*/ 104 w 136"/>
                    <a:gd name="T13" fmla="*/ 16 h 56"/>
                    <a:gd name="T14" fmla="*/ 120 w 136"/>
                    <a:gd name="T15" fmla="*/ 24 h 56"/>
                    <a:gd name="T16" fmla="*/ 136 w 136"/>
                    <a:gd name="T17" fmla="*/ 40 h 56"/>
                    <a:gd name="T18" fmla="*/ 136 w 136"/>
                    <a:gd name="T19" fmla="*/ 48 h 56"/>
                    <a:gd name="T20" fmla="*/ 136 w 136"/>
                    <a:gd name="T21" fmla="*/ 48 h 56"/>
                    <a:gd name="T22" fmla="*/ 128 w 136"/>
                    <a:gd name="T23" fmla="*/ 48 h 56"/>
                    <a:gd name="T24" fmla="*/ 112 w 136"/>
                    <a:gd name="T25" fmla="*/ 56 h 56"/>
                    <a:gd name="T26" fmla="*/ 88 w 136"/>
                    <a:gd name="T27" fmla="*/ 48 h 56"/>
                    <a:gd name="T28" fmla="*/ 56 w 136"/>
                    <a:gd name="T29" fmla="*/ 40 h 56"/>
                    <a:gd name="T30" fmla="*/ 56 w 136"/>
                    <a:gd name="T31" fmla="*/ 40 h 56"/>
                    <a:gd name="T32" fmla="*/ 32 w 136"/>
                    <a:gd name="T33" fmla="*/ 32 h 56"/>
                    <a:gd name="T34" fmla="*/ 8 w 136"/>
                    <a:gd name="T35" fmla="*/ 24 h 56"/>
                    <a:gd name="T36" fmla="*/ 0 w 136"/>
                    <a:gd name="T37" fmla="*/ 16 h 56"/>
                    <a:gd name="T38" fmla="*/ 0 w 136"/>
                    <a:gd name="T39" fmla="*/ 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8"/>
                      </a:moveTo>
                      <a:lnTo>
                        <a:pt x="8" y="0"/>
                      </a:lnTo>
                      <a:lnTo>
                        <a:pt x="24" y="0"/>
                      </a:lnTo>
                      <a:lnTo>
                        <a:pt x="48" y="0"/>
                      </a:lnTo>
                      <a:lnTo>
                        <a:pt x="80" y="8"/>
                      </a:lnTo>
                      <a:lnTo>
                        <a:pt x="104" y="16"/>
                      </a:lnTo>
                      <a:lnTo>
                        <a:pt x="120" y="24"/>
                      </a:lnTo>
                      <a:lnTo>
                        <a:pt x="136" y="40"/>
                      </a:lnTo>
                      <a:lnTo>
                        <a:pt x="136" y="48"/>
                      </a:lnTo>
                      <a:lnTo>
                        <a:pt x="128" y="48"/>
                      </a:lnTo>
                      <a:lnTo>
                        <a:pt x="112" y="56"/>
                      </a:lnTo>
                      <a:lnTo>
                        <a:pt x="88" y="48"/>
                      </a:lnTo>
                      <a:lnTo>
                        <a:pt x="56" y="40"/>
                      </a:lnTo>
                      <a:lnTo>
                        <a:pt x="32" y="32"/>
                      </a:lnTo>
                      <a:lnTo>
                        <a:pt x="8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85" name="Freeform 454"/>
                <p:cNvSpPr>
                  <a:spLocks/>
                </p:cNvSpPr>
                <p:nvPr/>
              </p:nvSpPr>
              <p:spPr bwMode="auto">
                <a:xfrm>
                  <a:off x="692" y="2256"/>
                  <a:ext cx="72" cy="104"/>
                </a:xfrm>
                <a:custGeom>
                  <a:avLst/>
                  <a:gdLst>
                    <a:gd name="T0" fmla="*/ 8 w 72"/>
                    <a:gd name="T1" fmla="*/ 0 h 104"/>
                    <a:gd name="T2" fmla="*/ 32 w 72"/>
                    <a:gd name="T3" fmla="*/ 8 h 104"/>
                    <a:gd name="T4" fmla="*/ 64 w 72"/>
                    <a:gd name="T5" fmla="*/ 48 h 104"/>
                    <a:gd name="T6" fmla="*/ 64 w 72"/>
                    <a:gd name="T7" fmla="*/ 48 h 104"/>
                    <a:gd name="T8" fmla="*/ 72 w 72"/>
                    <a:gd name="T9" fmla="*/ 80 h 104"/>
                    <a:gd name="T10" fmla="*/ 64 w 72"/>
                    <a:gd name="T11" fmla="*/ 104 h 104"/>
                    <a:gd name="T12" fmla="*/ 64 w 72"/>
                    <a:gd name="T13" fmla="*/ 104 h 104"/>
                    <a:gd name="T14" fmla="*/ 40 w 72"/>
                    <a:gd name="T15" fmla="*/ 96 h 104"/>
                    <a:gd name="T16" fmla="*/ 16 w 72"/>
                    <a:gd name="T17" fmla="*/ 56 h 104"/>
                    <a:gd name="T18" fmla="*/ 16 w 72"/>
                    <a:gd name="T19" fmla="*/ 56 h 104"/>
                    <a:gd name="T20" fmla="*/ 0 w 72"/>
                    <a:gd name="T21" fmla="*/ 24 h 104"/>
                    <a:gd name="T22" fmla="*/ 8 w 72"/>
                    <a:gd name="T23" fmla="*/ 0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104"/>
                    <a:gd name="T38" fmla="*/ 72 w 72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104">
                      <a:moveTo>
                        <a:pt x="8" y="0"/>
                      </a:moveTo>
                      <a:lnTo>
                        <a:pt x="32" y="8"/>
                      </a:lnTo>
                      <a:lnTo>
                        <a:pt x="64" y="48"/>
                      </a:lnTo>
                      <a:lnTo>
                        <a:pt x="72" y="80"/>
                      </a:lnTo>
                      <a:lnTo>
                        <a:pt x="64" y="104"/>
                      </a:lnTo>
                      <a:lnTo>
                        <a:pt x="40" y="96"/>
                      </a:lnTo>
                      <a:lnTo>
                        <a:pt x="16" y="56"/>
                      </a:lnTo>
                      <a:lnTo>
                        <a:pt x="0" y="24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86" name="Freeform 455"/>
                <p:cNvSpPr>
                  <a:spLocks/>
                </p:cNvSpPr>
                <p:nvPr/>
              </p:nvSpPr>
              <p:spPr bwMode="auto">
                <a:xfrm>
                  <a:off x="852" y="2520"/>
                  <a:ext cx="72" cy="96"/>
                </a:xfrm>
                <a:custGeom>
                  <a:avLst/>
                  <a:gdLst>
                    <a:gd name="T0" fmla="*/ 8 w 72"/>
                    <a:gd name="T1" fmla="*/ 0 h 96"/>
                    <a:gd name="T2" fmla="*/ 32 w 72"/>
                    <a:gd name="T3" fmla="*/ 8 h 96"/>
                    <a:gd name="T4" fmla="*/ 56 w 72"/>
                    <a:gd name="T5" fmla="*/ 40 h 96"/>
                    <a:gd name="T6" fmla="*/ 56 w 72"/>
                    <a:gd name="T7" fmla="*/ 40 h 96"/>
                    <a:gd name="T8" fmla="*/ 72 w 72"/>
                    <a:gd name="T9" fmla="*/ 80 h 96"/>
                    <a:gd name="T10" fmla="*/ 64 w 72"/>
                    <a:gd name="T11" fmla="*/ 96 h 96"/>
                    <a:gd name="T12" fmla="*/ 64 w 72"/>
                    <a:gd name="T13" fmla="*/ 96 h 96"/>
                    <a:gd name="T14" fmla="*/ 40 w 72"/>
                    <a:gd name="T15" fmla="*/ 88 h 96"/>
                    <a:gd name="T16" fmla="*/ 8 w 72"/>
                    <a:gd name="T17" fmla="*/ 56 h 96"/>
                    <a:gd name="T18" fmla="*/ 8 w 72"/>
                    <a:gd name="T19" fmla="*/ 56 h 96"/>
                    <a:gd name="T20" fmla="*/ 0 w 72"/>
                    <a:gd name="T21" fmla="*/ 16 h 96"/>
                    <a:gd name="T22" fmla="*/ 8 w 72"/>
                    <a:gd name="T23" fmla="*/ 0 h 9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96"/>
                    <a:gd name="T38" fmla="*/ 72 w 72"/>
                    <a:gd name="T39" fmla="*/ 96 h 9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96">
                      <a:moveTo>
                        <a:pt x="8" y="0"/>
                      </a:moveTo>
                      <a:lnTo>
                        <a:pt x="32" y="8"/>
                      </a:lnTo>
                      <a:lnTo>
                        <a:pt x="56" y="40"/>
                      </a:lnTo>
                      <a:lnTo>
                        <a:pt x="72" y="80"/>
                      </a:lnTo>
                      <a:lnTo>
                        <a:pt x="64" y="96"/>
                      </a:lnTo>
                      <a:lnTo>
                        <a:pt x="40" y="88"/>
                      </a:lnTo>
                      <a:lnTo>
                        <a:pt x="8" y="56"/>
                      </a:lnTo>
                      <a:lnTo>
                        <a:pt x="0" y="16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87" name="Freeform 456"/>
                <p:cNvSpPr>
                  <a:spLocks/>
                </p:cNvSpPr>
                <p:nvPr/>
              </p:nvSpPr>
              <p:spPr bwMode="auto">
                <a:xfrm>
                  <a:off x="844" y="2256"/>
                  <a:ext cx="72" cy="104"/>
                </a:xfrm>
                <a:custGeom>
                  <a:avLst/>
                  <a:gdLst>
                    <a:gd name="T0" fmla="*/ 64 w 72"/>
                    <a:gd name="T1" fmla="*/ 0 h 104"/>
                    <a:gd name="T2" fmla="*/ 72 w 72"/>
                    <a:gd name="T3" fmla="*/ 24 h 104"/>
                    <a:gd name="T4" fmla="*/ 56 w 72"/>
                    <a:gd name="T5" fmla="*/ 56 h 104"/>
                    <a:gd name="T6" fmla="*/ 56 w 72"/>
                    <a:gd name="T7" fmla="*/ 56 h 104"/>
                    <a:gd name="T8" fmla="*/ 32 w 72"/>
                    <a:gd name="T9" fmla="*/ 88 h 104"/>
                    <a:gd name="T10" fmla="*/ 8 w 72"/>
                    <a:gd name="T11" fmla="*/ 104 h 104"/>
                    <a:gd name="T12" fmla="*/ 8 w 72"/>
                    <a:gd name="T13" fmla="*/ 104 h 104"/>
                    <a:gd name="T14" fmla="*/ 0 w 72"/>
                    <a:gd name="T15" fmla="*/ 80 h 104"/>
                    <a:gd name="T16" fmla="*/ 8 w 72"/>
                    <a:gd name="T17" fmla="*/ 40 h 104"/>
                    <a:gd name="T18" fmla="*/ 8 w 72"/>
                    <a:gd name="T19" fmla="*/ 40 h 104"/>
                    <a:gd name="T20" fmla="*/ 40 w 72"/>
                    <a:gd name="T21" fmla="*/ 8 h 104"/>
                    <a:gd name="T22" fmla="*/ 64 w 72"/>
                    <a:gd name="T23" fmla="*/ 0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104"/>
                    <a:gd name="T38" fmla="*/ 72 w 72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104">
                      <a:moveTo>
                        <a:pt x="64" y="0"/>
                      </a:moveTo>
                      <a:lnTo>
                        <a:pt x="72" y="24"/>
                      </a:lnTo>
                      <a:lnTo>
                        <a:pt x="56" y="56"/>
                      </a:lnTo>
                      <a:lnTo>
                        <a:pt x="32" y="88"/>
                      </a:lnTo>
                      <a:lnTo>
                        <a:pt x="8" y="104"/>
                      </a:lnTo>
                      <a:lnTo>
                        <a:pt x="0" y="80"/>
                      </a:lnTo>
                      <a:lnTo>
                        <a:pt x="8" y="40"/>
                      </a:lnTo>
                      <a:lnTo>
                        <a:pt x="40" y="8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88" name="Freeform 457"/>
                <p:cNvSpPr>
                  <a:spLocks/>
                </p:cNvSpPr>
                <p:nvPr/>
              </p:nvSpPr>
              <p:spPr bwMode="auto">
                <a:xfrm>
                  <a:off x="700" y="2520"/>
                  <a:ext cx="80" cy="96"/>
                </a:xfrm>
                <a:custGeom>
                  <a:avLst/>
                  <a:gdLst>
                    <a:gd name="T0" fmla="*/ 64 w 80"/>
                    <a:gd name="T1" fmla="*/ 0 h 96"/>
                    <a:gd name="T2" fmla="*/ 80 w 80"/>
                    <a:gd name="T3" fmla="*/ 16 h 96"/>
                    <a:gd name="T4" fmla="*/ 64 w 80"/>
                    <a:gd name="T5" fmla="*/ 56 h 96"/>
                    <a:gd name="T6" fmla="*/ 64 w 80"/>
                    <a:gd name="T7" fmla="*/ 56 h 96"/>
                    <a:gd name="T8" fmla="*/ 40 w 80"/>
                    <a:gd name="T9" fmla="*/ 88 h 96"/>
                    <a:gd name="T10" fmla="*/ 8 w 80"/>
                    <a:gd name="T11" fmla="*/ 96 h 96"/>
                    <a:gd name="T12" fmla="*/ 8 w 80"/>
                    <a:gd name="T13" fmla="*/ 96 h 96"/>
                    <a:gd name="T14" fmla="*/ 0 w 80"/>
                    <a:gd name="T15" fmla="*/ 80 h 96"/>
                    <a:gd name="T16" fmla="*/ 16 w 80"/>
                    <a:gd name="T17" fmla="*/ 40 h 96"/>
                    <a:gd name="T18" fmla="*/ 16 w 80"/>
                    <a:gd name="T19" fmla="*/ 40 h 96"/>
                    <a:gd name="T20" fmla="*/ 40 w 80"/>
                    <a:gd name="T21" fmla="*/ 8 h 96"/>
                    <a:gd name="T22" fmla="*/ 64 w 80"/>
                    <a:gd name="T23" fmla="*/ 0 h 9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0"/>
                    <a:gd name="T37" fmla="*/ 0 h 96"/>
                    <a:gd name="T38" fmla="*/ 80 w 80"/>
                    <a:gd name="T39" fmla="*/ 96 h 9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0" h="96">
                      <a:moveTo>
                        <a:pt x="64" y="0"/>
                      </a:moveTo>
                      <a:lnTo>
                        <a:pt x="80" y="16"/>
                      </a:lnTo>
                      <a:lnTo>
                        <a:pt x="64" y="56"/>
                      </a:lnTo>
                      <a:lnTo>
                        <a:pt x="40" y="88"/>
                      </a:lnTo>
                      <a:lnTo>
                        <a:pt x="8" y="96"/>
                      </a:lnTo>
                      <a:lnTo>
                        <a:pt x="0" y="80"/>
                      </a:lnTo>
                      <a:lnTo>
                        <a:pt x="16" y="40"/>
                      </a:lnTo>
                      <a:lnTo>
                        <a:pt x="40" y="8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14154" name="Freeform 458"/>
              <p:cNvSpPr>
                <a:spLocks/>
              </p:cNvSpPr>
              <p:nvPr/>
            </p:nvSpPr>
            <p:spPr bwMode="auto">
              <a:xfrm>
                <a:off x="572" y="1295"/>
                <a:ext cx="472" cy="334"/>
              </a:xfrm>
              <a:custGeom>
                <a:avLst/>
                <a:gdLst>
                  <a:gd name="T0" fmla="*/ 1 w 672"/>
                  <a:gd name="T1" fmla="*/ 2 h 424"/>
                  <a:gd name="T2" fmla="*/ 1 w 672"/>
                  <a:gd name="T3" fmla="*/ 2 h 424"/>
                  <a:gd name="T4" fmla="*/ 1 w 672"/>
                  <a:gd name="T5" fmla="*/ 2 h 424"/>
                  <a:gd name="T6" fmla="*/ 1 w 672"/>
                  <a:gd name="T7" fmla="*/ 2 h 424"/>
                  <a:gd name="T8" fmla="*/ 1 w 672"/>
                  <a:gd name="T9" fmla="*/ 2 h 424"/>
                  <a:gd name="T10" fmla="*/ 1 w 672"/>
                  <a:gd name="T11" fmla="*/ 2 h 424"/>
                  <a:gd name="T12" fmla="*/ 1 w 672"/>
                  <a:gd name="T13" fmla="*/ 2 h 424"/>
                  <a:gd name="T14" fmla="*/ 1 w 672"/>
                  <a:gd name="T15" fmla="*/ 2 h 424"/>
                  <a:gd name="T16" fmla="*/ 1 w 672"/>
                  <a:gd name="T17" fmla="*/ 2 h 424"/>
                  <a:gd name="T18" fmla="*/ 1 w 672"/>
                  <a:gd name="T19" fmla="*/ 2 h 424"/>
                  <a:gd name="T20" fmla="*/ 1 w 672"/>
                  <a:gd name="T21" fmla="*/ 2 h 424"/>
                  <a:gd name="T22" fmla="*/ 1 w 672"/>
                  <a:gd name="T23" fmla="*/ 2 h 424"/>
                  <a:gd name="T24" fmla="*/ 1 w 672"/>
                  <a:gd name="T25" fmla="*/ 2 h 424"/>
                  <a:gd name="T26" fmla="*/ 0 w 672"/>
                  <a:gd name="T27" fmla="*/ 2 h 424"/>
                  <a:gd name="T28" fmla="*/ 0 w 672"/>
                  <a:gd name="T29" fmla="*/ 2 h 424"/>
                  <a:gd name="T30" fmla="*/ 1 w 672"/>
                  <a:gd name="T31" fmla="*/ 2 h 424"/>
                  <a:gd name="T32" fmla="*/ 1 w 672"/>
                  <a:gd name="T33" fmla="*/ 2 h 424"/>
                  <a:gd name="T34" fmla="*/ 1 w 672"/>
                  <a:gd name="T35" fmla="*/ 2 h 424"/>
                  <a:gd name="T36" fmla="*/ 1 w 672"/>
                  <a:gd name="T37" fmla="*/ 2 h 424"/>
                  <a:gd name="T38" fmla="*/ 1 w 672"/>
                  <a:gd name="T39" fmla="*/ 2 h 424"/>
                  <a:gd name="T40" fmla="*/ 1 w 672"/>
                  <a:gd name="T41" fmla="*/ 0 h 424"/>
                  <a:gd name="T42" fmla="*/ 1 w 672"/>
                  <a:gd name="T43" fmla="*/ 0 h 424"/>
                  <a:gd name="T44" fmla="*/ 1 w 672"/>
                  <a:gd name="T45" fmla="*/ 2 h 424"/>
                  <a:gd name="T46" fmla="*/ 1 w 672"/>
                  <a:gd name="T47" fmla="*/ 2 h 424"/>
                  <a:gd name="T48" fmla="*/ 1 w 672"/>
                  <a:gd name="T49" fmla="*/ 2 h 424"/>
                  <a:gd name="T50" fmla="*/ 1 w 672"/>
                  <a:gd name="T51" fmla="*/ 2 h 424"/>
                  <a:gd name="T52" fmla="*/ 1 w 672"/>
                  <a:gd name="T53" fmla="*/ 2 h 424"/>
                  <a:gd name="T54" fmla="*/ 1 w 672"/>
                  <a:gd name="T55" fmla="*/ 2 h 42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72"/>
                  <a:gd name="T85" fmla="*/ 0 h 424"/>
                  <a:gd name="T86" fmla="*/ 672 w 672"/>
                  <a:gd name="T87" fmla="*/ 424 h 42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72" h="424">
                    <a:moveTo>
                      <a:pt x="672" y="216"/>
                    </a:moveTo>
                    <a:lnTo>
                      <a:pt x="664" y="256"/>
                    </a:lnTo>
                    <a:lnTo>
                      <a:pt x="648" y="296"/>
                    </a:lnTo>
                    <a:lnTo>
                      <a:pt x="616" y="328"/>
                    </a:lnTo>
                    <a:lnTo>
                      <a:pt x="576" y="360"/>
                    </a:lnTo>
                    <a:lnTo>
                      <a:pt x="464" y="408"/>
                    </a:lnTo>
                    <a:lnTo>
                      <a:pt x="336" y="424"/>
                    </a:lnTo>
                    <a:lnTo>
                      <a:pt x="208" y="408"/>
                    </a:lnTo>
                    <a:lnTo>
                      <a:pt x="96" y="360"/>
                    </a:lnTo>
                    <a:lnTo>
                      <a:pt x="56" y="328"/>
                    </a:lnTo>
                    <a:lnTo>
                      <a:pt x="24" y="296"/>
                    </a:lnTo>
                    <a:lnTo>
                      <a:pt x="8" y="256"/>
                    </a:lnTo>
                    <a:lnTo>
                      <a:pt x="0" y="216"/>
                    </a:lnTo>
                    <a:lnTo>
                      <a:pt x="8" y="168"/>
                    </a:lnTo>
                    <a:lnTo>
                      <a:pt x="24" y="128"/>
                    </a:lnTo>
                    <a:lnTo>
                      <a:pt x="56" y="96"/>
                    </a:lnTo>
                    <a:lnTo>
                      <a:pt x="96" y="64"/>
                    </a:lnTo>
                    <a:lnTo>
                      <a:pt x="208" y="16"/>
                    </a:lnTo>
                    <a:lnTo>
                      <a:pt x="336" y="0"/>
                    </a:lnTo>
                    <a:lnTo>
                      <a:pt x="464" y="16"/>
                    </a:lnTo>
                    <a:lnTo>
                      <a:pt x="576" y="64"/>
                    </a:lnTo>
                    <a:lnTo>
                      <a:pt x="616" y="96"/>
                    </a:lnTo>
                    <a:lnTo>
                      <a:pt x="648" y="128"/>
                    </a:lnTo>
                    <a:lnTo>
                      <a:pt x="664" y="168"/>
                    </a:lnTo>
                    <a:lnTo>
                      <a:pt x="672" y="216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B3B3B3"/>
                  </a:gs>
                  <a:gs pos="100000">
                    <a:srgbClr val="808080"/>
                  </a:gs>
                </a:gsLst>
                <a:path path="rect">
                  <a:fillToRect l="50000" t="50000" r="50000" b="50000"/>
                </a:path>
              </a:gradFill>
              <a:ln w="317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14155" name="Group 459"/>
              <p:cNvGrpSpPr>
                <a:grpSpLocks/>
              </p:cNvGrpSpPr>
              <p:nvPr/>
            </p:nvGrpSpPr>
            <p:grpSpPr bwMode="auto">
              <a:xfrm>
                <a:off x="632" y="1338"/>
                <a:ext cx="352" cy="248"/>
                <a:chOff x="636" y="2320"/>
                <a:chExt cx="352" cy="248"/>
              </a:xfrm>
            </p:grpSpPr>
            <p:sp>
              <p:nvSpPr>
                <p:cNvPr id="114156" name="Freeform 460"/>
                <p:cNvSpPr>
                  <a:spLocks/>
                </p:cNvSpPr>
                <p:nvPr/>
              </p:nvSpPr>
              <p:spPr bwMode="auto">
                <a:xfrm>
                  <a:off x="788" y="2424"/>
                  <a:ext cx="32" cy="16"/>
                </a:xfrm>
                <a:custGeom>
                  <a:avLst/>
                  <a:gdLst>
                    <a:gd name="T0" fmla="*/ 32 w 32"/>
                    <a:gd name="T1" fmla="*/ 8 h 16"/>
                    <a:gd name="T2" fmla="*/ 32 w 32"/>
                    <a:gd name="T3" fmla="*/ 16 h 16"/>
                    <a:gd name="T4" fmla="*/ 16 w 32"/>
                    <a:gd name="T5" fmla="*/ 16 h 16"/>
                    <a:gd name="T6" fmla="*/ 16 w 32"/>
                    <a:gd name="T7" fmla="*/ 16 h 16"/>
                    <a:gd name="T8" fmla="*/ 8 w 32"/>
                    <a:gd name="T9" fmla="*/ 16 h 16"/>
                    <a:gd name="T10" fmla="*/ 0 w 32"/>
                    <a:gd name="T11" fmla="*/ 8 h 16"/>
                    <a:gd name="T12" fmla="*/ 0 w 32"/>
                    <a:gd name="T13" fmla="*/ 8 h 16"/>
                    <a:gd name="T14" fmla="*/ 8 w 32"/>
                    <a:gd name="T15" fmla="*/ 0 h 16"/>
                    <a:gd name="T16" fmla="*/ 16 w 32"/>
                    <a:gd name="T17" fmla="*/ 0 h 16"/>
                    <a:gd name="T18" fmla="*/ 16 w 32"/>
                    <a:gd name="T19" fmla="*/ 0 h 16"/>
                    <a:gd name="T20" fmla="*/ 32 w 32"/>
                    <a:gd name="T21" fmla="*/ 0 h 16"/>
                    <a:gd name="T22" fmla="*/ 32 w 32"/>
                    <a:gd name="T23" fmla="*/ 8 h 1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16"/>
                    <a:gd name="T38" fmla="*/ 32 w 32"/>
                    <a:gd name="T39" fmla="*/ 16 h 1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16">
                      <a:moveTo>
                        <a:pt x="32" y="8"/>
                      </a:moveTo>
                      <a:lnTo>
                        <a:pt x="32" y="16"/>
                      </a:lnTo>
                      <a:lnTo>
                        <a:pt x="16" y="16"/>
                      </a:lnTo>
                      <a:lnTo>
                        <a:pt x="8" y="16"/>
                      </a:lnTo>
                      <a:lnTo>
                        <a:pt x="0" y="8"/>
                      </a:lnTo>
                      <a:lnTo>
                        <a:pt x="8" y="0"/>
                      </a:lnTo>
                      <a:lnTo>
                        <a:pt x="16" y="0"/>
                      </a:lnTo>
                      <a:lnTo>
                        <a:pt x="32" y="0"/>
                      </a:lnTo>
                      <a:lnTo>
                        <a:pt x="32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57" name="Freeform 461"/>
                <p:cNvSpPr>
                  <a:spLocks/>
                </p:cNvSpPr>
                <p:nvPr/>
              </p:nvSpPr>
              <p:spPr bwMode="auto">
                <a:xfrm>
                  <a:off x="924" y="2416"/>
                  <a:ext cx="64" cy="24"/>
                </a:xfrm>
                <a:custGeom>
                  <a:avLst/>
                  <a:gdLst>
                    <a:gd name="T0" fmla="*/ 64 w 64"/>
                    <a:gd name="T1" fmla="*/ 16 h 24"/>
                    <a:gd name="T2" fmla="*/ 56 w 64"/>
                    <a:gd name="T3" fmla="*/ 24 h 24"/>
                    <a:gd name="T4" fmla="*/ 32 w 64"/>
                    <a:gd name="T5" fmla="*/ 24 h 24"/>
                    <a:gd name="T6" fmla="*/ 32 w 64"/>
                    <a:gd name="T7" fmla="*/ 24 h 24"/>
                    <a:gd name="T8" fmla="*/ 16 w 64"/>
                    <a:gd name="T9" fmla="*/ 24 h 24"/>
                    <a:gd name="T10" fmla="*/ 0 w 64"/>
                    <a:gd name="T11" fmla="*/ 16 h 24"/>
                    <a:gd name="T12" fmla="*/ 0 w 64"/>
                    <a:gd name="T13" fmla="*/ 16 h 24"/>
                    <a:gd name="T14" fmla="*/ 16 w 64"/>
                    <a:gd name="T15" fmla="*/ 8 h 24"/>
                    <a:gd name="T16" fmla="*/ 32 w 64"/>
                    <a:gd name="T17" fmla="*/ 0 h 24"/>
                    <a:gd name="T18" fmla="*/ 32 w 64"/>
                    <a:gd name="T19" fmla="*/ 0 h 24"/>
                    <a:gd name="T20" fmla="*/ 56 w 64"/>
                    <a:gd name="T21" fmla="*/ 8 h 24"/>
                    <a:gd name="T22" fmla="*/ 64 w 64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24"/>
                    <a:gd name="T38" fmla="*/ 64 w 64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24">
                      <a:moveTo>
                        <a:pt x="64" y="16"/>
                      </a:moveTo>
                      <a:lnTo>
                        <a:pt x="56" y="24"/>
                      </a:lnTo>
                      <a:lnTo>
                        <a:pt x="32" y="24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16" y="8"/>
                      </a:lnTo>
                      <a:lnTo>
                        <a:pt x="32" y="0"/>
                      </a:lnTo>
                      <a:lnTo>
                        <a:pt x="56" y="8"/>
                      </a:lnTo>
                      <a:lnTo>
                        <a:pt x="6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58" name="Freeform 462"/>
                <p:cNvSpPr>
                  <a:spLocks/>
                </p:cNvSpPr>
                <p:nvPr/>
              </p:nvSpPr>
              <p:spPr bwMode="auto">
                <a:xfrm>
                  <a:off x="908" y="2512"/>
                  <a:ext cx="40" cy="32"/>
                </a:xfrm>
                <a:custGeom>
                  <a:avLst/>
                  <a:gdLst>
                    <a:gd name="T0" fmla="*/ 40 w 40"/>
                    <a:gd name="T1" fmla="*/ 32 h 32"/>
                    <a:gd name="T2" fmla="*/ 24 w 40"/>
                    <a:gd name="T3" fmla="*/ 32 h 32"/>
                    <a:gd name="T4" fmla="*/ 8 w 40"/>
                    <a:gd name="T5" fmla="*/ 24 h 32"/>
                    <a:gd name="T6" fmla="*/ 8 w 40"/>
                    <a:gd name="T7" fmla="*/ 24 h 32"/>
                    <a:gd name="T8" fmla="*/ 0 w 40"/>
                    <a:gd name="T9" fmla="*/ 8 h 32"/>
                    <a:gd name="T10" fmla="*/ 0 w 40"/>
                    <a:gd name="T11" fmla="*/ 0 h 32"/>
                    <a:gd name="T12" fmla="*/ 0 w 40"/>
                    <a:gd name="T13" fmla="*/ 0 h 32"/>
                    <a:gd name="T14" fmla="*/ 16 w 40"/>
                    <a:gd name="T15" fmla="*/ 0 h 32"/>
                    <a:gd name="T16" fmla="*/ 32 w 40"/>
                    <a:gd name="T17" fmla="*/ 8 h 32"/>
                    <a:gd name="T18" fmla="*/ 32 w 40"/>
                    <a:gd name="T19" fmla="*/ 8 h 32"/>
                    <a:gd name="T20" fmla="*/ 40 w 40"/>
                    <a:gd name="T21" fmla="*/ 24 h 32"/>
                    <a:gd name="T22" fmla="*/ 40 w 40"/>
                    <a:gd name="T23" fmla="*/ 32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32"/>
                    <a:gd name="T38" fmla="*/ 40 w 40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32">
                      <a:moveTo>
                        <a:pt x="40" y="32"/>
                      </a:moveTo>
                      <a:lnTo>
                        <a:pt x="24" y="32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40" y="24"/>
                      </a:lnTo>
                      <a:lnTo>
                        <a:pt x="40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59" name="Freeform 463"/>
                <p:cNvSpPr>
                  <a:spLocks/>
                </p:cNvSpPr>
                <p:nvPr/>
              </p:nvSpPr>
              <p:spPr bwMode="auto">
                <a:xfrm>
                  <a:off x="780" y="2328"/>
                  <a:ext cx="32" cy="48"/>
                </a:xfrm>
                <a:custGeom>
                  <a:avLst/>
                  <a:gdLst>
                    <a:gd name="T0" fmla="*/ 16 w 32"/>
                    <a:gd name="T1" fmla="*/ 48 h 48"/>
                    <a:gd name="T2" fmla="*/ 8 w 32"/>
                    <a:gd name="T3" fmla="*/ 48 h 48"/>
                    <a:gd name="T4" fmla="*/ 0 w 32"/>
                    <a:gd name="T5" fmla="*/ 24 h 48"/>
                    <a:gd name="T6" fmla="*/ 0 w 32"/>
                    <a:gd name="T7" fmla="*/ 24 h 48"/>
                    <a:gd name="T8" fmla="*/ 8 w 32"/>
                    <a:gd name="T9" fmla="*/ 8 h 48"/>
                    <a:gd name="T10" fmla="*/ 16 w 32"/>
                    <a:gd name="T11" fmla="*/ 0 h 48"/>
                    <a:gd name="T12" fmla="*/ 16 w 32"/>
                    <a:gd name="T13" fmla="*/ 0 h 48"/>
                    <a:gd name="T14" fmla="*/ 24 w 32"/>
                    <a:gd name="T15" fmla="*/ 8 h 48"/>
                    <a:gd name="T16" fmla="*/ 32 w 32"/>
                    <a:gd name="T17" fmla="*/ 24 h 48"/>
                    <a:gd name="T18" fmla="*/ 32 w 32"/>
                    <a:gd name="T19" fmla="*/ 24 h 48"/>
                    <a:gd name="T20" fmla="*/ 24 w 32"/>
                    <a:gd name="T21" fmla="*/ 48 h 48"/>
                    <a:gd name="T22" fmla="*/ 16 w 32"/>
                    <a:gd name="T23" fmla="*/ 48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48"/>
                    <a:gd name="T38" fmla="*/ 32 w 32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48">
                      <a:moveTo>
                        <a:pt x="16" y="48"/>
                      </a:moveTo>
                      <a:lnTo>
                        <a:pt x="8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16" y="0"/>
                      </a:lnTo>
                      <a:lnTo>
                        <a:pt x="24" y="8"/>
                      </a:lnTo>
                      <a:lnTo>
                        <a:pt x="32" y="24"/>
                      </a:lnTo>
                      <a:lnTo>
                        <a:pt x="24" y="48"/>
                      </a:lnTo>
                      <a:lnTo>
                        <a:pt x="16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60" name="Freeform 464"/>
                <p:cNvSpPr>
                  <a:spLocks/>
                </p:cNvSpPr>
                <p:nvPr/>
              </p:nvSpPr>
              <p:spPr bwMode="auto">
                <a:xfrm>
                  <a:off x="676" y="2432"/>
                  <a:ext cx="64" cy="24"/>
                </a:xfrm>
                <a:custGeom>
                  <a:avLst/>
                  <a:gdLst>
                    <a:gd name="T0" fmla="*/ 64 w 64"/>
                    <a:gd name="T1" fmla="*/ 16 h 24"/>
                    <a:gd name="T2" fmla="*/ 56 w 64"/>
                    <a:gd name="T3" fmla="*/ 24 h 24"/>
                    <a:gd name="T4" fmla="*/ 32 w 64"/>
                    <a:gd name="T5" fmla="*/ 24 h 24"/>
                    <a:gd name="T6" fmla="*/ 32 w 64"/>
                    <a:gd name="T7" fmla="*/ 24 h 24"/>
                    <a:gd name="T8" fmla="*/ 8 w 64"/>
                    <a:gd name="T9" fmla="*/ 24 h 24"/>
                    <a:gd name="T10" fmla="*/ 0 w 64"/>
                    <a:gd name="T11" fmla="*/ 16 h 24"/>
                    <a:gd name="T12" fmla="*/ 0 w 64"/>
                    <a:gd name="T13" fmla="*/ 16 h 24"/>
                    <a:gd name="T14" fmla="*/ 8 w 64"/>
                    <a:gd name="T15" fmla="*/ 8 h 24"/>
                    <a:gd name="T16" fmla="*/ 32 w 64"/>
                    <a:gd name="T17" fmla="*/ 0 h 24"/>
                    <a:gd name="T18" fmla="*/ 32 w 64"/>
                    <a:gd name="T19" fmla="*/ 0 h 24"/>
                    <a:gd name="T20" fmla="*/ 56 w 64"/>
                    <a:gd name="T21" fmla="*/ 8 h 24"/>
                    <a:gd name="T22" fmla="*/ 64 w 64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24"/>
                    <a:gd name="T38" fmla="*/ 64 w 64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24">
                      <a:moveTo>
                        <a:pt x="64" y="16"/>
                      </a:moveTo>
                      <a:lnTo>
                        <a:pt x="56" y="24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16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56" y="8"/>
                      </a:lnTo>
                      <a:lnTo>
                        <a:pt x="6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61" name="Freeform 465"/>
                <p:cNvSpPr>
                  <a:spLocks/>
                </p:cNvSpPr>
                <p:nvPr/>
              </p:nvSpPr>
              <p:spPr bwMode="auto">
                <a:xfrm>
                  <a:off x="788" y="2520"/>
                  <a:ext cx="32" cy="48"/>
                </a:xfrm>
                <a:custGeom>
                  <a:avLst/>
                  <a:gdLst>
                    <a:gd name="T0" fmla="*/ 16 w 32"/>
                    <a:gd name="T1" fmla="*/ 48 h 48"/>
                    <a:gd name="T2" fmla="*/ 8 w 32"/>
                    <a:gd name="T3" fmla="*/ 40 h 48"/>
                    <a:gd name="T4" fmla="*/ 0 w 32"/>
                    <a:gd name="T5" fmla="*/ 24 h 48"/>
                    <a:gd name="T6" fmla="*/ 0 w 32"/>
                    <a:gd name="T7" fmla="*/ 24 h 48"/>
                    <a:gd name="T8" fmla="*/ 8 w 32"/>
                    <a:gd name="T9" fmla="*/ 8 h 48"/>
                    <a:gd name="T10" fmla="*/ 16 w 32"/>
                    <a:gd name="T11" fmla="*/ 0 h 48"/>
                    <a:gd name="T12" fmla="*/ 16 w 32"/>
                    <a:gd name="T13" fmla="*/ 0 h 48"/>
                    <a:gd name="T14" fmla="*/ 32 w 32"/>
                    <a:gd name="T15" fmla="*/ 8 h 48"/>
                    <a:gd name="T16" fmla="*/ 32 w 32"/>
                    <a:gd name="T17" fmla="*/ 24 h 48"/>
                    <a:gd name="T18" fmla="*/ 32 w 32"/>
                    <a:gd name="T19" fmla="*/ 24 h 48"/>
                    <a:gd name="T20" fmla="*/ 32 w 32"/>
                    <a:gd name="T21" fmla="*/ 40 h 48"/>
                    <a:gd name="T22" fmla="*/ 16 w 32"/>
                    <a:gd name="T23" fmla="*/ 48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48"/>
                    <a:gd name="T38" fmla="*/ 32 w 32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48">
                      <a:moveTo>
                        <a:pt x="16" y="48"/>
                      </a:move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32" y="24"/>
                      </a:lnTo>
                      <a:lnTo>
                        <a:pt x="32" y="40"/>
                      </a:lnTo>
                      <a:lnTo>
                        <a:pt x="16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62" name="Freeform 466"/>
                <p:cNvSpPr>
                  <a:spLocks/>
                </p:cNvSpPr>
                <p:nvPr/>
              </p:nvSpPr>
              <p:spPr bwMode="auto">
                <a:xfrm>
                  <a:off x="660" y="2352"/>
                  <a:ext cx="48" cy="40"/>
                </a:xfrm>
                <a:custGeom>
                  <a:avLst/>
                  <a:gdLst>
                    <a:gd name="T0" fmla="*/ 48 w 48"/>
                    <a:gd name="T1" fmla="*/ 32 h 40"/>
                    <a:gd name="T2" fmla="*/ 32 w 48"/>
                    <a:gd name="T3" fmla="*/ 40 h 40"/>
                    <a:gd name="T4" fmla="*/ 16 w 48"/>
                    <a:gd name="T5" fmla="*/ 24 h 40"/>
                    <a:gd name="T6" fmla="*/ 16 w 48"/>
                    <a:gd name="T7" fmla="*/ 24 h 40"/>
                    <a:gd name="T8" fmla="*/ 0 w 48"/>
                    <a:gd name="T9" fmla="*/ 16 h 40"/>
                    <a:gd name="T10" fmla="*/ 0 w 48"/>
                    <a:gd name="T11" fmla="*/ 0 h 40"/>
                    <a:gd name="T12" fmla="*/ 0 w 48"/>
                    <a:gd name="T13" fmla="*/ 0 h 40"/>
                    <a:gd name="T14" fmla="*/ 16 w 48"/>
                    <a:gd name="T15" fmla="*/ 0 h 40"/>
                    <a:gd name="T16" fmla="*/ 32 w 48"/>
                    <a:gd name="T17" fmla="*/ 8 h 40"/>
                    <a:gd name="T18" fmla="*/ 32 w 48"/>
                    <a:gd name="T19" fmla="*/ 8 h 40"/>
                    <a:gd name="T20" fmla="*/ 48 w 48"/>
                    <a:gd name="T21" fmla="*/ 24 h 40"/>
                    <a:gd name="T22" fmla="*/ 48 w 48"/>
                    <a:gd name="T23" fmla="*/ 32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0"/>
                    <a:gd name="T38" fmla="*/ 48 w 48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0">
                      <a:moveTo>
                        <a:pt x="48" y="32"/>
                      </a:moveTo>
                      <a:lnTo>
                        <a:pt x="32" y="40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48" y="24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63" name="Freeform 467"/>
                <p:cNvSpPr>
                  <a:spLocks/>
                </p:cNvSpPr>
                <p:nvPr/>
              </p:nvSpPr>
              <p:spPr bwMode="auto">
                <a:xfrm>
                  <a:off x="892" y="2344"/>
                  <a:ext cx="48" cy="32"/>
                </a:xfrm>
                <a:custGeom>
                  <a:avLst/>
                  <a:gdLst>
                    <a:gd name="T0" fmla="*/ 0 w 48"/>
                    <a:gd name="T1" fmla="*/ 32 h 32"/>
                    <a:gd name="T2" fmla="*/ 0 w 48"/>
                    <a:gd name="T3" fmla="*/ 24 h 32"/>
                    <a:gd name="T4" fmla="*/ 8 w 48"/>
                    <a:gd name="T5" fmla="*/ 8 h 32"/>
                    <a:gd name="T6" fmla="*/ 8 w 48"/>
                    <a:gd name="T7" fmla="*/ 8 h 32"/>
                    <a:gd name="T8" fmla="*/ 32 w 48"/>
                    <a:gd name="T9" fmla="*/ 0 h 32"/>
                    <a:gd name="T10" fmla="*/ 48 w 48"/>
                    <a:gd name="T11" fmla="*/ 0 h 32"/>
                    <a:gd name="T12" fmla="*/ 48 w 48"/>
                    <a:gd name="T13" fmla="*/ 0 h 32"/>
                    <a:gd name="T14" fmla="*/ 48 w 48"/>
                    <a:gd name="T15" fmla="*/ 8 h 32"/>
                    <a:gd name="T16" fmla="*/ 32 w 48"/>
                    <a:gd name="T17" fmla="*/ 24 h 32"/>
                    <a:gd name="T18" fmla="*/ 32 w 48"/>
                    <a:gd name="T19" fmla="*/ 24 h 32"/>
                    <a:gd name="T20" fmla="*/ 16 w 48"/>
                    <a:gd name="T21" fmla="*/ 32 h 32"/>
                    <a:gd name="T22" fmla="*/ 0 w 48"/>
                    <a:gd name="T23" fmla="*/ 32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32"/>
                    <a:gd name="T38" fmla="*/ 48 w 48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32">
                      <a:moveTo>
                        <a:pt x="0" y="32"/>
                      </a:move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48" y="0"/>
                      </a:lnTo>
                      <a:lnTo>
                        <a:pt x="48" y="8"/>
                      </a:lnTo>
                      <a:lnTo>
                        <a:pt x="32" y="24"/>
                      </a:lnTo>
                      <a:lnTo>
                        <a:pt x="16" y="32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64" name="Freeform 468"/>
                <p:cNvSpPr>
                  <a:spLocks/>
                </p:cNvSpPr>
                <p:nvPr/>
              </p:nvSpPr>
              <p:spPr bwMode="auto">
                <a:xfrm>
                  <a:off x="876" y="2400"/>
                  <a:ext cx="48" cy="24"/>
                </a:xfrm>
                <a:custGeom>
                  <a:avLst/>
                  <a:gdLst>
                    <a:gd name="T0" fmla="*/ 0 w 48"/>
                    <a:gd name="T1" fmla="*/ 24 h 24"/>
                    <a:gd name="T2" fmla="*/ 0 w 48"/>
                    <a:gd name="T3" fmla="*/ 8 h 24"/>
                    <a:gd name="T4" fmla="*/ 16 w 48"/>
                    <a:gd name="T5" fmla="*/ 0 h 24"/>
                    <a:gd name="T6" fmla="*/ 16 w 48"/>
                    <a:gd name="T7" fmla="*/ 0 h 24"/>
                    <a:gd name="T8" fmla="*/ 32 w 48"/>
                    <a:gd name="T9" fmla="*/ 0 h 24"/>
                    <a:gd name="T10" fmla="*/ 48 w 48"/>
                    <a:gd name="T11" fmla="*/ 8 h 24"/>
                    <a:gd name="T12" fmla="*/ 48 w 48"/>
                    <a:gd name="T13" fmla="*/ 8 h 24"/>
                    <a:gd name="T14" fmla="*/ 48 w 48"/>
                    <a:gd name="T15" fmla="*/ 16 h 24"/>
                    <a:gd name="T16" fmla="*/ 32 w 48"/>
                    <a:gd name="T17" fmla="*/ 24 h 24"/>
                    <a:gd name="T18" fmla="*/ 32 w 48"/>
                    <a:gd name="T19" fmla="*/ 24 h 24"/>
                    <a:gd name="T20" fmla="*/ 8 w 48"/>
                    <a:gd name="T21" fmla="*/ 24 h 24"/>
                    <a:gd name="T22" fmla="*/ 0 w 48"/>
                    <a:gd name="T23" fmla="*/ 24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24"/>
                    <a:gd name="T38" fmla="*/ 48 w 48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24">
                      <a:moveTo>
                        <a:pt x="0" y="24"/>
                      </a:move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16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65" name="Freeform 469"/>
                <p:cNvSpPr>
                  <a:spLocks/>
                </p:cNvSpPr>
                <p:nvPr/>
              </p:nvSpPr>
              <p:spPr bwMode="auto">
                <a:xfrm>
                  <a:off x="660" y="2480"/>
                  <a:ext cx="48" cy="24"/>
                </a:xfrm>
                <a:custGeom>
                  <a:avLst/>
                  <a:gdLst>
                    <a:gd name="T0" fmla="*/ 0 w 48"/>
                    <a:gd name="T1" fmla="*/ 16 h 24"/>
                    <a:gd name="T2" fmla="*/ 0 w 48"/>
                    <a:gd name="T3" fmla="*/ 8 h 24"/>
                    <a:gd name="T4" fmla="*/ 16 w 48"/>
                    <a:gd name="T5" fmla="*/ 0 h 24"/>
                    <a:gd name="T6" fmla="*/ 16 w 48"/>
                    <a:gd name="T7" fmla="*/ 0 h 24"/>
                    <a:gd name="T8" fmla="*/ 40 w 48"/>
                    <a:gd name="T9" fmla="*/ 0 h 24"/>
                    <a:gd name="T10" fmla="*/ 48 w 48"/>
                    <a:gd name="T11" fmla="*/ 0 h 24"/>
                    <a:gd name="T12" fmla="*/ 48 w 48"/>
                    <a:gd name="T13" fmla="*/ 0 h 24"/>
                    <a:gd name="T14" fmla="*/ 48 w 48"/>
                    <a:gd name="T15" fmla="*/ 16 h 24"/>
                    <a:gd name="T16" fmla="*/ 32 w 48"/>
                    <a:gd name="T17" fmla="*/ 24 h 24"/>
                    <a:gd name="T18" fmla="*/ 32 w 48"/>
                    <a:gd name="T19" fmla="*/ 24 h 24"/>
                    <a:gd name="T20" fmla="*/ 8 w 48"/>
                    <a:gd name="T21" fmla="*/ 24 h 24"/>
                    <a:gd name="T22" fmla="*/ 0 w 48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24"/>
                    <a:gd name="T38" fmla="*/ 48 w 48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24">
                      <a:moveTo>
                        <a:pt x="0" y="16"/>
                      </a:move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40" y="0"/>
                      </a:lnTo>
                      <a:lnTo>
                        <a:pt x="48" y="0"/>
                      </a:lnTo>
                      <a:lnTo>
                        <a:pt x="48" y="16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66" name="Freeform 470"/>
                <p:cNvSpPr>
                  <a:spLocks/>
                </p:cNvSpPr>
                <p:nvPr/>
              </p:nvSpPr>
              <p:spPr bwMode="auto">
                <a:xfrm>
                  <a:off x="732" y="2456"/>
                  <a:ext cx="48" cy="40"/>
                </a:xfrm>
                <a:custGeom>
                  <a:avLst/>
                  <a:gdLst>
                    <a:gd name="T0" fmla="*/ 8 w 48"/>
                    <a:gd name="T1" fmla="*/ 40 h 40"/>
                    <a:gd name="T2" fmla="*/ 0 w 48"/>
                    <a:gd name="T3" fmla="*/ 24 h 40"/>
                    <a:gd name="T4" fmla="*/ 16 w 48"/>
                    <a:gd name="T5" fmla="*/ 16 h 40"/>
                    <a:gd name="T6" fmla="*/ 16 w 48"/>
                    <a:gd name="T7" fmla="*/ 16 h 40"/>
                    <a:gd name="T8" fmla="*/ 32 w 48"/>
                    <a:gd name="T9" fmla="*/ 0 h 40"/>
                    <a:gd name="T10" fmla="*/ 48 w 48"/>
                    <a:gd name="T11" fmla="*/ 8 h 40"/>
                    <a:gd name="T12" fmla="*/ 48 w 48"/>
                    <a:gd name="T13" fmla="*/ 8 h 40"/>
                    <a:gd name="T14" fmla="*/ 48 w 48"/>
                    <a:gd name="T15" fmla="*/ 16 h 40"/>
                    <a:gd name="T16" fmla="*/ 40 w 48"/>
                    <a:gd name="T17" fmla="*/ 32 h 40"/>
                    <a:gd name="T18" fmla="*/ 40 w 48"/>
                    <a:gd name="T19" fmla="*/ 32 h 40"/>
                    <a:gd name="T20" fmla="*/ 16 w 48"/>
                    <a:gd name="T21" fmla="*/ 40 h 40"/>
                    <a:gd name="T22" fmla="*/ 8 w 48"/>
                    <a:gd name="T23" fmla="*/ 40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0"/>
                    <a:gd name="T38" fmla="*/ 48 w 48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0">
                      <a:moveTo>
                        <a:pt x="8" y="40"/>
                      </a:moveTo>
                      <a:lnTo>
                        <a:pt x="0" y="24"/>
                      </a:lnTo>
                      <a:lnTo>
                        <a:pt x="16" y="16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16"/>
                      </a:lnTo>
                      <a:lnTo>
                        <a:pt x="40" y="32"/>
                      </a:lnTo>
                      <a:lnTo>
                        <a:pt x="16" y="40"/>
                      </a:lnTo>
                      <a:lnTo>
                        <a:pt x="8" y="4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67" name="Freeform 471"/>
                <p:cNvSpPr>
                  <a:spLocks/>
                </p:cNvSpPr>
                <p:nvPr/>
              </p:nvSpPr>
              <p:spPr bwMode="auto">
                <a:xfrm>
                  <a:off x="924" y="2472"/>
                  <a:ext cx="56" cy="32"/>
                </a:xfrm>
                <a:custGeom>
                  <a:avLst/>
                  <a:gdLst>
                    <a:gd name="T0" fmla="*/ 0 w 56"/>
                    <a:gd name="T1" fmla="*/ 8 h 32"/>
                    <a:gd name="T2" fmla="*/ 16 w 56"/>
                    <a:gd name="T3" fmla="*/ 0 h 32"/>
                    <a:gd name="T4" fmla="*/ 32 w 56"/>
                    <a:gd name="T5" fmla="*/ 8 h 32"/>
                    <a:gd name="T6" fmla="*/ 32 w 56"/>
                    <a:gd name="T7" fmla="*/ 8 h 32"/>
                    <a:gd name="T8" fmla="*/ 56 w 56"/>
                    <a:gd name="T9" fmla="*/ 16 h 32"/>
                    <a:gd name="T10" fmla="*/ 56 w 56"/>
                    <a:gd name="T11" fmla="*/ 24 h 32"/>
                    <a:gd name="T12" fmla="*/ 56 w 56"/>
                    <a:gd name="T13" fmla="*/ 24 h 32"/>
                    <a:gd name="T14" fmla="*/ 48 w 56"/>
                    <a:gd name="T15" fmla="*/ 32 h 32"/>
                    <a:gd name="T16" fmla="*/ 24 w 56"/>
                    <a:gd name="T17" fmla="*/ 24 h 32"/>
                    <a:gd name="T18" fmla="*/ 24 w 56"/>
                    <a:gd name="T19" fmla="*/ 24 h 32"/>
                    <a:gd name="T20" fmla="*/ 0 w 56"/>
                    <a:gd name="T21" fmla="*/ 16 h 32"/>
                    <a:gd name="T22" fmla="*/ 0 w 56"/>
                    <a:gd name="T23" fmla="*/ 8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56"/>
                    <a:gd name="T37" fmla="*/ 0 h 32"/>
                    <a:gd name="T38" fmla="*/ 56 w 56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56" h="32">
                      <a:moveTo>
                        <a:pt x="0" y="8"/>
                      </a:move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56" y="16"/>
                      </a:lnTo>
                      <a:lnTo>
                        <a:pt x="56" y="24"/>
                      </a:lnTo>
                      <a:lnTo>
                        <a:pt x="48" y="32"/>
                      </a:lnTo>
                      <a:lnTo>
                        <a:pt x="24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68" name="Freeform 472"/>
                <p:cNvSpPr>
                  <a:spLocks/>
                </p:cNvSpPr>
                <p:nvPr/>
              </p:nvSpPr>
              <p:spPr bwMode="auto">
                <a:xfrm>
                  <a:off x="636" y="2392"/>
                  <a:ext cx="64" cy="32"/>
                </a:xfrm>
                <a:custGeom>
                  <a:avLst/>
                  <a:gdLst>
                    <a:gd name="T0" fmla="*/ 0 w 64"/>
                    <a:gd name="T1" fmla="*/ 8 h 32"/>
                    <a:gd name="T2" fmla="*/ 16 w 64"/>
                    <a:gd name="T3" fmla="*/ 0 h 32"/>
                    <a:gd name="T4" fmla="*/ 40 w 64"/>
                    <a:gd name="T5" fmla="*/ 8 h 32"/>
                    <a:gd name="T6" fmla="*/ 40 w 64"/>
                    <a:gd name="T7" fmla="*/ 8 h 32"/>
                    <a:gd name="T8" fmla="*/ 56 w 64"/>
                    <a:gd name="T9" fmla="*/ 16 h 32"/>
                    <a:gd name="T10" fmla="*/ 64 w 64"/>
                    <a:gd name="T11" fmla="*/ 24 h 32"/>
                    <a:gd name="T12" fmla="*/ 64 w 64"/>
                    <a:gd name="T13" fmla="*/ 24 h 32"/>
                    <a:gd name="T14" fmla="*/ 48 w 64"/>
                    <a:gd name="T15" fmla="*/ 32 h 32"/>
                    <a:gd name="T16" fmla="*/ 24 w 64"/>
                    <a:gd name="T17" fmla="*/ 32 h 32"/>
                    <a:gd name="T18" fmla="*/ 24 w 64"/>
                    <a:gd name="T19" fmla="*/ 32 h 32"/>
                    <a:gd name="T20" fmla="*/ 8 w 64"/>
                    <a:gd name="T21" fmla="*/ 16 h 32"/>
                    <a:gd name="T22" fmla="*/ 0 w 64"/>
                    <a:gd name="T23" fmla="*/ 8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32"/>
                    <a:gd name="T38" fmla="*/ 64 w 64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32">
                      <a:moveTo>
                        <a:pt x="0" y="8"/>
                      </a:moveTo>
                      <a:lnTo>
                        <a:pt x="16" y="0"/>
                      </a:lnTo>
                      <a:lnTo>
                        <a:pt x="40" y="8"/>
                      </a:lnTo>
                      <a:lnTo>
                        <a:pt x="56" y="16"/>
                      </a:lnTo>
                      <a:lnTo>
                        <a:pt x="64" y="24"/>
                      </a:lnTo>
                      <a:lnTo>
                        <a:pt x="48" y="32"/>
                      </a:lnTo>
                      <a:lnTo>
                        <a:pt x="24" y="32"/>
                      </a:lnTo>
                      <a:lnTo>
                        <a:pt x="8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69" name="Freeform 473"/>
                <p:cNvSpPr>
                  <a:spLocks/>
                </p:cNvSpPr>
                <p:nvPr/>
              </p:nvSpPr>
              <p:spPr bwMode="auto">
                <a:xfrm>
                  <a:off x="716" y="2320"/>
                  <a:ext cx="40" cy="48"/>
                </a:xfrm>
                <a:custGeom>
                  <a:avLst/>
                  <a:gdLst>
                    <a:gd name="T0" fmla="*/ 8 w 40"/>
                    <a:gd name="T1" fmla="*/ 0 h 48"/>
                    <a:gd name="T2" fmla="*/ 24 w 40"/>
                    <a:gd name="T3" fmla="*/ 0 h 48"/>
                    <a:gd name="T4" fmla="*/ 32 w 40"/>
                    <a:gd name="T5" fmla="*/ 16 h 48"/>
                    <a:gd name="T6" fmla="*/ 32 w 40"/>
                    <a:gd name="T7" fmla="*/ 16 h 48"/>
                    <a:gd name="T8" fmla="*/ 40 w 40"/>
                    <a:gd name="T9" fmla="*/ 40 h 48"/>
                    <a:gd name="T10" fmla="*/ 32 w 40"/>
                    <a:gd name="T11" fmla="*/ 48 h 48"/>
                    <a:gd name="T12" fmla="*/ 32 w 40"/>
                    <a:gd name="T13" fmla="*/ 48 h 48"/>
                    <a:gd name="T14" fmla="*/ 16 w 40"/>
                    <a:gd name="T15" fmla="*/ 40 h 48"/>
                    <a:gd name="T16" fmla="*/ 8 w 40"/>
                    <a:gd name="T17" fmla="*/ 24 h 48"/>
                    <a:gd name="T18" fmla="*/ 8 w 40"/>
                    <a:gd name="T19" fmla="*/ 24 h 48"/>
                    <a:gd name="T20" fmla="*/ 0 w 40"/>
                    <a:gd name="T21" fmla="*/ 8 h 48"/>
                    <a:gd name="T22" fmla="*/ 8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8" y="0"/>
                      </a:moveTo>
                      <a:lnTo>
                        <a:pt x="24" y="0"/>
                      </a:lnTo>
                      <a:lnTo>
                        <a:pt x="32" y="16"/>
                      </a:lnTo>
                      <a:lnTo>
                        <a:pt x="40" y="40"/>
                      </a:lnTo>
                      <a:lnTo>
                        <a:pt x="32" y="48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70" name="Freeform 474"/>
                <p:cNvSpPr>
                  <a:spLocks/>
                </p:cNvSpPr>
                <p:nvPr/>
              </p:nvSpPr>
              <p:spPr bwMode="auto">
                <a:xfrm>
                  <a:off x="820" y="2480"/>
                  <a:ext cx="40" cy="40"/>
                </a:xfrm>
                <a:custGeom>
                  <a:avLst/>
                  <a:gdLst>
                    <a:gd name="T0" fmla="*/ 8 w 40"/>
                    <a:gd name="T1" fmla="*/ 0 h 40"/>
                    <a:gd name="T2" fmla="*/ 24 w 40"/>
                    <a:gd name="T3" fmla="*/ 0 h 40"/>
                    <a:gd name="T4" fmla="*/ 40 w 40"/>
                    <a:gd name="T5" fmla="*/ 16 h 40"/>
                    <a:gd name="T6" fmla="*/ 40 w 40"/>
                    <a:gd name="T7" fmla="*/ 16 h 40"/>
                    <a:gd name="T8" fmla="*/ 40 w 40"/>
                    <a:gd name="T9" fmla="*/ 32 h 40"/>
                    <a:gd name="T10" fmla="*/ 32 w 40"/>
                    <a:gd name="T11" fmla="*/ 40 h 40"/>
                    <a:gd name="T12" fmla="*/ 32 w 40"/>
                    <a:gd name="T13" fmla="*/ 40 h 40"/>
                    <a:gd name="T14" fmla="*/ 24 w 40"/>
                    <a:gd name="T15" fmla="*/ 40 h 40"/>
                    <a:gd name="T16" fmla="*/ 8 w 40"/>
                    <a:gd name="T17" fmla="*/ 24 h 40"/>
                    <a:gd name="T18" fmla="*/ 8 w 40"/>
                    <a:gd name="T19" fmla="*/ 24 h 40"/>
                    <a:gd name="T20" fmla="*/ 0 w 40"/>
                    <a:gd name="T21" fmla="*/ 8 h 40"/>
                    <a:gd name="T22" fmla="*/ 8 w 40"/>
                    <a:gd name="T23" fmla="*/ 0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0"/>
                    <a:gd name="T38" fmla="*/ 40 w 40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0">
                      <a:moveTo>
                        <a:pt x="8" y="0"/>
                      </a:move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0" y="32"/>
                      </a:lnTo>
                      <a:lnTo>
                        <a:pt x="32" y="40"/>
                      </a:lnTo>
                      <a:lnTo>
                        <a:pt x="24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71" name="Freeform 475"/>
                <p:cNvSpPr>
                  <a:spLocks/>
                </p:cNvSpPr>
                <p:nvPr/>
              </p:nvSpPr>
              <p:spPr bwMode="auto">
                <a:xfrm>
                  <a:off x="836" y="2320"/>
                  <a:ext cx="40" cy="48"/>
                </a:xfrm>
                <a:custGeom>
                  <a:avLst/>
                  <a:gdLst>
                    <a:gd name="T0" fmla="*/ 32 w 40"/>
                    <a:gd name="T1" fmla="*/ 0 h 48"/>
                    <a:gd name="T2" fmla="*/ 40 w 40"/>
                    <a:gd name="T3" fmla="*/ 8 h 48"/>
                    <a:gd name="T4" fmla="*/ 40 w 40"/>
                    <a:gd name="T5" fmla="*/ 24 h 48"/>
                    <a:gd name="T6" fmla="*/ 40 w 40"/>
                    <a:gd name="T7" fmla="*/ 24 h 48"/>
                    <a:gd name="T8" fmla="*/ 24 w 40"/>
                    <a:gd name="T9" fmla="*/ 40 h 48"/>
                    <a:gd name="T10" fmla="*/ 8 w 40"/>
                    <a:gd name="T11" fmla="*/ 48 h 48"/>
                    <a:gd name="T12" fmla="*/ 8 w 40"/>
                    <a:gd name="T13" fmla="*/ 48 h 48"/>
                    <a:gd name="T14" fmla="*/ 0 w 40"/>
                    <a:gd name="T15" fmla="*/ 32 h 48"/>
                    <a:gd name="T16" fmla="*/ 8 w 40"/>
                    <a:gd name="T17" fmla="*/ 16 h 48"/>
                    <a:gd name="T18" fmla="*/ 8 w 40"/>
                    <a:gd name="T19" fmla="*/ 16 h 48"/>
                    <a:gd name="T20" fmla="*/ 24 w 40"/>
                    <a:gd name="T21" fmla="*/ 0 h 48"/>
                    <a:gd name="T22" fmla="*/ 32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32" y="0"/>
                      </a:moveTo>
                      <a:lnTo>
                        <a:pt x="40" y="8"/>
                      </a:lnTo>
                      <a:lnTo>
                        <a:pt x="40" y="24"/>
                      </a:lnTo>
                      <a:lnTo>
                        <a:pt x="24" y="40"/>
                      </a:lnTo>
                      <a:lnTo>
                        <a:pt x="8" y="48"/>
                      </a:lnTo>
                      <a:lnTo>
                        <a:pt x="0" y="32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72" name="Freeform 476"/>
                <p:cNvSpPr>
                  <a:spLocks/>
                </p:cNvSpPr>
                <p:nvPr/>
              </p:nvSpPr>
              <p:spPr bwMode="auto">
                <a:xfrm>
                  <a:off x="732" y="2504"/>
                  <a:ext cx="40" cy="48"/>
                </a:xfrm>
                <a:custGeom>
                  <a:avLst/>
                  <a:gdLst>
                    <a:gd name="T0" fmla="*/ 32 w 40"/>
                    <a:gd name="T1" fmla="*/ 0 h 48"/>
                    <a:gd name="T2" fmla="*/ 40 w 40"/>
                    <a:gd name="T3" fmla="*/ 8 h 48"/>
                    <a:gd name="T4" fmla="*/ 32 w 40"/>
                    <a:gd name="T5" fmla="*/ 32 h 48"/>
                    <a:gd name="T6" fmla="*/ 32 w 40"/>
                    <a:gd name="T7" fmla="*/ 32 h 48"/>
                    <a:gd name="T8" fmla="*/ 24 w 40"/>
                    <a:gd name="T9" fmla="*/ 40 h 48"/>
                    <a:gd name="T10" fmla="*/ 8 w 40"/>
                    <a:gd name="T11" fmla="*/ 48 h 48"/>
                    <a:gd name="T12" fmla="*/ 8 w 40"/>
                    <a:gd name="T13" fmla="*/ 48 h 48"/>
                    <a:gd name="T14" fmla="*/ 0 w 40"/>
                    <a:gd name="T15" fmla="*/ 40 h 48"/>
                    <a:gd name="T16" fmla="*/ 8 w 40"/>
                    <a:gd name="T17" fmla="*/ 16 h 48"/>
                    <a:gd name="T18" fmla="*/ 8 w 40"/>
                    <a:gd name="T19" fmla="*/ 16 h 48"/>
                    <a:gd name="T20" fmla="*/ 16 w 40"/>
                    <a:gd name="T21" fmla="*/ 8 h 48"/>
                    <a:gd name="T22" fmla="*/ 32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32" y="0"/>
                      </a:moveTo>
                      <a:lnTo>
                        <a:pt x="40" y="8"/>
                      </a:lnTo>
                      <a:lnTo>
                        <a:pt x="32" y="32"/>
                      </a:lnTo>
                      <a:lnTo>
                        <a:pt x="24" y="40"/>
                      </a:lnTo>
                      <a:lnTo>
                        <a:pt x="8" y="48"/>
                      </a:lnTo>
                      <a:lnTo>
                        <a:pt x="0" y="40"/>
                      </a:lnTo>
                      <a:lnTo>
                        <a:pt x="8" y="16"/>
                      </a:lnTo>
                      <a:lnTo>
                        <a:pt x="16" y="8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3692" name="Group 477"/>
            <p:cNvGrpSpPr>
              <a:grpSpLocks/>
            </p:cNvGrpSpPr>
            <p:nvPr/>
          </p:nvGrpSpPr>
          <p:grpSpPr bwMode="auto">
            <a:xfrm rot="2717479">
              <a:off x="3787" y="2548"/>
              <a:ext cx="598" cy="112"/>
              <a:chOff x="290" y="1936"/>
              <a:chExt cx="598" cy="112"/>
            </a:xfrm>
          </p:grpSpPr>
          <p:sp>
            <p:nvSpPr>
              <p:cNvPr id="114144" name="Freeform 478"/>
              <p:cNvSpPr>
                <a:spLocks/>
              </p:cNvSpPr>
              <p:nvPr/>
            </p:nvSpPr>
            <p:spPr bwMode="auto">
              <a:xfrm>
                <a:off x="290" y="1968"/>
                <a:ext cx="598" cy="36"/>
              </a:xfrm>
              <a:custGeom>
                <a:avLst/>
                <a:gdLst>
                  <a:gd name="T0" fmla="*/ 0 w 598"/>
                  <a:gd name="T1" fmla="*/ 36 h 36"/>
                  <a:gd name="T2" fmla="*/ 136 w 598"/>
                  <a:gd name="T3" fmla="*/ 6 h 36"/>
                  <a:gd name="T4" fmla="*/ 224 w 598"/>
                  <a:gd name="T5" fmla="*/ 4 h 36"/>
                  <a:gd name="T6" fmla="*/ 316 w 598"/>
                  <a:gd name="T7" fmla="*/ 18 h 36"/>
                  <a:gd name="T8" fmla="*/ 408 w 598"/>
                  <a:gd name="T9" fmla="*/ 34 h 36"/>
                  <a:gd name="T10" fmla="*/ 478 w 598"/>
                  <a:gd name="T11" fmla="*/ 30 h 36"/>
                  <a:gd name="T12" fmla="*/ 598 w 598"/>
                  <a:gd name="T13" fmla="*/ 20 h 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98"/>
                  <a:gd name="T22" fmla="*/ 0 h 36"/>
                  <a:gd name="T23" fmla="*/ 598 w 598"/>
                  <a:gd name="T24" fmla="*/ 36 h 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98" h="36">
                    <a:moveTo>
                      <a:pt x="0" y="36"/>
                    </a:moveTo>
                    <a:cubicBezTo>
                      <a:pt x="49" y="23"/>
                      <a:pt x="98" y="11"/>
                      <a:pt x="136" y="6"/>
                    </a:cubicBezTo>
                    <a:cubicBezTo>
                      <a:pt x="173" y="0"/>
                      <a:pt x="194" y="2"/>
                      <a:pt x="224" y="4"/>
                    </a:cubicBezTo>
                    <a:cubicBezTo>
                      <a:pt x="254" y="6"/>
                      <a:pt x="285" y="13"/>
                      <a:pt x="316" y="18"/>
                    </a:cubicBezTo>
                    <a:cubicBezTo>
                      <a:pt x="346" y="23"/>
                      <a:pt x="381" y="32"/>
                      <a:pt x="408" y="34"/>
                    </a:cubicBezTo>
                    <a:cubicBezTo>
                      <a:pt x="435" y="36"/>
                      <a:pt x="446" y="32"/>
                      <a:pt x="478" y="30"/>
                    </a:cubicBezTo>
                    <a:cubicBezTo>
                      <a:pt x="509" y="27"/>
                      <a:pt x="578" y="22"/>
                      <a:pt x="598" y="20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14145" name="Group 479"/>
              <p:cNvGrpSpPr>
                <a:grpSpLocks/>
              </p:cNvGrpSpPr>
              <p:nvPr/>
            </p:nvGrpSpPr>
            <p:grpSpPr bwMode="auto">
              <a:xfrm>
                <a:off x="324" y="1936"/>
                <a:ext cx="544" cy="112"/>
                <a:chOff x="324" y="1872"/>
                <a:chExt cx="544" cy="112"/>
              </a:xfrm>
            </p:grpSpPr>
            <p:sp>
              <p:nvSpPr>
                <p:cNvPr id="114146" name="Freeform 480"/>
                <p:cNvSpPr>
                  <a:spLocks/>
                </p:cNvSpPr>
                <p:nvPr/>
              </p:nvSpPr>
              <p:spPr bwMode="auto">
                <a:xfrm>
                  <a:off x="492" y="1872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8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8 w 48"/>
                    <a:gd name="T21" fmla="*/ 8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8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8" y="8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47" name="Freeform 481"/>
                <p:cNvSpPr>
                  <a:spLocks/>
                </p:cNvSpPr>
                <p:nvPr/>
              </p:nvSpPr>
              <p:spPr bwMode="auto">
                <a:xfrm>
                  <a:off x="652" y="1928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0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0 w 48"/>
                    <a:gd name="T21" fmla="*/ 16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0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48" name="Freeform 482"/>
                <p:cNvSpPr>
                  <a:spLocks/>
                </p:cNvSpPr>
                <p:nvPr/>
              </p:nvSpPr>
              <p:spPr bwMode="auto">
                <a:xfrm>
                  <a:off x="820" y="1888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0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0 w 48"/>
                    <a:gd name="T21" fmla="*/ 8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0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49" name="Freeform 483"/>
                <p:cNvSpPr>
                  <a:spLocks/>
                </p:cNvSpPr>
                <p:nvPr/>
              </p:nvSpPr>
              <p:spPr bwMode="auto">
                <a:xfrm>
                  <a:off x="412" y="1888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0 h 48"/>
                    <a:gd name="T4" fmla="*/ 16 w 48"/>
                    <a:gd name="T5" fmla="*/ 48 h 48"/>
                    <a:gd name="T6" fmla="*/ 16 w 48"/>
                    <a:gd name="T7" fmla="*/ 48 h 48"/>
                    <a:gd name="T8" fmla="*/ 0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0 h 48"/>
                    <a:gd name="T16" fmla="*/ 24 w 48"/>
                    <a:gd name="T17" fmla="*/ 0 h 48"/>
                    <a:gd name="T18" fmla="*/ 24 w 48"/>
                    <a:gd name="T19" fmla="*/ 0 h 48"/>
                    <a:gd name="T20" fmla="*/ 40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16" y="48"/>
                      </a:lnTo>
                      <a:lnTo>
                        <a:pt x="0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50" name="Freeform 484"/>
                <p:cNvSpPr>
                  <a:spLocks/>
                </p:cNvSpPr>
                <p:nvPr/>
              </p:nvSpPr>
              <p:spPr bwMode="auto">
                <a:xfrm>
                  <a:off x="572" y="1912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8 h 48"/>
                    <a:gd name="T4" fmla="*/ 24 w 48"/>
                    <a:gd name="T5" fmla="*/ 48 h 48"/>
                    <a:gd name="T6" fmla="*/ 24 w 48"/>
                    <a:gd name="T7" fmla="*/ 48 h 48"/>
                    <a:gd name="T8" fmla="*/ 0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8 h 48"/>
                    <a:gd name="T16" fmla="*/ 24 w 48"/>
                    <a:gd name="T17" fmla="*/ 0 h 48"/>
                    <a:gd name="T18" fmla="*/ 24 w 48"/>
                    <a:gd name="T19" fmla="*/ 0 h 48"/>
                    <a:gd name="T20" fmla="*/ 40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8"/>
                      </a:lnTo>
                      <a:lnTo>
                        <a:pt x="24" y="48"/>
                      </a:lnTo>
                      <a:lnTo>
                        <a:pt x="0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51" name="Freeform 485"/>
                <p:cNvSpPr>
                  <a:spLocks/>
                </p:cNvSpPr>
                <p:nvPr/>
              </p:nvSpPr>
              <p:spPr bwMode="auto">
                <a:xfrm>
                  <a:off x="324" y="1912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0 h 48"/>
                    <a:gd name="T4" fmla="*/ 24 w 48"/>
                    <a:gd name="T5" fmla="*/ 48 h 48"/>
                    <a:gd name="T6" fmla="*/ 24 w 48"/>
                    <a:gd name="T7" fmla="*/ 48 h 48"/>
                    <a:gd name="T8" fmla="*/ 8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0 h 48"/>
                    <a:gd name="T16" fmla="*/ 32 w 48"/>
                    <a:gd name="T17" fmla="*/ 0 h 48"/>
                    <a:gd name="T18" fmla="*/ 32 w 48"/>
                    <a:gd name="T19" fmla="*/ 0 h 48"/>
                    <a:gd name="T20" fmla="*/ 48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24" y="48"/>
                      </a:ln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52" name="Freeform 486"/>
                <p:cNvSpPr>
                  <a:spLocks/>
                </p:cNvSpPr>
                <p:nvPr/>
              </p:nvSpPr>
              <p:spPr bwMode="auto">
                <a:xfrm>
                  <a:off x="732" y="1920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8 h 48"/>
                    <a:gd name="T4" fmla="*/ 24 w 48"/>
                    <a:gd name="T5" fmla="*/ 48 h 48"/>
                    <a:gd name="T6" fmla="*/ 24 w 48"/>
                    <a:gd name="T7" fmla="*/ 48 h 48"/>
                    <a:gd name="T8" fmla="*/ 8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8 h 48"/>
                    <a:gd name="T16" fmla="*/ 32 w 48"/>
                    <a:gd name="T17" fmla="*/ 0 h 48"/>
                    <a:gd name="T18" fmla="*/ 32 w 48"/>
                    <a:gd name="T19" fmla="*/ 0 h 48"/>
                    <a:gd name="T20" fmla="*/ 48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8"/>
                      </a:lnTo>
                      <a:lnTo>
                        <a:pt x="24" y="48"/>
                      </a:ln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3693" name="Group 487"/>
            <p:cNvGrpSpPr>
              <a:grpSpLocks/>
            </p:cNvGrpSpPr>
            <p:nvPr/>
          </p:nvGrpSpPr>
          <p:grpSpPr bwMode="auto">
            <a:xfrm>
              <a:off x="4270" y="1993"/>
              <a:ext cx="536" cy="384"/>
              <a:chOff x="540" y="1270"/>
              <a:chExt cx="536" cy="384"/>
            </a:xfrm>
          </p:grpSpPr>
          <p:grpSp>
            <p:nvGrpSpPr>
              <p:cNvPr id="114108" name="Group 488"/>
              <p:cNvGrpSpPr>
                <a:grpSpLocks/>
              </p:cNvGrpSpPr>
              <p:nvPr/>
            </p:nvGrpSpPr>
            <p:grpSpPr bwMode="auto">
              <a:xfrm>
                <a:off x="540" y="1270"/>
                <a:ext cx="536" cy="384"/>
                <a:chOff x="540" y="2248"/>
                <a:chExt cx="536" cy="384"/>
              </a:xfrm>
            </p:grpSpPr>
            <p:sp>
              <p:nvSpPr>
                <p:cNvPr id="114128" name="Freeform 489"/>
                <p:cNvSpPr>
                  <a:spLocks/>
                </p:cNvSpPr>
                <p:nvPr/>
              </p:nvSpPr>
              <p:spPr bwMode="auto">
                <a:xfrm>
                  <a:off x="932" y="2416"/>
                  <a:ext cx="144" cy="40"/>
                </a:xfrm>
                <a:custGeom>
                  <a:avLst/>
                  <a:gdLst>
                    <a:gd name="T0" fmla="*/ 144 w 144"/>
                    <a:gd name="T1" fmla="*/ 16 h 40"/>
                    <a:gd name="T2" fmla="*/ 144 w 144"/>
                    <a:gd name="T3" fmla="*/ 24 h 40"/>
                    <a:gd name="T4" fmla="*/ 128 w 144"/>
                    <a:gd name="T5" fmla="*/ 32 h 40"/>
                    <a:gd name="T6" fmla="*/ 104 w 144"/>
                    <a:gd name="T7" fmla="*/ 32 h 40"/>
                    <a:gd name="T8" fmla="*/ 72 w 144"/>
                    <a:gd name="T9" fmla="*/ 40 h 40"/>
                    <a:gd name="T10" fmla="*/ 72 w 144"/>
                    <a:gd name="T11" fmla="*/ 40 h 40"/>
                    <a:gd name="T12" fmla="*/ 40 w 144"/>
                    <a:gd name="T13" fmla="*/ 32 h 40"/>
                    <a:gd name="T14" fmla="*/ 16 w 144"/>
                    <a:gd name="T15" fmla="*/ 32 h 40"/>
                    <a:gd name="T16" fmla="*/ 0 w 144"/>
                    <a:gd name="T17" fmla="*/ 24 h 40"/>
                    <a:gd name="T18" fmla="*/ 0 w 144"/>
                    <a:gd name="T19" fmla="*/ 16 h 40"/>
                    <a:gd name="T20" fmla="*/ 0 w 144"/>
                    <a:gd name="T21" fmla="*/ 16 h 40"/>
                    <a:gd name="T22" fmla="*/ 0 w 144"/>
                    <a:gd name="T23" fmla="*/ 8 h 40"/>
                    <a:gd name="T24" fmla="*/ 16 w 144"/>
                    <a:gd name="T25" fmla="*/ 0 h 40"/>
                    <a:gd name="T26" fmla="*/ 40 w 144"/>
                    <a:gd name="T27" fmla="*/ 0 h 40"/>
                    <a:gd name="T28" fmla="*/ 72 w 144"/>
                    <a:gd name="T29" fmla="*/ 0 h 40"/>
                    <a:gd name="T30" fmla="*/ 72 w 144"/>
                    <a:gd name="T31" fmla="*/ 0 h 40"/>
                    <a:gd name="T32" fmla="*/ 104 w 144"/>
                    <a:gd name="T33" fmla="*/ 0 h 40"/>
                    <a:gd name="T34" fmla="*/ 128 w 144"/>
                    <a:gd name="T35" fmla="*/ 0 h 40"/>
                    <a:gd name="T36" fmla="*/ 144 w 144"/>
                    <a:gd name="T37" fmla="*/ 8 h 40"/>
                    <a:gd name="T38" fmla="*/ 144 w 144"/>
                    <a:gd name="T39" fmla="*/ 16 h 4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44"/>
                    <a:gd name="T61" fmla="*/ 0 h 40"/>
                    <a:gd name="T62" fmla="*/ 144 w 144"/>
                    <a:gd name="T63" fmla="*/ 40 h 40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44" h="40">
                      <a:moveTo>
                        <a:pt x="144" y="16"/>
                      </a:moveTo>
                      <a:lnTo>
                        <a:pt x="144" y="24"/>
                      </a:lnTo>
                      <a:lnTo>
                        <a:pt x="128" y="32"/>
                      </a:lnTo>
                      <a:lnTo>
                        <a:pt x="104" y="32"/>
                      </a:lnTo>
                      <a:lnTo>
                        <a:pt x="72" y="40"/>
                      </a:lnTo>
                      <a:lnTo>
                        <a:pt x="40" y="32"/>
                      </a:lnTo>
                      <a:lnTo>
                        <a:pt x="16" y="32"/>
                      </a:lnTo>
                      <a:lnTo>
                        <a:pt x="0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40" y="0"/>
                      </a:lnTo>
                      <a:lnTo>
                        <a:pt x="72" y="0"/>
                      </a:lnTo>
                      <a:lnTo>
                        <a:pt x="104" y="0"/>
                      </a:lnTo>
                      <a:lnTo>
                        <a:pt x="128" y="0"/>
                      </a:lnTo>
                      <a:lnTo>
                        <a:pt x="144" y="8"/>
                      </a:lnTo>
                      <a:lnTo>
                        <a:pt x="14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29" name="Freeform 490"/>
                <p:cNvSpPr>
                  <a:spLocks/>
                </p:cNvSpPr>
                <p:nvPr/>
              </p:nvSpPr>
              <p:spPr bwMode="auto">
                <a:xfrm>
                  <a:off x="892" y="2496"/>
                  <a:ext cx="112" cy="80"/>
                </a:xfrm>
                <a:custGeom>
                  <a:avLst/>
                  <a:gdLst>
                    <a:gd name="T0" fmla="*/ 112 w 112"/>
                    <a:gd name="T1" fmla="*/ 80 h 80"/>
                    <a:gd name="T2" fmla="*/ 80 w 112"/>
                    <a:gd name="T3" fmla="*/ 80 h 80"/>
                    <a:gd name="T4" fmla="*/ 40 w 112"/>
                    <a:gd name="T5" fmla="*/ 56 h 80"/>
                    <a:gd name="T6" fmla="*/ 40 w 112"/>
                    <a:gd name="T7" fmla="*/ 56 h 80"/>
                    <a:gd name="T8" fmla="*/ 16 w 112"/>
                    <a:gd name="T9" fmla="*/ 40 h 80"/>
                    <a:gd name="T10" fmla="*/ 8 w 112"/>
                    <a:gd name="T11" fmla="*/ 24 h 80"/>
                    <a:gd name="T12" fmla="*/ 0 w 112"/>
                    <a:gd name="T13" fmla="*/ 8 h 80"/>
                    <a:gd name="T14" fmla="*/ 8 w 112"/>
                    <a:gd name="T15" fmla="*/ 0 h 80"/>
                    <a:gd name="T16" fmla="*/ 8 w 112"/>
                    <a:gd name="T17" fmla="*/ 0 h 80"/>
                    <a:gd name="T18" fmla="*/ 32 w 112"/>
                    <a:gd name="T19" fmla="*/ 0 h 80"/>
                    <a:gd name="T20" fmla="*/ 72 w 112"/>
                    <a:gd name="T21" fmla="*/ 24 h 80"/>
                    <a:gd name="T22" fmla="*/ 72 w 112"/>
                    <a:gd name="T23" fmla="*/ 24 h 80"/>
                    <a:gd name="T24" fmla="*/ 96 w 112"/>
                    <a:gd name="T25" fmla="*/ 40 h 80"/>
                    <a:gd name="T26" fmla="*/ 104 w 112"/>
                    <a:gd name="T27" fmla="*/ 56 h 80"/>
                    <a:gd name="T28" fmla="*/ 112 w 112"/>
                    <a:gd name="T29" fmla="*/ 72 h 80"/>
                    <a:gd name="T30" fmla="*/ 112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112" y="80"/>
                      </a:moveTo>
                      <a:lnTo>
                        <a:pt x="80" y="80"/>
                      </a:lnTo>
                      <a:lnTo>
                        <a:pt x="40" y="56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72" y="24"/>
                      </a:lnTo>
                      <a:lnTo>
                        <a:pt x="96" y="40"/>
                      </a:lnTo>
                      <a:lnTo>
                        <a:pt x="104" y="56"/>
                      </a:lnTo>
                      <a:lnTo>
                        <a:pt x="112" y="72"/>
                      </a:lnTo>
                      <a:lnTo>
                        <a:pt x="112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30" name="Freeform 491"/>
                <p:cNvSpPr>
                  <a:spLocks/>
                </p:cNvSpPr>
                <p:nvPr/>
              </p:nvSpPr>
              <p:spPr bwMode="auto">
                <a:xfrm>
                  <a:off x="780" y="2248"/>
                  <a:ext cx="48" cy="104"/>
                </a:xfrm>
                <a:custGeom>
                  <a:avLst/>
                  <a:gdLst>
                    <a:gd name="T0" fmla="*/ 24 w 48"/>
                    <a:gd name="T1" fmla="*/ 104 h 104"/>
                    <a:gd name="T2" fmla="*/ 8 w 48"/>
                    <a:gd name="T3" fmla="*/ 88 h 104"/>
                    <a:gd name="T4" fmla="*/ 0 w 48"/>
                    <a:gd name="T5" fmla="*/ 56 h 104"/>
                    <a:gd name="T6" fmla="*/ 0 w 48"/>
                    <a:gd name="T7" fmla="*/ 56 h 104"/>
                    <a:gd name="T8" fmla="*/ 8 w 48"/>
                    <a:gd name="T9" fmla="*/ 16 h 104"/>
                    <a:gd name="T10" fmla="*/ 24 w 48"/>
                    <a:gd name="T11" fmla="*/ 0 h 104"/>
                    <a:gd name="T12" fmla="*/ 24 w 48"/>
                    <a:gd name="T13" fmla="*/ 0 h 104"/>
                    <a:gd name="T14" fmla="*/ 40 w 48"/>
                    <a:gd name="T15" fmla="*/ 16 h 104"/>
                    <a:gd name="T16" fmla="*/ 48 w 48"/>
                    <a:gd name="T17" fmla="*/ 56 h 104"/>
                    <a:gd name="T18" fmla="*/ 48 w 48"/>
                    <a:gd name="T19" fmla="*/ 56 h 104"/>
                    <a:gd name="T20" fmla="*/ 40 w 48"/>
                    <a:gd name="T21" fmla="*/ 88 h 104"/>
                    <a:gd name="T22" fmla="*/ 24 w 48"/>
                    <a:gd name="T23" fmla="*/ 104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104"/>
                    <a:gd name="T38" fmla="*/ 48 w 48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104">
                      <a:moveTo>
                        <a:pt x="24" y="104"/>
                      </a:moveTo>
                      <a:lnTo>
                        <a:pt x="8" y="88"/>
                      </a:lnTo>
                      <a:lnTo>
                        <a:pt x="0" y="56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56"/>
                      </a:lnTo>
                      <a:lnTo>
                        <a:pt x="40" y="88"/>
                      </a:lnTo>
                      <a:lnTo>
                        <a:pt x="24" y="10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31" name="Freeform 492"/>
                <p:cNvSpPr>
                  <a:spLocks/>
                </p:cNvSpPr>
                <p:nvPr/>
              </p:nvSpPr>
              <p:spPr bwMode="auto">
                <a:xfrm>
                  <a:off x="540" y="2416"/>
                  <a:ext cx="152" cy="40"/>
                </a:xfrm>
                <a:custGeom>
                  <a:avLst/>
                  <a:gdLst>
                    <a:gd name="T0" fmla="*/ 152 w 152"/>
                    <a:gd name="T1" fmla="*/ 24 h 40"/>
                    <a:gd name="T2" fmla="*/ 144 w 152"/>
                    <a:gd name="T3" fmla="*/ 32 h 40"/>
                    <a:gd name="T4" fmla="*/ 128 w 152"/>
                    <a:gd name="T5" fmla="*/ 32 h 40"/>
                    <a:gd name="T6" fmla="*/ 104 w 152"/>
                    <a:gd name="T7" fmla="*/ 40 h 40"/>
                    <a:gd name="T8" fmla="*/ 80 w 152"/>
                    <a:gd name="T9" fmla="*/ 40 h 40"/>
                    <a:gd name="T10" fmla="*/ 80 w 152"/>
                    <a:gd name="T11" fmla="*/ 40 h 40"/>
                    <a:gd name="T12" fmla="*/ 48 w 152"/>
                    <a:gd name="T13" fmla="*/ 40 h 40"/>
                    <a:gd name="T14" fmla="*/ 24 w 152"/>
                    <a:gd name="T15" fmla="*/ 32 h 40"/>
                    <a:gd name="T16" fmla="*/ 8 w 152"/>
                    <a:gd name="T17" fmla="*/ 32 h 40"/>
                    <a:gd name="T18" fmla="*/ 0 w 152"/>
                    <a:gd name="T19" fmla="*/ 24 h 40"/>
                    <a:gd name="T20" fmla="*/ 0 w 152"/>
                    <a:gd name="T21" fmla="*/ 24 h 40"/>
                    <a:gd name="T22" fmla="*/ 8 w 152"/>
                    <a:gd name="T23" fmla="*/ 16 h 40"/>
                    <a:gd name="T24" fmla="*/ 24 w 152"/>
                    <a:gd name="T25" fmla="*/ 8 h 40"/>
                    <a:gd name="T26" fmla="*/ 48 w 152"/>
                    <a:gd name="T27" fmla="*/ 0 h 40"/>
                    <a:gd name="T28" fmla="*/ 80 w 152"/>
                    <a:gd name="T29" fmla="*/ 0 h 40"/>
                    <a:gd name="T30" fmla="*/ 80 w 152"/>
                    <a:gd name="T31" fmla="*/ 0 h 40"/>
                    <a:gd name="T32" fmla="*/ 104 w 152"/>
                    <a:gd name="T33" fmla="*/ 0 h 40"/>
                    <a:gd name="T34" fmla="*/ 128 w 152"/>
                    <a:gd name="T35" fmla="*/ 8 h 40"/>
                    <a:gd name="T36" fmla="*/ 144 w 152"/>
                    <a:gd name="T37" fmla="*/ 16 h 40"/>
                    <a:gd name="T38" fmla="*/ 152 w 152"/>
                    <a:gd name="T39" fmla="*/ 24 h 4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52"/>
                    <a:gd name="T61" fmla="*/ 0 h 40"/>
                    <a:gd name="T62" fmla="*/ 152 w 152"/>
                    <a:gd name="T63" fmla="*/ 40 h 40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52" h="40">
                      <a:moveTo>
                        <a:pt x="152" y="24"/>
                      </a:moveTo>
                      <a:lnTo>
                        <a:pt x="144" y="32"/>
                      </a:lnTo>
                      <a:lnTo>
                        <a:pt x="128" y="32"/>
                      </a:lnTo>
                      <a:lnTo>
                        <a:pt x="104" y="40"/>
                      </a:lnTo>
                      <a:lnTo>
                        <a:pt x="80" y="40"/>
                      </a:lnTo>
                      <a:lnTo>
                        <a:pt x="48" y="40"/>
                      </a:lnTo>
                      <a:lnTo>
                        <a:pt x="24" y="32"/>
                      </a:lnTo>
                      <a:lnTo>
                        <a:pt x="8" y="32"/>
                      </a:lnTo>
                      <a:lnTo>
                        <a:pt x="0" y="24"/>
                      </a:lnTo>
                      <a:lnTo>
                        <a:pt x="8" y="16"/>
                      </a:lnTo>
                      <a:lnTo>
                        <a:pt x="24" y="8"/>
                      </a:lnTo>
                      <a:lnTo>
                        <a:pt x="48" y="0"/>
                      </a:lnTo>
                      <a:lnTo>
                        <a:pt x="80" y="0"/>
                      </a:lnTo>
                      <a:lnTo>
                        <a:pt x="104" y="0"/>
                      </a:lnTo>
                      <a:lnTo>
                        <a:pt x="128" y="8"/>
                      </a:lnTo>
                      <a:lnTo>
                        <a:pt x="144" y="16"/>
                      </a:lnTo>
                      <a:lnTo>
                        <a:pt x="152" y="2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32" name="Freeform 493"/>
                <p:cNvSpPr>
                  <a:spLocks/>
                </p:cNvSpPr>
                <p:nvPr/>
              </p:nvSpPr>
              <p:spPr bwMode="auto">
                <a:xfrm>
                  <a:off x="780" y="2520"/>
                  <a:ext cx="48" cy="112"/>
                </a:xfrm>
                <a:custGeom>
                  <a:avLst/>
                  <a:gdLst>
                    <a:gd name="T0" fmla="*/ 24 w 48"/>
                    <a:gd name="T1" fmla="*/ 112 h 112"/>
                    <a:gd name="T2" fmla="*/ 8 w 48"/>
                    <a:gd name="T3" fmla="*/ 96 h 112"/>
                    <a:gd name="T4" fmla="*/ 0 w 48"/>
                    <a:gd name="T5" fmla="*/ 56 h 112"/>
                    <a:gd name="T6" fmla="*/ 0 w 48"/>
                    <a:gd name="T7" fmla="*/ 56 h 112"/>
                    <a:gd name="T8" fmla="*/ 8 w 48"/>
                    <a:gd name="T9" fmla="*/ 16 h 112"/>
                    <a:gd name="T10" fmla="*/ 24 w 48"/>
                    <a:gd name="T11" fmla="*/ 0 h 112"/>
                    <a:gd name="T12" fmla="*/ 24 w 48"/>
                    <a:gd name="T13" fmla="*/ 0 h 112"/>
                    <a:gd name="T14" fmla="*/ 40 w 48"/>
                    <a:gd name="T15" fmla="*/ 16 h 112"/>
                    <a:gd name="T16" fmla="*/ 48 w 48"/>
                    <a:gd name="T17" fmla="*/ 56 h 112"/>
                    <a:gd name="T18" fmla="*/ 48 w 48"/>
                    <a:gd name="T19" fmla="*/ 56 h 112"/>
                    <a:gd name="T20" fmla="*/ 40 w 48"/>
                    <a:gd name="T21" fmla="*/ 96 h 112"/>
                    <a:gd name="T22" fmla="*/ 24 w 48"/>
                    <a:gd name="T23" fmla="*/ 112 h 11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112"/>
                    <a:gd name="T38" fmla="*/ 48 w 48"/>
                    <a:gd name="T39" fmla="*/ 112 h 11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112">
                      <a:moveTo>
                        <a:pt x="24" y="112"/>
                      </a:moveTo>
                      <a:lnTo>
                        <a:pt x="8" y="96"/>
                      </a:lnTo>
                      <a:lnTo>
                        <a:pt x="0" y="56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56"/>
                      </a:lnTo>
                      <a:lnTo>
                        <a:pt x="40" y="96"/>
                      </a:lnTo>
                      <a:lnTo>
                        <a:pt x="24" y="11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33" name="Freeform 494"/>
                <p:cNvSpPr>
                  <a:spLocks/>
                </p:cNvSpPr>
                <p:nvPr/>
              </p:nvSpPr>
              <p:spPr bwMode="auto">
                <a:xfrm>
                  <a:off x="612" y="2304"/>
                  <a:ext cx="112" cy="80"/>
                </a:xfrm>
                <a:custGeom>
                  <a:avLst/>
                  <a:gdLst>
                    <a:gd name="T0" fmla="*/ 112 w 112"/>
                    <a:gd name="T1" fmla="*/ 80 h 80"/>
                    <a:gd name="T2" fmla="*/ 80 w 112"/>
                    <a:gd name="T3" fmla="*/ 80 h 80"/>
                    <a:gd name="T4" fmla="*/ 40 w 112"/>
                    <a:gd name="T5" fmla="*/ 56 h 80"/>
                    <a:gd name="T6" fmla="*/ 40 w 112"/>
                    <a:gd name="T7" fmla="*/ 56 h 80"/>
                    <a:gd name="T8" fmla="*/ 16 w 112"/>
                    <a:gd name="T9" fmla="*/ 40 h 80"/>
                    <a:gd name="T10" fmla="*/ 8 w 112"/>
                    <a:gd name="T11" fmla="*/ 24 h 80"/>
                    <a:gd name="T12" fmla="*/ 0 w 112"/>
                    <a:gd name="T13" fmla="*/ 8 h 80"/>
                    <a:gd name="T14" fmla="*/ 0 w 112"/>
                    <a:gd name="T15" fmla="*/ 0 h 80"/>
                    <a:gd name="T16" fmla="*/ 0 w 112"/>
                    <a:gd name="T17" fmla="*/ 0 h 80"/>
                    <a:gd name="T18" fmla="*/ 32 w 112"/>
                    <a:gd name="T19" fmla="*/ 8 h 80"/>
                    <a:gd name="T20" fmla="*/ 72 w 112"/>
                    <a:gd name="T21" fmla="*/ 24 h 80"/>
                    <a:gd name="T22" fmla="*/ 72 w 112"/>
                    <a:gd name="T23" fmla="*/ 24 h 80"/>
                    <a:gd name="T24" fmla="*/ 96 w 112"/>
                    <a:gd name="T25" fmla="*/ 40 h 80"/>
                    <a:gd name="T26" fmla="*/ 104 w 112"/>
                    <a:gd name="T27" fmla="*/ 56 h 80"/>
                    <a:gd name="T28" fmla="*/ 112 w 112"/>
                    <a:gd name="T29" fmla="*/ 72 h 80"/>
                    <a:gd name="T30" fmla="*/ 112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112" y="80"/>
                      </a:moveTo>
                      <a:lnTo>
                        <a:pt x="80" y="80"/>
                      </a:lnTo>
                      <a:lnTo>
                        <a:pt x="40" y="56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32" y="8"/>
                      </a:lnTo>
                      <a:lnTo>
                        <a:pt x="72" y="24"/>
                      </a:lnTo>
                      <a:lnTo>
                        <a:pt x="96" y="40"/>
                      </a:lnTo>
                      <a:lnTo>
                        <a:pt x="104" y="56"/>
                      </a:lnTo>
                      <a:lnTo>
                        <a:pt x="112" y="72"/>
                      </a:lnTo>
                      <a:lnTo>
                        <a:pt x="112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34" name="Freeform 495"/>
                <p:cNvSpPr>
                  <a:spLocks/>
                </p:cNvSpPr>
                <p:nvPr/>
              </p:nvSpPr>
              <p:spPr bwMode="auto">
                <a:xfrm>
                  <a:off x="876" y="2296"/>
                  <a:ext cx="112" cy="80"/>
                </a:xfrm>
                <a:custGeom>
                  <a:avLst/>
                  <a:gdLst>
                    <a:gd name="T0" fmla="*/ 8 w 112"/>
                    <a:gd name="T1" fmla="*/ 80 h 80"/>
                    <a:gd name="T2" fmla="*/ 0 w 112"/>
                    <a:gd name="T3" fmla="*/ 72 h 80"/>
                    <a:gd name="T4" fmla="*/ 8 w 112"/>
                    <a:gd name="T5" fmla="*/ 56 h 80"/>
                    <a:gd name="T6" fmla="*/ 24 w 112"/>
                    <a:gd name="T7" fmla="*/ 40 h 80"/>
                    <a:gd name="T8" fmla="*/ 40 w 112"/>
                    <a:gd name="T9" fmla="*/ 24 h 80"/>
                    <a:gd name="T10" fmla="*/ 40 w 112"/>
                    <a:gd name="T11" fmla="*/ 24 h 80"/>
                    <a:gd name="T12" fmla="*/ 80 w 112"/>
                    <a:gd name="T13" fmla="*/ 8 h 80"/>
                    <a:gd name="T14" fmla="*/ 112 w 112"/>
                    <a:gd name="T15" fmla="*/ 0 h 80"/>
                    <a:gd name="T16" fmla="*/ 112 w 112"/>
                    <a:gd name="T17" fmla="*/ 0 h 80"/>
                    <a:gd name="T18" fmla="*/ 112 w 112"/>
                    <a:gd name="T19" fmla="*/ 8 h 80"/>
                    <a:gd name="T20" fmla="*/ 112 w 112"/>
                    <a:gd name="T21" fmla="*/ 24 h 80"/>
                    <a:gd name="T22" fmla="*/ 96 w 112"/>
                    <a:gd name="T23" fmla="*/ 40 h 80"/>
                    <a:gd name="T24" fmla="*/ 80 w 112"/>
                    <a:gd name="T25" fmla="*/ 56 h 80"/>
                    <a:gd name="T26" fmla="*/ 80 w 112"/>
                    <a:gd name="T27" fmla="*/ 56 h 80"/>
                    <a:gd name="T28" fmla="*/ 32 w 112"/>
                    <a:gd name="T29" fmla="*/ 80 h 80"/>
                    <a:gd name="T30" fmla="*/ 8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8" y="80"/>
                      </a:moveTo>
                      <a:lnTo>
                        <a:pt x="0" y="72"/>
                      </a:lnTo>
                      <a:lnTo>
                        <a:pt x="8" y="56"/>
                      </a:lnTo>
                      <a:lnTo>
                        <a:pt x="24" y="40"/>
                      </a:lnTo>
                      <a:lnTo>
                        <a:pt x="40" y="24"/>
                      </a:lnTo>
                      <a:lnTo>
                        <a:pt x="80" y="8"/>
                      </a:lnTo>
                      <a:lnTo>
                        <a:pt x="112" y="0"/>
                      </a:lnTo>
                      <a:lnTo>
                        <a:pt x="112" y="8"/>
                      </a:lnTo>
                      <a:lnTo>
                        <a:pt x="112" y="24"/>
                      </a:lnTo>
                      <a:lnTo>
                        <a:pt x="96" y="40"/>
                      </a:lnTo>
                      <a:lnTo>
                        <a:pt x="80" y="56"/>
                      </a:lnTo>
                      <a:lnTo>
                        <a:pt x="32" y="80"/>
                      </a:lnTo>
                      <a:lnTo>
                        <a:pt x="8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35" name="Freeform 496"/>
                <p:cNvSpPr>
                  <a:spLocks/>
                </p:cNvSpPr>
                <p:nvPr/>
              </p:nvSpPr>
              <p:spPr bwMode="auto">
                <a:xfrm>
                  <a:off x="916" y="2352"/>
                  <a:ext cx="136" cy="56"/>
                </a:xfrm>
                <a:custGeom>
                  <a:avLst/>
                  <a:gdLst>
                    <a:gd name="T0" fmla="*/ 0 w 136"/>
                    <a:gd name="T1" fmla="*/ 48 h 56"/>
                    <a:gd name="T2" fmla="*/ 0 w 136"/>
                    <a:gd name="T3" fmla="*/ 40 h 56"/>
                    <a:gd name="T4" fmla="*/ 16 w 136"/>
                    <a:gd name="T5" fmla="*/ 32 h 56"/>
                    <a:gd name="T6" fmla="*/ 32 w 136"/>
                    <a:gd name="T7" fmla="*/ 16 h 56"/>
                    <a:gd name="T8" fmla="*/ 56 w 136"/>
                    <a:gd name="T9" fmla="*/ 8 h 56"/>
                    <a:gd name="T10" fmla="*/ 56 w 136"/>
                    <a:gd name="T11" fmla="*/ 8 h 56"/>
                    <a:gd name="T12" fmla="*/ 88 w 136"/>
                    <a:gd name="T13" fmla="*/ 0 h 56"/>
                    <a:gd name="T14" fmla="*/ 112 w 136"/>
                    <a:gd name="T15" fmla="*/ 0 h 56"/>
                    <a:gd name="T16" fmla="*/ 128 w 136"/>
                    <a:gd name="T17" fmla="*/ 0 h 56"/>
                    <a:gd name="T18" fmla="*/ 136 w 136"/>
                    <a:gd name="T19" fmla="*/ 8 h 56"/>
                    <a:gd name="T20" fmla="*/ 136 w 136"/>
                    <a:gd name="T21" fmla="*/ 8 h 56"/>
                    <a:gd name="T22" fmla="*/ 136 w 136"/>
                    <a:gd name="T23" fmla="*/ 16 h 56"/>
                    <a:gd name="T24" fmla="*/ 128 w 136"/>
                    <a:gd name="T25" fmla="*/ 24 h 56"/>
                    <a:gd name="T26" fmla="*/ 104 w 136"/>
                    <a:gd name="T27" fmla="*/ 32 h 56"/>
                    <a:gd name="T28" fmla="*/ 80 w 136"/>
                    <a:gd name="T29" fmla="*/ 48 h 56"/>
                    <a:gd name="T30" fmla="*/ 80 w 136"/>
                    <a:gd name="T31" fmla="*/ 48 h 56"/>
                    <a:gd name="T32" fmla="*/ 48 w 136"/>
                    <a:gd name="T33" fmla="*/ 48 h 56"/>
                    <a:gd name="T34" fmla="*/ 24 w 136"/>
                    <a:gd name="T35" fmla="*/ 56 h 56"/>
                    <a:gd name="T36" fmla="*/ 8 w 136"/>
                    <a:gd name="T37" fmla="*/ 56 h 56"/>
                    <a:gd name="T38" fmla="*/ 0 w 136"/>
                    <a:gd name="T39" fmla="*/ 4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48"/>
                      </a:moveTo>
                      <a:lnTo>
                        <a:pt x="0" y="40"/>
                      </a:lnTo>
                      <a:lnTo>
                        <a:pt x="16" y="32"/>
                      </a:lnTo>
                      <a:lnTo>
                        <a:pt x="32" y="16"/>
                      </a:lnTo>
                      <a:lnTo>
                        <a:pt x="56" y="8"/>
                      </a:lnTo>
                      <a:lnTo>
                        <a:pt x="88" y="0"/>
                      </a:lnTo>
                      <a:lnTo>
                        <a:pt x="112" y="0"/>
                      </a:lnTo>
                      <a:lnTo>
                        <a:pt x="128" y="0"/>
                      </a:lnTo>
                      <a:lnTo>
                        <a:pt x="136" y="8"/>
                      </a:lnTo>
                      <a:lnTo>
                        <a:pt x="136" y="16"/>
                      </a:lnTo>
                      <a:lnTo>
                        <a:pt x="128" y="24"/>
                      </a:lnTo>
                      <a:lnTo>
                        <a:pt x="104" y="32"/>
                      </a:lnTo>
                      <a:lnTo>
                        <a:pt x="80" y="48"/>
                      </a:lnTo>
                      <a:lnTo>
                        <a:pt x="48" y="48"/>
                      </a:lnTo>
                      <a:lnTo>
                        <a:pt x="24" y="56"/>
                      </a:lnTo>
                      <a:lnTo>
                        <a:pt x="8" y="56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36" name="Freeform 497"/>
                <p:cNvSpPr>
                  <a:spLocks/>
                </p:cNvSpPr>
                <p:nvPr/>
              </p:nvSpPr>
              <p:spPr bwMode="auto">
                <a:xfrm>
                  <a:off x="564" y="2472"/>
                  <a:ext cx="136" cy="56"/>
                </a:xfrm>
                <a:custGeom>
                  <a:avLst/>
                  <a:gdLst>
                    <a:gd name="T0" fmla="*/ 0 w 136"/>
                    <a:gd name="T1" fmla="*/ 48 h 56"/>
                    <a:gd name="T2" fmla="*/ 0 w 136"/>
                    <a:gd name="T3" fmla="*/ 40 h 56"/>
                    <a:gd name="T4" fmla="*/ 8 w 136"/>
                    <a:gd name="T5" fmla="*/ 32 h 56"/>
                    <a:gd name="T6" fmla="*/ 32 w 136"/>
                    <a:gd name="T7" fmla="*/ 16 h 56"/>
                    <a:gd name="T8" fmla="*/ 56 w 136"/>
                    <a:gd name="T9" fmla="*/ 8 h 56"/>
                    <a:gd name="T10" fmla="*/ 56 w 136"/>
                    <a:gd name="T11" fmla="*/ 8 h 56"/>
                    <a:gd name="T12" fmla="*/ 88 w 136"/>
                    <a:gd name="T13" fmla="*/ 0 h 56"/>
                    <a:gd name="T14" fmla="*/ 112 w 136"/>
                    <a:gd name="T15" fmla="*/ 0 h 56"/>
                    <a:gd name="T16" fmla="*/ 128 w 136"/>
                    <a:gd name="T17" fmla="*/ 0 h 56"/>
                    <a:gd name="T18" fmla="*/ 136 w 136"/>
                    <a:gd name="T19" fmla="*/ 8 h 56"/>
                    <a:gd name="T20" fmla="*/ 136 w 136"/>
                    <a:gd name="T21" fmla="*/ 8 h 56"/>
                    <a:gd name="T22" fmla="*/ 136 w 136"/>
                    <a:gd name="T23" fmla="*/ 16 h 56"/>
                    <a:gd name="T24" fmla="*/ 120 w 136"/>
                    <a:gd name="T25" fmla="*/ 24 h 56"/>
                    <a:gd name="T26" fmla="*/ 104 w 136"/>
                    <a:gd name="T27" fmla="*/ 32 h 56"/>
                    <a:gd name="T28" fmla="*/ 80 w 136"/>
                    <a:gd name="T29" fmla="*/ 48 h 56"/>
                    <a:gd name="T30" fmla="*/ 80 w 136"/>
                    <a:gd name="T31" fmla="*/ 48 h 56"/>
                    <a:gd name="T32" fmla="*/ 48 w 136"/>
                    <a:gd name="T33" fmla="*/ 48 h 56"/>
                    <a:gd name="T34" fmla="*/ 24 w 136"/>
                    <a:gd name="T35" fmla="*/ 56 h 56"/>
                    <a:gd name="T36" fmla="*/ 8 w 136"/>
                    <a:gd name="T37" fmla="*/ 56 h 56"/>
                    <a:gd name="T38" fmla="*/ 0 w 136"/>
                    <a:gd name="T39" fmla="*/ 4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48"/>
                      </a:moveTo>
                      <a:lnTo>
                        <a:pt x="0" y="40"/>
                      </a:lnTo>
                      <a:lnTo>
                        <a:pt x="8" y="32"/>
                      </a:lnTo>
                      <a:lnTo>
                        <a:pt x="32" y="16"/>
                      </a:lnTo>
                      <a:lnTo>
                        <a:pt x="56" y="8"/>
                      </a:lnTo>
                      <a:lnTo>
                        <a:pt x="88" y="0"/>
                      </a:lnTo>
                      <a:lnTo>
                        <a:pt x="112" y="0"/>
                      </a:lnTo>
                      <a:lnTo>
                        <a:pt x="128" y="0"/>
                      </a:lnTo>
                      <a:lnTo>
                        <a:pt x="136" y="8"/>
                      </a:lnTo>
                      <a:lnTo>
                        <a:pt x="136" y="16"/>
                      </a:lnTo>
                      <a:lnTo>
                        <a:pt x="120" y="24"/>
                      </a:lnTo>
                      <a:lnTo>
                        <a:pt x="104" y="32"/>
                      </a:lnTo>
                      <a:lnTo>
                        <a:pt x="80" y="48"/>
                      </a:lnTo>
                      <a:lnTo>
                        <a:pt x="48" y="48"/>
                      </a:lnTo>
                      <a:lnTo>
                        <a:pt x="24" y="56"/>
                      </a:lnTo>
                      <a:lnTo>
                        <a:pt x="8" y="56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37" name="Freeform 498"/>
                <p:cNvSpPr>
                  <a:spLocks/>
                </p:cNvSpPr>
                <p:nvPr/>
              </p:nvSpPr>
              <p:spPr bwMode="auto">
                <a:xfrm>
                  <a:off x="628" y="2504"/>
                  <a:ext cx="112" cy="72"/>
                </a:xfrm>
                <a:custGeom>
                  <a:avLst/>
                  <a:gdLst>
                    <a:gd name="T0" fmla="*/ 8 w 112"/>
                    <a:gd name="T1" fmla="*/ 72 h 72"/>
                    <a:gd name="T2" fmla="*/ 0 w 112"/>
                    <a:gd name="T3" fmla="*/ 64 h 72"/>
                    <a:gd name="T4" fmla="*/ 8 w 112"/>
                    <a:gd name="T5" fmla="*/ 56 h 72"/>
                    <a:gd name="T6" fmla="*/ 16 w 112"/>
                    <a:gd name="T7" fmla="*/ 40 h 72"/>
                    <a:gd name="T8" fmla="*/ 40 w 112"/>
                    <a:gd name="T9" fmla="*/ 24 h 72"/>
                    <a:gd name="T10" fmla="*/ 40 w 112"/>
                    <a:gd name="T11" fmla="*/ 24 h 72"/>
                    <a:gd name="T12" fmla="*/ 80 w 112"/>
                    <a:gd name="T13" fmla="*/ 0 h 72"/>
                    <a:gd name="T14" fmla="*/ 112 w 112"/>
                    <a:gd name="T15" fmla="*/ 0 h 72"/>
                    <a:gd name="T16" fmla="*/ 112 w 112"/>
                    <a:gd name="T17" fmla="*/ 0 h 72"/>
                    <a:gd name="T18" fmla="*/ 112 w 112"/>
                    <a:gd name="T19" fmla="*/ 8 h 72"/>
                    <a:gd name="T20" fmla="*/ 112 w 112"/>
                    <a:gd name="T21" fmla="*/ 16 h 72"/>
                    <a:gd name="T22" fmla="*/ 96 w 112"/>
                    <a:gd name="T23" fmla="*/ 32 h 72"/>
                    <a:gd name="T24" fmla="*/ 80 w 112"/>
                    <a:gd name="T25" fmla="*/ 48 h 72"/>
                    <a:gd name="T26" fmla="*/ 80 w 112"/>
                    <a:gd name="T27" fmla="*/ 48 h 72"/>
                    <a:gd name="T28" fmla="*/ 32 w 112"/>
                    <a:gd name="T29" fmla="*/ 72 h 72"/>
                    <a:gd name="T30" fmla="*/ 8 w 112"/>
                    <a:gd name="T31" fmla="*/ 72 h 7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72"/>
                    <a:gd name="T50" fmla="*/ 112 w 112"/>
                    <a:gd name="T51" fmla="*/ 72 h 72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72">
                      <a:moveTo>
                        <a:pt x="8" y="72"/>
                      </a:moveTo>
                      <a:lnTo>
                        <a:pt x="0" y="64"/>
                      </a:lnTo>
                      <a:lnTo>
                        <a:pt x="8" y="56"/>
                      </a:lnTo>
                      <a:lnTo>
                        <a:pt x="16" y="40"/>
                      </a:lnTo>
                      <a:lnTo>
                        <a:pt x="40" y="24"/>
                      </a:lnTo>
                      <a:lnTo>
                        <a:pt x="80" y="0"/>
                      </a:lnTo>
                      <a:lnTo>
                        <a:pt x="112" y="0"/>
                      </a:lnTo>
                      <a:lnTo>
                        <a:pt x="112" y="8"/>
                      </a:lnTo>
                      <a:lnTo>
                        <a:pt x="112" y="16"/>
                      </a:lnTo>
                      <a:lnTo>
                        <a:pt x="96" y="32"/>
                      </a:lnTo>
                      <a:lnTo>
                        <a:pt x="80" y="48"/>
                      </a:lnTo>
                      <a:lnTo>
                        <a:pt x="32" y="72"/>
                      </a:lnTo>
                      <a:lnTo>
                        <a:pt x="8" y="7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38" name="Freeform 499"/>
                <p:cNvSpPr>
                  <a:spLocks/>
                </p:cNvSpPr>
                <p:nvPr/>
              </p:nvSpPr>
              <p:spPr bwMode="auto">
                <a:xfrm>
                  <a:off x="932" y="2464"/>
                  <a:ext cx="136" cy="56"/>
                </a:xfrm>
                <a:custGeom>
                  <a:avLst/>
                  <a:gdLst>
                    <a:gd name="T0" fmla="*/ 0 w 136"/>
                    <a:gd name="T1" fmla="*/ 8 h 56"/>
                    <a:gd name="T2" fmla="*/ 8 w 136"/>
                    <a:gd name="T3" fmla="*/ 0 h 56"/>
                    <a:gd name="T4" fmla="*/ 32 w 136"/>
                    <a:gd name="T5" fmla="*/ 0 h 56"/>
                    <a:gd name="T6" fmla="*/ 56 w 136"/>
                    <a:gd name="T7" fmla="*/ 0 h 56"/>
                    <a:gd name="T8" fmla="*/ 80 w 136"/>
                    <a:gd name="T9" fmla="*/ 8 h 56"/>
                    <a:gd name="T10" fmla="*/ 80 w 136"/>
                    <a:gd name="T11" fmla="*/ 8 h 56"/>
                    <a:gd name="T12" fmla="*/ 104 w 136"/>
                    <a:gd name="T13" fmla="*/ 16 h 56"/>
                    <a:gd name="T14" fmla="*/ 128 w 136"/>
                    <a:gd name="T15" fmla="*/ 32 h 56"/>
                    <a:gd name="T16" fmla="*/ 136 w 136"/>
                    <a:gd name="T17" fmla="*/ 40 h 56"/>
                    <a:gd name="T18" fmla="*/ 136 w 136"/>
                    <a:gd name="T19" fmla="*/ 48 h 56"/>
                    <a:gd name="T20" fmla="*/ 136 w 136"/>
                    <a:gd name="T21" fmla="*/ 48 h 56"/>
                    <a:gd name="T22" fmla="*/ 128 w 136"/>
                    <a:gd name="T23" fmla="*/ 56 h 56"/>
                    <a:gd name="T24" fmla="*/ 112 w 136"/>
                    <a:gd name="T25" fmla="*/ 56 h 56"/>
                    <a:gd name="T26" fmla="*/ 88 w 136"/>
                    <a:gd name="T27" fmla="*/ 56 h 56"/>
                    <a:gd name="T28" fmla="*/ 64 w 136"/>
                    <a:gd name="T29" fmla="*/ 48 h 56"/>
                    <a:gd name="T30" fmla="*/ 64 w 136"/>
                    <a:gd name="T31" fmla="*/ 48 h 56"/>
                    <a:gd name="T32" fmla="*/ 32 w 136"/>
                    <a:gd name="T33" fmla="*/ 40 h 56"/>
                    <a:gd name="T34" fmla="*/ 16 w 136"/>
                    <a:gd name="T35" fmla="*/ 24 h 56"/>
                    <a:gd name="T36" fmla="*/ 0 w 136"/>
                    <a:gd name="T37" fmla="*/ 16 h 56"/>
                    <a:gd name="T38" fmla="*/ 0 w 136"/>
                    <a:gd name="T39" fmla="*/ 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8"/>
                      </a:move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56" y="0"/>
                      </a:lnTo>
                      <a:lnTo>
                        <a:pt x="80" y="8"/>
                      </a:lnTo>
                      <a:lnTo>
                        <a:pt x="104" y="16"/>
                      </a:lnTo>
                      <a:lnTo>
                        <a:pt x="128" y="32"/>
                      </a:lnTo>
                      <a:lnTo>
                        <a:pt x="136" y="40"/>
                      </a:lnTo>
                      <a:lnTo>
                        <a:pt x="136" y="48"/>
                      </a:lnTo>
                      <a:lnTo>
                        <a:pt x="128" y="56"/>
                      </a:lnTo>
                      <a:lnTo>
                        <a:pt x="112" y="56"/>
                      </a:lnTo>
                      <a:lnTo>
                        <a:pt x="88" y="56"/>
                      </a:lnTo>
                      <a:lnTo>
                        <a:pt x="64" y="48"/>
                      </a:lnTo>
                      <a:lnTo>
                        <a:pt x="32" y="40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39" name="Freeform 500"/>
                <p:cNvSpPr>
                  <a:spLocks/>
                </p:cNvSpPr>
                <p:nvPr/>
              </p:nvSpPr>
              <p:spPr bwMode="auto">
                <a:xfrm>
                  <a:off x="564" y="2360"/>
                  <a:ext cx="136" cy="56"/>
                </a:xfrm>
                <a:custGeom>
                  <a:avLst/>
                  <a:gdLst>
                    <a:gd name="T0" fmla="*/ 0 w 136"/>
                    <a:gd name="T1" fmla="*/ 8 h 56"/>
                    <a:gd name="T2" fmla="*/ 8 w 136"/>
                    <a:gd name="T3" fmla="*/ 0 h 56"/>
                    <a:gd name="T4" fmla="*/ 24 w 136"/>
                    <a:gd name="T5" fmla="*/ 0 h 56"/>
                    <a:gd name="T6" fmla="*/ 48 w 136"/>
                    <a:gd name="T7" fmla="*/ 0 h 56"/>
                    <a:gd name="T8" fmla="*/ 80 w 136"/>
                    <a:gd name="T9" fmla="*/ 8 h 56"/>
                    <a:gd name="T10" fmla="*/ 80 w 136"/>
                    <a:gd name="T11" fmla="*/ 8 h 56"/>
                    <a:gd name="T12" fmla="*/ 104 w 136"/>
                    <a:gd name="T13" fmla="*/ 16 h 56"/>
                    <a:gd name="T14" fmla="*/ 120 w 136"/>
                    <a:gd name="T15" fmla="*/ 24 h 56"/>
                    <a:gd name="T16" fmla="*/ 136 w 136"/>
                    <a:gd name="T17" fmla="*/ 40 h 56"/>
                    <a:gd name="T18" fmla="*/ 136 w 136"/>
                    <a:gd name="T19" fmla="*/ 48 h 56"/>
                    <a:gd name="T20" fmla="*/ 136 w 136"/>
                    <a:gd name="T21" fmla="*/ 48 h 56"/>
                    <a:gd name="T22" fmla="*/ 128 w 136"/>
                    <a:gd name="T23" fmla="*/ 48 h 56"/>
                    <a:gd name="T24" fmla="*/ 112 w 136"/>
                    <a:gd name="T25" fmla="*/ 56 h 56"/>
                    <a:gd name="T26" fmla="*/ 88 w 136"/>
                    <a:gd name="T27" fmla="*/ 48 h 56"/>
                    <a:gd name="T28" fmla="*/ 56 w 136"/>
                    <a:gd name="T29" fmla="*/ 40 h 56"/>
                    <a:gd name="T30" fmla="*/ 56 w 136"/>
                    <a:gd name="T31" fmla="*/ 40 h 56"/>
                    <a:gd name="T32" fmla="*/ 32 w 136"/>
                    <a:gd name="T33" fmla="*/ 32 h 56"/>
                    <a:gd name="T34" fmla="*/ 8 w 136"/>
                    <a:gd name="T35" fmla="*/ 24 h 56"/>
                    <a:gd name="T36" fmla="*/ 0 w 136"/>
                    <a:gd name="T37" fmla="*/ 16 h 56"/>
                    <a:gd name="T38" fmla="*/ 0 w 136"/>
                    <a:gd name="T39" fmla="*/ 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8"/>
                      </a:moveTo>
                      <a:lnTo>
                        <a:pt x="8" y="0"/>
                      </a:lnTo>
                      <a:lnTo>
                        <a:pt x="24" y="0"/>
                      </a:lnTo>
                      <a:lnTo>
                        <a:pt x="48" y="0"/>
                      </a:lnTo>
                      <a:lnTo>
                        <a:pt x="80" y="8"/>
                      </a:lnTo>
                      <a:lnTo>
                        <a:pt x="104" y="16"/>
                      </a:lnTo>
                      <a:lnTo>
                        <a:pt x="120" y="24"/>
                      </a:lnTo>
                      <a:lnTo>
                        <a:pt x="136" y="40"/>
                      </a:lnTo>
                      <a:lnTo>
                        <a:pt x="136" y="48"/>
                      </a:lnTo>
                      <a:lnTo>
                        <a:pt x="128" y="48"/>
                      </a:lnTo>
                      <a:lnTo>
                        <a:pt x="112" y="56"/>
                      </a:lnTo>
                      <a:lnTo>
                        <a:pt x="88" y="48"/>
                      </a:lnTo>
                      <a:lnTo>
                        <a:pt x="56" y="40"/>
                      </a:lnTo>
                      <a:lnTo>
                        <a:pt x="32" y="32"/>
                      </a:lnTo>
                      <a:lnTo>
                        <a:pt x="8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40" name="Freeform 501"/>
                <p:cNvSpPr>
                  <a:spLocks/>
                </p:cNvSpPr>
                <p:nvPr/>
              </p:nvSpPr>
              <p:spPr bwMode="auto">
                <a:xfrm>
                  <a:off x="692" y="2256"/>
                  <a:ext cx="72" cy="104"/>
                </a:xfrm>
                <a:custGeom>
                  <a:avLst/>
                  <a:gdLst>
                    <a:gd name="T0" fmla="*/ 8 w 72"/>
                    <a:gd name="T1" fmla="*/ 0 h 104"/>
                    <a:gd name="T2" fmla="*/ 32 w 72"/>
                    <a:gd name="T3" fmla="*/ 8 h 104"/>
                    <a:gd name="T4" fmla="*/ 64 w 72"/>
                    <a:gd name="T5" fmla="*/ 48 h 104"/>
                    <a:gd name="T6" fmla="*/ 64 w 72"/>
                    <a:gd name="T7" fmla="*/ 48 h 104"/>
                    <a:gd name="T8" fmla="*/ 72 w 72"/>
                    <a:gd name="T9" fmla="*/ 80 h 104"/>
                    <a:gd name="T10" fmla="*/ 64 w 72"/>
                    <a:gd name="T11" fmla="*/ 104 h 104"/>
                    <a:gd name="T12" fmla="*/ 64 w 72"/>
                    <a:gd name="T13" fmla="*/ 104 h 104"/>
                    <a:gd name="T14" fmla="*/ 40 w 72"/>
                    <a:gd name="T15" fmla="*/ 96 h 104"/>
                    <a:gd name="T16" fmla="*/ 16 w 72"/>
                    <a:gd name="T17" fmla="*/ 56 h 104"/>
                    <a:gd name="T18" fmla="*/ 16 w 72"/>
                    <a:gd name="T19" fmla="*/ 56 h 104"/>
                    <a:gd name="T20" fmla="*/ 0 w 72"/>
                    <a:gd name="T21" fmla="*/ 24 h 104"/>
                    <a:gd name="T22" fmla="*/ 8 w 72"/>
                    <a:gd name="T23" fmla="*/ 0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104"/>
                    <a:gd name="T38" fmla="*/ 72 w 72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104">
                      <a:moveTo>
                        <a:pt x="8" y="0"/>
                      </a:moveTo>
                      <a:lnTo>
                        <a:pt x="32" y="8"/>
                      </a:lnTo>
                      <a:lnTo>
                        <a:pt x="64" y="48"/>
                      </a:lnTo>
                      <a:lnTo>
                        <a:pt x="72" y="80"/>
                      </a:lnTo>
                      <a:lnTo>
                        <a:pt x="64" y="104"/>
                      </a:lnTo>
                      <a:lnTo>
                        <a:pt x="40" y="96"/>
                      </a:lnTo>
                      <a:lnTo>
                        <a:pt x="16" y="56"/>
                      </a:lnTo>
                      <a:lnTo>
                        <a:pt x="0" y="24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41" name="Freeform 502"/>
                <p:cNvSpPr>
                  <a:spLocks/>
                </p:cNvSpPr>
                <p:nvPr/>
              </p:nvSpPr>
              <p:spPr bwMode="auto">
                <a:xfrm>
                  <a:off x="852" y="2520"/>
                  <a:ext cx="72" cy="96"/>
                </a:xfrm>
                <a:custGeom>
                  <a:avLst/>
                  <a:gdLst>
                    <a:gd name="T0" fmla="*/ 8 w 72"/>
                    <a:gd name="T1" fmla="*/ 0 h 96"/>
                    <a:gd name="T2" fmla="*/ 32 w 72"/>
                    <a:gd name="T3" fmla="*/ 8 h 96"/>
                    <a:gd name="T4" fmla="*/ 56 w 72"/>
                    <a:gd name="T5" fmla="*/ 40 h 96"/>
                    <a:gd name="T6" fmla="*/ 56 w 72"/>
                    <a:gd name="T7" fmla="*/ 40 h 96"/>
                    <a:gd name="T8" fmla="*/ 72 w 72"/>
                    <a:gd name="T9" fmla="*/ 80 h 96"/>
                    <a:gd name="T10" fmla="*/ 64 w 72"/>
                    <a:gd name="T11" fmla="*/ 96 h 96"/>
                    <a:gd name="T12" fmla="*/ 64 w 72"/>
                    <a:gd name="T13" fmla="*/ 96 h 96"/>
                    <a:gd name="T14" fmla="*/ 40 w 72"/>
                    <a:gd name="T15" fmla="*/ 88 h 96"/>
                    <a:gd name="T16" fmla="*/ 8 w 72"/>
                    <a:gd name="T17" fmla="*/ 56 h 96"/>
                    <a:gd name="T18" fmla="*/ 8 w 72"/>
                    <a:gd name="T19" fmla="*/ 56 h 96"/>
                    <a:gd name="T20" fmla="*/ 0 w 72"/>
                    <a:gd name="T21" fmla="*/ 16 h 96"/>
                    <a:gd name="T22" fmla="*/ 8 w 72"/>
                    <a:gd name="T23" fmla="*/ 0 h 9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96"/>
                    <a:gd name="T38" fmla="*/ 72 w 72"/>
                    <a:gd name="T39" fmla="*/ 96 h 9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96">
                      <a:moveTo>
                        <a:pt x="8" y="0"/>
                      </a:moveTo>
                      <a:lnTo>
                        <a:pt x="32" y="8"/>
                      </a:lnTo>
                      <a:lnTo>
                        <a:pt x="56" y="40"/>
                      </a:lnTo>
                      <a:lnTo>
                        <a:pt x="72" y="80"/>
                      </a:lnTo>
                      <a:lnTo>
                        <a:pt x="64" y="96"/>
                      </a:lnTo>
                      <a:lnTo>
                        <a:pt x="40" y="88"/>
                      </a:lnTo>
                      <a:lnTo>
                        <a:pt x="8" y="56"/>
                      </a:lnTo>
                      <a:lnTo>
                        <a:pt x="0" y="16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42" name="Freeform 503"/>
                <p:cNvSpPr>
                  <a:spLocks/>
                </p:cNvSpPr>
                <p:nvPr/>
              </p:nvSpPr>
              <p:spPr bwMode="auto">
                <a:xfrm>
                  <a:off x="844" y="2256"/>
                  <a:ext cx="72" cy="104"/>
                </a:xfrm>
                <a:custGeom>
                  <a:avLst/>
                  <a:gdLst>
                    <a:gd name="T0" fmla="*/ 64 w 72"/>
                    <a:gd name="T1" fmla="*/ 0 h 104"/>
                    <a:gd name="T2" fmla="*/ 72 w 72"/>
                    <a:gd name="T3" fmla="*/ 24 h 104"/>
                    <a:gd name="T4" fmla="*/ 56 w 72"/>
                    <a:gd name="T5" fmla="*/ 56 h 104"/>
                    <a:gd name="T6" fmla="*/ 56 w 72"/>
                    <a:gd name="T7" fmla="*/ 56 h 104"/>
                    <a:gd name="T8" fmla="*/ 32 w 72"/>
                    <a:gd name="T9" fmla="*/ 88 h 104"/>
                    <a:gd name="T10" fmla="*/ 8 w 72"/>
                    <a:gd name="T11" fmla="*/ 104 h 104"/>
                    <a:gd name="T12" fmla="*/ 8 w 72"/>
                    <a:gd name="T13" fmla="*/ 104 h 104"/>
                    <a:gd name="T14" fmla="*/ 0 w 72"/>
                    <a:gd name="T15" fmla="*/ 80 h 104"/>
                    <a:gd name="T16" fmla="*/ 8 w 72"/>
                    <a:gd name="T17" fmla="*/ 40 h 104"/>
                    <a:gd name="T18" fmla="*/ 8 w 72"/>
                    <a:gd name="T19" fmla="*/ 40 h 104"/>
                    <a:gd name="T20" fmla="*/ 40 w 72"/>
                    <a:gd name="T21" fmla="*/ 8 h 104"/>
                    <a:gd name="T22" fmla="*/ 64 w 72"/>
                    <a:gd name="T23" fmla="*/ 0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104"/>
                    <a:gd name="T38" fmla="*/ 72 w 72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104">
                      <a:moveTo>
                        <a:pt x="64" y="0"/>
                      </a:moveTo>
                      <a:lnTo>
                        <a:pt x="72" y="24"/>
                      </a:lnTo>
                      <a:lnTo>
                        <a:pt x="56" y="56"/>
                      </a:lnTo>
                      <a:lnTo>
                        <a:pt x="32" y="88"/>
                      </a:lnTo>
                      <a:lnTo>
                        <a:pt x="8" y="104"/>
                      </a:lnTo>
                      <a:lnTo>
                        <a:pt x="0" y="80"/>
                      </a:lnTo>
                      <a:lnTo>
                        <a:pt x="8" y="40"/>
                      </a:lnTo>
                      <a:lnTo>
                        <a:pt x="40" y="8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43" name="Freeform 504"/>
                <p:cNvSpPr>
                  <a:spLocks/>
                </p:cNvSpPr>
                <p:nvPr/>
              </p:nvSpPr>
              <p:spPr bwMode="auto">
                <a:xfrm>
                  <a:off x="700" y="2520"/>
                  <a:ext cx="80" cy="96"/>
                </a:xfrm>
                <a:custGeom>
                  <a:avLst/>
                  <a:gdLst>
                    <a:gd name="T0" fmla="*/ 64 w 80"/>
                    <a:gd name="T1" fmla="*/ 0 h 96"/>
                    <a:gd name="T2" fmla="*/ 80 w 80"/>
                    <a:gd name="T3" fmla="*/ 16 h 96"/>
                    <a:gd name="T4" fmla="*/ 64 w 80"/>
                    <a:gd name="T5" fmla="*/ 56 h 96"/>
                    <a:gd name="T6" fmla="*/ 64 w 80"/>
                    <a:gd name="T7" fmla="*/ 56 h 96"/>
                    <a:gd name="T8" fmla="*/ 40 w 80"/>
                    <a:gd name="T9" fmla="*/ 88 h 96"/>
                    <a:gd name="T10" fmla="*/ 8 w 80"/>
                    <a:gd name="T11" fmla="*/ 96 h 96"/>
                    <a:gd name="T12" fmla="*/ 8 w 80"/>
                    <a:gd name="T13" fmla="*/ 96 h 96"/>
                    <a:gd name="T14" fmla="*/ 0 w 80"/>
                    <a:gd name="T15" fmla="*/ 80 h 96"/>
                    <a:gd name="T16" fmla="*/ 16 w 80"/>
                    <a:gd name="T17" fmla="*/ 40 h 96"/>
                    <a:gd name="T18" fmla="*/ 16 w 80"/>
                    <a:gd name="T19" fmla="*/ 40 h 96"/>
                    <a:gd name="T20" fmla="*/ 40 w 80"/>
                    <a:gd name="T21" fmla="*/ 8 h 96"/>
                    <a:gd name="T22" fmla="*/ 64 w 80"/>
                    <a:gd name="T23" fmla="*/ 0 h 9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0"/>
                    <a:gd name="T37" fmla="*/ 0 h 96"/>
                    <a:gd name="T38" fmla="*/ 80 w 80"/>
                    <a:gd name="T39" fmla="*/ 96 h 9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0" h="96">
                      <a:moveTo>
                        <a:pt x="64" y="0"/>
                      </a:moveTo>
                      <a:lnTo>
                        <a:pt x="80" y="16"/>
                      </a:lnTo>
                      <a:lnTo>
                        <a:pt x="64" y="56"/>
                      </a:lnTo>
                      <a:lnTo>
                        <a:pt x="40" y="88"/>
                      </a:lnTo>
                      <a:lnTo>
                        <a:pt x="8" y="96"/>
                      </a:lnTo>
                      <a:lnTo>
                        <a:pt x="0" y="80"/>
                      </a:lnTo>
                      <a:lnTo>
                        <a:pt x="16" y="40"/>
                      </a:lnTo>
                      <a:lnTo>
                        <a:pt x="40" y="8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14109" name="Freeform 505"/>
              <p:cNvSpPr>
                <a:spLocks/>
              </p:cNvSpPr>
              <p:nvPr/>
            </p:nvSpPr>
            <p:spPr bwMode="auto">
              <a:xfrm>
                <a:off x="572" y="1295"/>
                <a:ext cx="472" cy="334"/>
              </a:xfrm>
              <a:custGeom>
                <a:avLst/>
                <a:gdLst>
                  <a:gd name="T0" fmla="*/ 1 w 672"/>
                  <a:gd name="T1" fmla="*/ 2 h 424"/>
                  <a:gd name="T2" fmla="*/ 1 w 672"/>
                  <a:gd name="T3" fmla="*/ 2 h 424"/>
                  <a:gd name="T4" fmla="*/ 1 w 672"/>
                  <a:gd name="T5" fmla="*/ 2 h 424"/>
                  <a:gd name="T6" fmla="*/ 1 w 672"/>
                  <a:gd name="T7" fmla="*/ 2 h 424"/>
                  <a:gd name="T8" fmla="*/ 1 w 672"/>
                  <a:gd name="T9" fmla="*/ 2 h 424"/>
                  <a:gd name="T10" fmla="*/ 1 w 672"/>
                  <a:gd name="T11" fmla="*/ 2 h 424"/>
                  <a:gd name="T12" fmla="*/ 1 w 672"/>
                  <a:gd name="T13" fmla="*/ 2 h 424"/>
                  <a:gd name="T14" fmla="*/ 1 w 672"/>
                  <a:gd name="T15" fmla="*/ 2 h 424"/>
                  <a:gd name="T16" fmla="*/ 1 w 672"/>
                  <a:gd name="T17" fmla="*/ 2 h 424"/>
                  <a:gd name="T18" fmla="*/ 1 w 672"/>
                  <a:gd name="T19" fmla="*/ 2 h 424"/>
                  <a:gd name="T20" fmla="*/ 1 w 672"/>
                  <a:gd name="T21" fmla="*/ 2 h 424"/>
                  <a:gd name="T22" fmla="*/ 1 w 672"/>
                  <a:gd name="T23" fmla="*/ 2 h 424"/>
                  <a:gd name="T24" fmla="*/ 1 w 672"/>
                  <a:gd name="T25" fmla="*/ 2 h 424"/>
                  <a:gd name="T26" fmla="*/ 0 w 672"/>
                  <a:gd name="T27" fmla="*/ 2 h 424"/>
                  <a:gd name="T28" fmla="*/ 0 w 672"/>
                  <a:gd name="T29" fmla="*/ 2 h 424"/>
                  <a:gd name="T30" fmla="*/ 1 w 672"/>
                  <a:gd name="T31" fmla="*/ 2 h 424"/>
                  <a:gd name="T32" fmla="*/ 1 w 672"/>
                  <a:gd name="T33" fmla="*/ 2 h 424"/>
                  <a:gd name="T34" fmla="*/ 1 w 672"/>
                  <a:gd name="T35" fmla="*/ 2 h 424"/>
                  <a:gd name="T36" fmla="*/ 1 w 672"/>
                  <a:gd name="T37" fmla="*/ 2 h 424"/>
                  <a:gd name="T38" fmla="*/ 1 w 672"/>
                  <a:gd name="T39" fmla="*/ 2 h 424"/>
                  <a:gd name="T40" fmla="*/ 1 w 672"/>
                  <a:gd name="T41" fmla="*/ 0 h 424"/>
                  <a:gd name="T42" fmla="*/ 1 w 672"/>
                  <a:gd name="T43" fmla="*/ 0 h 424"/>
                  <a:gd name="T44" fmla="*/ 1 w 672"/>
                  <a:gd name="T45" fmla="*/ 2 h 424"/>
                  <a:gd name="T46" fmla="*/ 1 w 672"/>
                  <a:gd name="T47" fmla="*/ 2 h 424"/>
                  <a:gd name="T48" fmla="*/ 1 w 672"/>
                  <a:gd name="T49" fmla="*/ 2 h 424"/>
                  <a:gd name="T50" fmla="*/ 1 w 672"/>
                  <a:gd name="T51" fmla="*/ 2 h 424"/>
                  <a:gd name="T52" fmla="*/ 1 w 672"/>
                  <a:gd name="T53" fmla="*/ 2 h 424"/>
                  <a:gd name="T54" fmla="*/ 1 w 672"/>
                  <a:gd name="T55" fmla="*/ 2 h 42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72"/>
                  <a:gd name="T85" fmla="*/ 0 h 424"/>
                  <a:gd name="T86" fmla="*/ 672 w 672"/>
                  <a:gd name="T87" fmla="*/ 424 h 42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72" h="424">
                    <a:moveTo>
                      <a:pt x="672" y="216"/>
                    </a:moveTo>
                    <a:lnTo>
                      <a:pt x="664" y="256"/>
                    </a:lnTo>
                    <a:lnTo>
                      <a:pt x="648" y="296"/>
                    </a:lnTo>
                    <a:lnTo>
                      <a:pt x="616" y="328"/>
                    </a:lnTo>
                    <a:lnTo>
                      <a:pt x="576" y="360"/>
                    </a:lnTo>
                    <a:lnTo>
                      <a:pt x="464" y="408"/>
                    </a:lnTo>
                    <a:lnTo>
                      <a:pt x="336" y="424"/>
                    </a:lnTo>
                    <a:lnTo>
                      <a:pt x="208" y="408"/>
                    </a:lnTo>
                    <a:lnTo>
                      <a:pt x="96" y="360"/>
                    </a:lnTo>
                    <a:lnTo>
                      <a:pt x="56" y="328"/>
                    </a:lnTo>
                    <a:lnTo>
                      <a:pt x="24" y="296"/>
                    </a:lnTo>
                    <a:lnTo>
                      <a:pt x="8" y="256"/>
                    </a:lnTo>
                    <a:lnTo>
                      <a:pt x="0" y="216"/>
                    </a:lnTo>
                    <a:lnTo>
                      <a:pt x="8" y="168"/>
                    </a:lnTo>
                    <a:lnTo>
                      <a:pt x="24" y="128"/>
                    </a:lnTo>
                    <a:lnTo>
                      <a:pt x="56" y="96"/>
                    </a:lnTo>
                    <a:lnTo>
                      <a:pt x="96" y="64"/>
                    </a:lnTo>
                    <a:lnTo>
                      <a:pt x="208" y="16"/>
                    </a:lnTo>
                    <a:lnTo>
                      <a:pt x="336" y="0"/>
                    </a:lnTo>
                    <a:lnTo>
                      <a:pt x="464" y="16"/>
                    </a:lnTo>
                    <a:lnTo>
                      <a:pt x="576" y="64"/>
                    </a:lnTo>
                    <a:lnTo>
                      <a:pt x="616" y="96"/>
                    </a:lnTo>
                    <a:lnTo>
                      <a:pt x="648" y="128"/>
                    </a:lnTo>
                    <a:lnTo>
                      <a:pt x="664" y="168"/>
                    </a:lnTo>
                    <a:lnTo>
                      <a:pt x="672" y="216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B3B3B3"/>
                  </a:gs>
                  <a:gs pos="100000">
                    <a:srgbClr val="808080"/>
                  </a:gs>
                </a:gsLst>
                <a:path path="rect">
                  <a:fillToRect l="50000" t="50000" r="50000" b="50000"/>
                </a:path>
              </a:gradFill>
              <a:ln w="317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14110" name="Group 506"/>
              <p:cNvGrpSpPr>
                <a:grpSpLocks/>
              </p:cNvGrpSpPr>
              <p:nvPr/>
            </p:nvGrpSpPr>
            <p:grpSpPr bwMode="auto">
              <a:xfrm>
                <a:off x="632" y="1338"/>
                <a:ext cx="352" cy="248"/>
                <a:chOff x="636" y="2320"/>
                <a:chExt cx="352" cy="248"/>
              </a:xfrm>
            </p:grpSpPr>
            <p:sp>
              <p:nvSpPr>
                <p:cNvPr id="114111" name="Freeform 507"/>
                <p:cNvSpPr>
                  <a:spLocks/>
                </p:cNvSpPr>
                <p:nvPr/>
              </p:nvSpPr>
              <p:spPr bwMode="auto">
                <a:xfrm>
                  <a:off x="788" y="2424"/>
                  <a:ext cx="32" cy="16"/>
                </a:xfrm>
                <a:custGeom>
                  <a:avLst/>
                  <a:gdLst>
                    <a:gd name="T0" fmla="*/ 32 w 32"/>
                    <a:gd name="T1" fmla="*/ 8 h 16"/>
                    <a:gd name="T2" fmla="*/ 32 w 32"/>
                    <a:gd name="T3" fmla="*/ 16 h 16"/>
                    <a:gd name="T4" fmla="*/ 16 w 32"/>
                    <a:gd name="T5" fmla="*/ 16 h 16"/>
                    <a:gd name="T6" fmla="*/ 16 w 32"/>
                    <a:gd name="T7" fmla="*/ 16 h 16"/>
                    <a:gd name="T8" fmla="*/ 8 w 32"/>
                    <a:gd name="T9" fmla="*/ 16 h 16"/>
                    <a:gd name="T10" fmla="*/ 0 w 32"/>
                    <a:gd name="T11" fmla="*/ 8 h 16"/>
                    <a:gd name="T12" fmla="*/ 0 w 32"/>
                    <a:gd name="T13" fmla="*/ 8 h 16"/>
                    <a:gd name="T14" fmla="*/ 8 w 32"/>
                    <a:gd name="T15" fmla="*/ 0 h 16"/>
                    <a:gd name="T16" fmla="*/ 16 w 32"/>
                    <a:gd name="T17" fmla="*/ 0 h 16"/>
                    <a:gd name="T18" fmla="*/ 16 w 32"/>
                    <a:gd name="T19" fmla="*/ 0 h 16"/>
                    <a:gd name="T20" fmla="*/ 32 w 32"/>
                    <a:gd name="T21" fmla="*/ 0 h 16"/>
                    <a:gd name="T22" fmla="*/ 32 w 32"/>
                    <a:gd name="T23" fmla="*/ 8 h 1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16"/>
                    <a:gd name="T38" fmla="*/ 32 w 32"/>
                    <a:gd name="T39" fmla="*/ 16 h 1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16">
                      <a:moveTo>
                        <a:pt x="32" y="8"/>
                      </a:moveTo>
                      <a:lnTo>
                        <a:pt x="32" y="16"/>
                      </a:lnTo>
                      <a:lnTo>
                        <a:pt x="16" y="16"/>
                      </a:lnTo>
                      <a:lnTo>
                        <a:pt x="8" y="16"/>
                      </a:lnTo>
                      <a:lnTo>
                        <a:pt x="0" y="8"/>
                      </a:lnTo>
                      <a:lnTo>
                        <a:pt x="8" y="0"/>
                      </a:lnTo>
                      <a:lnTo>
                        <a:pt x="16" y="0"/>
                      </a:lnTo>
                      <a:lnTo>
                        <a:pt x="32" y="0"/>
                      </a:lnTo>
                      <a:lnTo>
                        <a:pt x="32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12" name="Freeform 508"/>
                <p:cNvSpPr>
                  <a:spLocks/>
                </p:cNvSpPr>
                <p:nvPr/>
              </p:nvSpPr>
              <p:spPr bwMode="auto">
                <a:xfrm>
                  <a:off x="924" y="2416"/>
                  <a:ext cx="64" cy="24"/>
                </a:xfrm>
                <a:custGeom>
                  <a:avLst/>
                  <a:gdLst>
                    <a:gd name="T0" fmla="*/ 64 w 64"/>
                    <a:gd name="T1" fmla="*/ 16 h 24"/>
                    <a:gd name="T2" fmla="*/ 56 w 64"/>
                    <a:gd name="T3" fmla="*/ 24 h 24"/>
                    <a:gd name="T4" fmla="*/ 32 w 64"/>
                    <a:gd name="T5" fmla="*/ 24 h 24"/>
                    <a:gd name="T6" fmla="*/ 32 w 64"/>
                    <a:gd name="T7" fmla="*/ 24 h 24"/>
                    <a:gd name="T8" fmla="*/ 16 w 64"/>
                    <a:gd name="T9" fmla="*/ 24 h 24"/>
                    <a:gd name="T10" fmla="*/ 0 w 64"/>
                    <a:gd name="T11" fmla="*/ 16 h 24"/>
                    <a:gd name="T12" fmla="*/ 0 w 64"/>
                    <a:gd name="T13" fmla="*/ 16 h 24"/>
                    <a:gd name="T14" fmla="*/ 16 w 64"/>
                    <a:gd name="T15" fmla="*/ 8 h 24"/>
                    <a:gd name="T16" fmla="*/ 32 w 64"/>
                    <a:gd name="T17" fmla="*/ 0 h 24"/>
                    <a:gd name="T18" fmla="*/ 32 w 64"/>
                    <a:gd name="T19" fmla="*/ 0 h 24"/>
                    <a:gd name="T20" fmla="*/ 56 w 64"/>
                    <a:gd name="T21" fmla="*/ 8 h 24"/>
                    <a:gd name="T22" fmla="*/ 64 w 64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24"/>
                    <a:gd name="T38" fmla="*/ 64 w 64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24">
                      <a:moveTo>
                        <a:pt x="64" y="16"/>
                      </a:moveTo>
                      <a:lnTo>
                        <a:pt x="56" y="24"/>
                      </a:lnTo>
                      <a:lnTo>
                        <a:pt x="32" y="24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16" y="8"/>
                      </a:lnTo>
                      <a:lnTo>
                        <a:pt x="32" y="0"/>
                      </a:lnTo>
                      <a:lnTo>
                        <a:pt x="56" y="8"/>
                      </a:lnTo>
                      <a:lnTo>
                        <a:pt x="6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13" name="Freeform 509"/>
                <p:cNvSpPr>
                  <a:spLocks/>
                </p:cNvSpPr>
                <p:nvPr/>
              </p:nvSpPr>
              <p:spPr bwMode="auto">
                <a:xfrm>
                  <a:off x="908" y="2512"/>
                  <a:ext cx="40" cy="32"/>
                </a:xfrm>
                <a:custGeom>
                  <a:avLst/>
                  <a:gdLst>
                    <a:gd name="T0" fmla="*/ 40 w 40"/>
                    <a:gd name="T1" fmla="*/ 32 h 32"/>
                    <a:gd name="T2" fmla="*/ 24 w 40"/>
                    <a:gd name="T3" fmla="*/ 32 h 32"/>
                    <a:gd name="T4" fmla="*/ 8 w 40"/>
                    <a:gd name="T5" fmla="*/ 24 h 32"/>
                    <a:gd name="T6" fmla="*/ 8 w 40"/>
                    <a:gd name="T7" fmla="*/ 24 h 32"/>
                    <a:gd name="T8" fmla="*/ 0 w 40"/>
                    <a:gd name="T9" fmla="*/ 8 h 32"/>
                    <a:gd name="T10" fmla="*/ 0 w 40"/>
                    <a:gd name="T11" fmla="*/ 0 h 32"/>
                    <a:gd name="T12" fmla="*/ 0 w 40"/>
                    <a:gd name="T13" fmla="*/ 0 h 32"/>
                    <a:gd name="T14" fmla="*/ 16 w 40"/>
                    <a:gd name="T15" fmla="*/ 0 h 32"/>
                    <a:gd name="T16" fmla="*/ 32 w 40"/>
                    <a:gd name="T17" fmla="*/ 8 h 32"/>
                    <a:gd name="T18" fmla="*/ 32 w 40"/>
                    <a:gd name="T19" fmla="*/ 8 h 32"/>
                    <a:gd name="T20" fmla="*/ 40 w 40"/>
                    <a:gd name="T21" fmla="*/ 24 h 32"/>
                    <a:gd name="T22" fmla="*/ 40 w 40"/>
                    <a:gd name="T23" fmla="*/ 32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32"/>
                    <a:gd name="T38" fmla="*/ 40 w 40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32">
                      <a:moveTo>
                        <a:pt x="40" y="32"/>
                      </a:moveTo>
                      <a:lnTo>
                        <a:pt x="24" y="32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40" y="24"/>
                      </a:lnTo>
                      <a:lnTo>
                        <a:pt x="40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14" name="Freeform 510"/>
                <p:cNvSpPr>
                  <a:spLocks/>
                </p:cNvSpPr>
                <p:nvPr/>
              </p:nvSpPr>
              <p:spPr bwMode="auto">
                <a:xfrm>
                  <a:off x="780" y="2328"/>
                  <a:ext cx="32" cy="48"/>
                </a:xfrm>
                <a:custGeom>
                  <a:avLst/>
                  <a:gdLst>
                    <a:gd name="T0" fmla="*/ 16 w 32"/>
                    <a:gd name="T1" fmla="*/ 48 h 48"/>
                    <a:gd name="T2" fmla="*/ 8 w 32"/>
                    <a:gd name="T3" fmla="*/ 48 h 48"/>
                    <a:gd name="T4" fmla="*/ 0 w 32"/>
                    <a:gd name="T5" fmla="*/ 24 h 48"/>
                    <a:gd name="T6" fmla="*/ 0 w 32"/>
                    <a:gd name="T7" fmla="*/ 24 h 48"/>
                    <a:gd name="T8" fmla="*/ 8 w 32"/>
                    <a:gd name="T9" fmla="*/ 8 h 48"/>
                    <a:gd name="T10" fmla="*/ 16 w 32"/>
                    <a:gd name="T11" fmla="*/ 0 h 48"/>
                    <a:gd name="T12" fmla="*/ 16 w 32"/>
                    <a:gd name="T13" fmla="*/ 0 h 48"/>
                    <a:gd name="T14" fmla="*/ 24 w 32"/>
                    <a:gd name="T15" fmla="*/ 8 h 48"/>
                    <a:gd name="T16" fmla="*/ 32 w 32"/>
                    <a:gd name="T17" fmla="*/ 24 h 48"/>
                    <a:gd name="T18" fmla="*/ 32 w 32"/>
                    <a:gd name="T19" fmla="*/ 24 h 48"/>
                    <a:gd name="T20" fmla="*/ 24 w 32"/>
                    <a:gd name="T21" fmla="*/ 48 h 48"/>
                    <a:gd name="T22" fmla="*/ 16 w 32"/>
                    <a:gd name="T23" fmla="*/ 48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48"/>
                    <a:gd name="T38" fmla="*/ 32 w 32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48">
                      <a:moveTo>
                        <a:pt x="16" y="48"/>
                      </a:moveTo>
                      <a:lnTo>
                        <a:pt x="8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16" y="0"/>
                      </a:lnTo>
                      <a:lnTo>
                        <a:pt x="24" y="8"/>
                      </a:lnTo>
                      <a:lnTo>
                        <a:pt x="32" y="24"/>
                      </a:lnTo>
                      <a:lnTo>
                        <a:pt x="24" y="48"/>
                      </a:lnTo>
                      <a:lnTo>
                        <a:pt x="16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15" name="Freeform 511"/>
                <p:cNvSpPr>
                  <a:spLocks/>
                </p:cNvSpPr>
                <p:nvPr/>
              </p:nvSpPr>
              <p:spPr bwMode="auto">
                <a:xfrm>
                  <a:off x="676" y="2432"/>
                  <a:ext cx="64" cy="24"/>
                </a:xfrm>
                <a:custGeom>
                  <a:avLst/>
                  <a:gdLst>
                    <a:gd name="T0" fmla="*/ 64 w 64"/>
                    <a:gd name="T1" fmla="*/ 16 h 24"/>
                    <a:gd name="T2" fmla="*/ 56 w 64"/>
                    <a:gd name="T3" fmla="*/ 24 h 24"/>
                    <a:gd name="T4" fmla="*/ 32 w 64"/>
                    <a:gd name="T5" fmla="*/ 24 h 24"/>
                    <a:gd name="T6" fmla="*/ 32 w 64"/>
                    <a:gd name="T7" fmla="*/ 24 h 24"/>
                    <a:gd name="T8" fmla="*/ 8 w 64"/>
                    <a:gd name="T9" fmla="*/ 24 h 24"/>
                    <a:gd name="T10" fmla="*/ 0 w 64"/>
                    <a:gd name="T11" fmla="*/ 16 h 24"/>
                    <a:gd name="T12" fmla="*/ 0 w 64"/>
                    <a:gd name="T13" fmla="*/ 16 h 24"/>
                    <a:gd name="T14" fmla="*/ 8 w 64"/>
                    <a:gd name="T15" fmla="*/ 8 h 24"/>
                    <a:gd name="T16" fmla="*/ 32 w 64"/>
                    <a:gd name="T17" fmla="*/ 0 h 24"/>
                    <a:gd name="T18" fmla="*/ 32 w 64"/>
                    <a:gd name="T19" fmla="*/ 0 h 24"/>
                    <a:gd name="T20" fmla="*/ 56 w 64"/>
                    <a:gd name="T21" fmla="*/ 8 h 24"/>
                    <a:gd name="T22" fmla="*/ 64 w 64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24"/>
                    <a:gd name="T38" fmla="*/ 64 w 64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24">
                      <a:moveTo>
                        <a:pt x="64" y="16"/>
                      </a:moveTo>
                      <a:lnTo>
                        <a:pt x="56" y="24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16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56" y="8"/>
                      </a:lnTo>
                      <a:lnTo>
                        <a:pt x="6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16" name="Freeform 512"/>
                <p:cNvSpPr>
                  <a:spLocks/>
                </p:cNvSpPr>
                <p:nvPr/>
              </p:nvSpPr>
              <p:spPr bwMode="auto">
                <a:xfrm>
                  <a:off x="788" y="2520"/>
                  <a:ext cx="32" cy="48"/>
                </a:xfrm>
                <a:custGeom>
                  <a:avLst/>
                  <a:gdLst>
                    <a:gd name="T0" fmla="*/ 16 w 32"/>
                    <a:gd name="T1" fmla="*/ 48 h 48"/>
                    <a:gd name="T2" fmla="*/ 8 w 32"/>
                    <a:gd name="T3" fmla="*/ 40 h 48"/>
                    <a:gd name="T4" fmla="*/ 0 w 32"/>
                    <a:gd name="T5" fmla="*/ 24 h 48"/>
                    <a:gd name="T6" fmla="*/ 0 w 32"/>
                    <a:gd name="T7" fmla="*/ 24 h 48"/>
                    <a:gd name="T8" fmla="*/ 8 w 32"/>
                    <a:gd name="T9" fmla="*/ 8 h 48"/>
                    <a:gd name="T10" fmla="*/ 16 w 32"/>
                    <a:gd name="T11" fmla="*/ 0 h 48"/>
                    <a:gd name="T12" fmla="*/ 16 w 32"/>
                    <a:gd name="T13" fmla="*/ 0 h 48"/>
                    <a:gd name="T14" fmla="*/ 32 w 32"/>
                    <a:gd name="T15" fmla="*/ 8 h 48"/>
                    <a:gd name="T16" fmla="*/ 32 w 32"/>
                    <a:gd name="T17" fmla="*/ 24 h 48"/>
                    <a:gd name="T18" fmla="*/ 32 w 32"/>
                    <a:gd name="T19" fmla="*/ 24 h 48"/>
                    <a:gd name="T20" fmla="*/ 32 w 32"/>
                    <a:gd name="T21" fmla="*/ 40 h 48"/>
                    <a:gd name="T22" fmla="*/ 16 w 32"/>
                    <a:gd name="T23" fmla="*/ 48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48"/>
                    <a:gd name="T38" fmla="*/ 32 w 32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48">
                      <a:moveTo>
                        <a:pt x="16" y="48"/>
                      </a:move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32" y="24"/>
                      </a:lnTo>
                      <a:lnTo>
                        <a:pt x="32" y="40"/>
                      </a:lnTo>
                      <a:lnTo>
                        <a:pt x="16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17" name="Freeform 513"/>
                <p:cNvSpPr>
                  <a:spLocks/>
                </p:cNvSpPr>
                <p:nvPr/>
              </p:nvSpPr>
              <p:spPr bwMode="auto">
                <a:xfrm>
                  <a:off x="660" y="2352"/>
                  <a:ext cx="48" cy="40"/>
                </a:xfrm>
                <a:custGeom>
                  <a:avLst/>
                  <a:gdLst>
                    <a:gd name="T0" fmla="*/ 48 w 48"/>
                    <a:gd name="T1" fmla="*/ 32 h 40"/>
                    <a:gd name="T2" fmla="*/ 32 w 48"/>
                    <a:gd name="T3" fmla="*/ 40 h 40"/>
                    <a:gd name="T4" fmla="*/ 16 w 48"/>
                    <a:gd name="T5" fmla="*/ 24 h 40"/>
                    <a:gd name="T6" fmla="*/ 16 w 48"/>
                    <a:gd name="T7" fmla="*/ 24 h 40"/>
                    <a:gd name="T8" fmla="*/ 0 w 48"/>
                    <a:gd name="T9" fmla="*/ 16 h 40"/>
                    <a:gd name="T10" fmla="*/ 0 w 48"/>
                    <a:gd name="T11" fmla="*/ 0 h 40"/>
                    <a:gd name="T12" fmla="*/ 0 w 48"/>
                    <a:gd name="T13" fmla="*/ 0 h 40"/>
                    <a:gd name="T14" fmla="*/ 16 w 48"/>
                    <a:gd name="T15" fmla="*/ 0 h 40"/>
                    <a:gd name="T16" fmla="*/ 32 w 48"/>
                    <a:gd name="T17" fmla="*/ 8 h 40"/>
                    <a:gd name="T18" fmla="*/ 32 w 48"/>
                    <a:gd name="T19" fmla="*/ 8 h 40"/>
                    <a:gd name="T20" fmla="*/ 48 w 48"/>
                    <a:gd name="T21" fmla="*/ 24 h 40"/>
                    <a:gd name="T22" fmla="*/ 48 w 48"/>
                    <a:gd name="T23" fmla="*/ 32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0"/>
                    <a:gd name="T38" fmla="*/ 48 w 48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0">
                      <a:moveTo>
                        <a:pt x="48" y="32"/>
                      </a:moveTo>
                      <a:lnTo>
                        <a:pt x="32" y="40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48" y="24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18" name="Freeform 514"/>
                <p:cNvSpPr>
                  <a:spLocks/>
                </p:cNvSpPr>
                <p:nvPr/>
              </p:nvSpPr>
              <p:spPr bwMode="auto">
                <a:xfrm>
                  <a:off x="892" y="2344"/>
                  <a:ext cx="48" cy="32"/>
                </a:xfrm>
                <a:custGeom>
                  <a:avLst/>
                  <a:gdLst>
                    <a:gd name="T0" fmla="*/ 0 w 48"/>
                    <a:gd name="T1" fmla="*/ 32 h 32"/>
                    <a:gd name="T2" fmla="*/ 0 w 48"/>
                    <a:gd name="T3" fmla="*/ 24 h 32"/>
                    <a:gd name="T4" fmla="*/ 8 w 48"/>
                    <a:gd name="T5" fmla="*/ 8 h 32"/>
                    <a:gd name="T6" fmla="*/ 8 w 48"/>
                    <a:gd name="T7" fmla="*/ 8 h 32"/>
                    <a:gd name="T8" fmla="*/ 32 w 48"/>
                    <a:gd name="T9" fmla="*/ 0 h 32"/>
                    <a:gd name="T10" fmla="*/ 48 w 48"/>
                    <a:gd name="T11" fmla="*/ 0 h 32"/>
                    <a:gd name="T12" fmla="*/ 48 w 48"/>
                    <a:gd name="T13" fmla="*/ 0 h 32"/>
                    <a:gd name="T14" fmla="*/ 48 w 48"/>
                    <a:gd name="T15" fmla="*/ 8 h 32"/>
                    <a:gd name="T16" fmla="*/ 32 w 48"/>
                    <a:gd name="T17" fmla="*/ 24 h 32"/>
                    <a:gd name="T18" fmla="*/ 32 w 48"/>
                    <a:gd name="T19" fmla="*/ 24 h 32"/>
                    <a:gd name="T20" fmla="*/ 16 w 48"/>
                    <a:gd name="T21" fmla="*/ 32 h 32"/>
                    <a:gd name="T22" fmla="*/ 0 w 48"/>
                    <a:gd name="T23" fmla="*/ 32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32"/>
                    <a:gd name="T38" fmla="*/ 48 w 48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32">
                      <a:moveTo>
                        <a:pt x="0" y="32"/>
                      </a:move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48" y="0"/>
                      </a:lnTo>
                      <a:lnTo>
                        <a:pt x="48" y="8"/>
                      </a:lnTo>
                      <a:lnTo>
                        <a:pt x="32" y="24"/>
                      </a:lnTo>
                      <a:lnTo>
                        <a:pt x="16" y="32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19" name="Freeform 515"/>
                <p:cNvSpPr>
                  <a:spLocks/>
                </p:cNvSpPr>
                <p:nvPr/>
              </p:nvSpPr>
              <p:spPr bwMode="auto">
                <a:xfrm>
                  <a:off x="876" y="2400"/>
                  <a:ext cx="48" cy="24"/>
                </a:xfrm>
                <a:custGeom>
                  <a:avLst/>
                  <a:gdLst>
                    <a:gd name="T0" fmla="*/ 0 w 48"/>
                    <a:gd name="T1" fmla="*/ 24 h 24"/>
                    <a:gd name="T2" fmla="*/ 0 w 48"/>
                    <a:gd name="T3" fmla="*/ 8 h 24"/>
                    <a:gd name="T4" fmla="*/ 16 w 48"/>
                    <a:gd name="T5" fmla="*/ 0 h 24"/>
                    <a:gd name="T6" fmla="*/ 16 w 48"/>
                    <a:gd name="T7" fmla="*/ 0 h 24"/>
                    <a:gd name="T8" fmla="*/ 32 w 48"/>
                    <a:gd name="T9" fmla="*/ 0 h 24"/>
                    <a:gd name="T10" fmla="*/ 48 w 48"/>
                    <a:gd name="T11" fmla="*/ 8 h 24"/>
                    <a:gd name="T12" fmla="*/ 48 w 48"/>
                    <a:gd name="T13" fmla="*/ 8 h 24"/>
                    <a:gd name="T14" fmla="*/ 48 w 48"/>
                    <a:gd name="T15" fmla="*/ 16 h 24"/>
                    <a:gd name="T16" fmla="*/ 32 w 48"/>
                    <a:gd name="T17" fmla="*/ 24 h 24"/>
                    <a:gd name="T18" fmla="*/ 32 w 48"/>
                    <a:gd name="T19" fmla="*/ 24 h 24"/>
                    <a:gd name="T20" fmla="*/ 8 w 48"/>
                    <a:gd name="T21" fmla="*/ 24 h 24"/>
                    <a:gd name="T22" fmla="*/ 0 w 48"/>
                    <a:gd name="T23" fmla="*/ 24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24"/>
                    <a:gd name="T38" fmla="*/ 48 w 48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24">
                      <a:moveTo>
                        <a:pt x="0" y="24"/>
                      </a:move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16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20" name="Freeform 516"/>
                <p:cNvSpPr>
                  <a:spLocks/>
                </p:cNvSpPr>
                <p:nvPr/>
              </p:nvSpPr>
              <p:spPr bwMode="auto">
                <a:xfrm>
                  <a:off x="660" y="2480"/>
                  <a:ext cx="48" cy="24"/>
                </a:xfrm>
                <a:custGeom>
                  <a:avLst/>
                  <a:gdLst>
                    <a:gd name="T0" fmla="*/ 0 w 48"/>
                    <a:gd name="T1" fmla="*/ 16 h 24"/>
                    <a:gd name="T2" fmla="*/ 0 w 48"/>
                    <a:gd name="T3" fmla="*/ 8 h 24"/>
                    <a:gd name="T4" fmla="*/ 16 w 48"/>
                    <a:gd name="T5" fmla="*/ 0 h 24"/>
                    <a:gd name="T6" fmla="*/ 16 w 48"/>
                    <a:gd name="T7" fmla="*/ 0 h 24"/>
                    <a:gd name="T8" fmla="*/ 40 w 48"/>
                    <a:gd name="T9" fmla="*/ 0 h 24"/>
                    <a:gd name="T10" fmla="*/ 48 w 48"/>
                    <a:gd name="T11" fmla="*/ 0 h 24"/>
                    <a:gd name="T12" fmla="*/ 48 w 48"/>
                    <a:gd name="T13" fmla="*/ 0 h 24"/>
                    <a:gd name="T14" fmla="*/ 48 w 48"/>
                    <a:gd name="T15" fmla="*/ 16 h 24"/>
                    <a:gd name="T16" fmla="*/ 32 w 48"/>
                    <a:gd name="T17" fmla="*/ 24 h 24"/>
                    <a:gd name="T18" fmla="*/ 32 w 48"/>
                    <a:gd name="T19" fmla="*/ 24 h 24"/>
                    <a:gd name="T20" fmla="*/ 8 w 48"/>
                    <a:gd name="T21" fmla="*/ 24 h 24"/>
                    <a:gd name="T22" fmla="*/ 0 w 48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24"/>
                    <a:gd name="T38" fmla="*/ 48 w 48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24">
                      <a:moveTo>
                        <a:pt x="0" y="16"/>
                      </a:move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40" y="0"/>
                      </a:lnTo>
                      <a:lnTo>
                        <a:pt x="48" y="0"/>
                      </a:lnTo>
                      <a:lnTo>
                        <a:pt x="48" y="16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21" name="Freeform 517"/>
                <p:cNvSpPr>
                  <a:spLocks/>
                </p:cNvSpPr>
                <p:nvPr/>
              </p:nvSpPr>
              <p:spPr bwMode="auto">
                <a:xfrm>
                  <a:off x="732" y="2456"/>
                  <a:ext cx="48" cy="40"/>
                </a:xfrm>
                <a:custGeom>
                  <a:avLst/>
                  <a:gdLst>
                    <a:gd name="T0" fmla="*/ 8 w 48"/>
                    <a:gd name="T1" fmla="*/ 40 h 40"/>
                    <a:gd name="T2" fmla="*/ 0 w 48"/>
                    <a:gd name="T3" fmla="*/ 24 h 40"/>
                    <a:gd name="T4" fmla="*/ 16 w 48"/>
                    <a:gd name="T5" fmla="*/ 16 h 40"/>
                    <a:gd name="T6" fmla="*/ 16 w 48"/>
                    <a:gd name="T7" fmla="*/ 16 h 40"/>
                    <a:gd name="T8" fmla="*/ 32 w 48"/>
                    <a:gd name="T9" fmla="*/ 0 h 40"/>
                    <a:gd name="T10" fmla="*/ 48 w 48"/>
                    <a:gd name="T11" fmla="*/ 8 h 40"/>
                    <a:gd name="T12" fmla="*/ 48 w 48"/>
                    <a:gd name="T13" fmla="*/ 8 h 40"/>
                    <a:gd name="T14" fmla="*/ 48 w 48"/>
                    <a:gd name="T15" fmla="*/ 16 h 40"/>
                    <a:gd name="T16" fmla="*/ 40 w 48"/>
                    <a:gd name="T17" fmla="*/ 32 h 40"/>
                    <a:gd name="T18" fmla="*/ 40 w 48"/>
                    <a:gd name="T19" fmla="*/ 32 h 40"/>
                    <a:gd name="T20" fmla="*/ 16 w 48"/>
                    <a:gd name="T21" fmla="*/ 40 h 40"/>
                    <a:gd name="T22" fmla="*/ 8 w 48"/>
                    <a:gd name="T23" fmla="*/ 40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0"/>
                    <a:gd name="T38" fmla="*/ 48 w 48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0">
                      <a:moveTo>
                        <a:pt x="8" y="40"/>
                      </a:moveTo>
                      <a:lnTo>
                        <a:pt x="0" y="24"/>
                      </a:lnTo>
                      <a:lnTo>
                        <a:pt x="16" y="16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16"/>
                      </a:lnTo>
                      <a:lnTo>
                        <a:pt x="40" y="32"/>
                      </a:lnTo>
                      <a:lnTo>
                        <a:pt x="16" y="40"/>
                      </a:lnTo>
                      <a:lnTo>
                        <a:pt x="8" y="4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22" name="Freeform 518"/>
                <p:cNvSpPr>
                  <a:spLocks/>
                </p:cNvSpPr>
                <p:nvPr/>
              </p:nvSpPr>
              <p:spPr bwMode="auto">
                <a:xfrm>
                  <a:off x="924" y="2472"/>
                  <a:ext cx="56" cy="32"/>
                </a:xfrm>
                <a:custGeom>
                  <a:avLst/>
                  <a:gdLst>
                    <a:gd name="T0" fmla="*/ 0 w 56"/>
                    <a:gd name="T1" fmla="*/ 8 h 32"/>
                    <a:gd name="T2" fmla="*/ 16 w 56"/>
                    <a:gd name="T3" fmla="*/ 0 h 32"/>
                    <a:gd name="T4" fmla="*/ 32 w 56"/>
                    <a:gd name="T5" fmla="*/ 8 h 32"/>
                    <a:gd name="T6" fmla="*/ 32 w 56"/>
                    <a:gd name="T7" fmla="*/ 8 h 32"/>
                    <a:gd name="T8" fmla="*/ 56 w 56"/>
                    <a:gd name="T9" fmla="*/ 16 h 32"/>
                    <a:gd name="T10" fmla="*/ 56 w 56"/>
                    <a:gd name="T11" fmla="*/ 24 h 32"/>
                    <a:gd name="T12" fmla="*/ 56 w 56"/>
                    <a:gd name="T13" fmla="*/ 24 h 32"/>
                    <a:gd name="T14" fmla="*/ 48 w 56"/>
                    <a:gd name="T15" fmla="*/ 32 h 32"/>
                    <a:gd name="T16" fmla="*/ 24 w 56"/>
                    <a:gd name="T17" fmla="*/ 24 h 32"/>
                    <a:gd name="T18" fmla="*/ 24 w 56"/>
                    <a:gd name="T19" fmla="*/ 24 h 32"/>
                    <a:gd name="T20" fmla="*/ 0 w 56"/>
                    <a:gd name="T21" fmla="*/ 16 h 32"/>
                    <a:gd name="T22" fmla="*/ 0 w 56"/>
                    <a:gd name="T23" fmla="*/ 8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56"/>
                    <a:gd name="T37" fmla="*/ 0 h 32"/>
                    <a:gd name="T38" fmla="*/ 56 w 56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56" h="32">
                      <a:moveTo>
                        <a:pt x="0" y="8"/>
                      </a:move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56" y="16"/>
                      </a:lnTo>
                      <a:lnTo>
                        <a:pt x="56" y="24"/>
                      </a:lnTo>
                      <a:lnTo>
                        <a:pt x="48" y="32"/>
                      </a:lnTo>
                      <a:lnTo>
                        <a:pt x="24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23" name="Freeform 519"/>
                <p:cNvSpPr>
                  <a:spLocks/>
                </p:cNvSpPr>
                <p:nvPr/>
              </p:nvSpPr>
              <p:spPr bwMode="auto">
                <a:xfrm>
                  <a:off x="636" y="2392"/>
                  <a:ext cx="64" cy="32"/>
                </a:xfrm>
                <a:custGeom>
                  <a:avLst/>
                  <a:gdLst>
                    <a:gd name="T0" fmla="*/ 0 w 64"/>
                    <a:gd name="T1" fmla="*/ 8 h 32"/>
                    <a:gd name="T2" fmla="*/ 16 w 64"/>
                    <a:gd name="T3" fmla="*/ 0 h 32"/>
                    <a:gd name="T4" fmla="*/ 40 w 64"/>
                    <a:gd name="T5" fmla="*/ 8 h 32"/>
                    <a:gd name="T6" fmla="*/ 40 w 64"/>
                    <a:gd name="T7" fmla="*/ 8 h 32"/>
                    <a:gd name="T8" fmla="*/ 56 w 64"/>
                    <a:gd name="T9" fmla="*/ 16 h 32"/>
                    <a:gd name="T10" fmla="*/ 64 w 64"/>
                    <a:gd name="T11" fmla="*/ 24 h 32"/>
                    <a:gd name="T12" fmla="*/ 64 w 64"/>
                    <a:gd name="T13" fmla="*/ 24 h 32"/>
                    <a:gd name="T14" fmla="*/ 48 w 64"/>
                    <a:gd name="T15" fmla="*/ 32 h 32"/>
                    <a:gd name="T16" fmla="*/ 24 w 64"/>
                    <a:gd name="T17" fmla="*/ 32 h 32"/>
                    <a:gd name="T18" fmla="*/ 24 w 64"/>
                    <a:gd name="T19" fmla="*/ 32 h 32"/>
                    <a:gd name="T20" fmla="*/ 8 w 64"/>
                    <a:gd name="T21" fmla="*/ 16 h 32"/>
                    <a:gd name="T22" fmla="*/ 0 w 64"/>
                    <a:gd name="T23" fmla="*/ 8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32"/>
                    <a:gd name="T38" fmla="*/ 64 w 64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32">
                      <a:moveTo>
                        <a:pt x="0" y="8"/>
                      </a:moveTo>
                      <a:lnTo>
                        <a:pt x="16" y="0"/>
                      </a:lnTo>
                      <a:lnTo>
                        <a:pt x="40" y="8"/>
                      </a:lnTo>
                      <a:lnTo>
                        <a:pt x="56" y="16"/>
                      </a:lnTo>
                      <a:lnTo>
                        <a:pt x="64" y="24"/>
                      </a:lnTo>
                      <a:lnTo>
                        <a:pt x="48" y="32"/>
                      </a:lnTo>
                      <a:lnTo>
                        <a:pt x="24" y="32"/>
                      </a:lnTo>
                      <a:lnTo>
                        <a:pt x="8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24" name="Freeform 520"/>
                <p:cNvSpPr>
                  <a:spLocks/>
                </p:cNvSpPr>
                <p:nvPr/>
              </p:nvSpPr>
              <p:spPr bwMode="auto">
                <a:xfrm>
                  <a:off x="716" y="2320"/>
                  <a:ext cx="40" cy="48"/>
                </a:xfrm>
                <a:custGeom>
                  <a:avLst/>
                  <a:gdLst>
                    <a:gd name="T0" fmla="*/ 8 w 40"/>
                    <a:gd name="T1" fmla="*/ 0 h 48"/>
                    <a:gd name="T2" fmla="*/ 24 w 40"/>
                    <a:gd name="T3" fmla="*/ 0 h 48"/>
                    <a:gd name="T4" fmla="*/ 32 w 40"/>
                    <a:gd name="T5" fmla="*/ 16 h 48"/>
                    <a:gd name="T6" fmla="*/ 32 w 40"/>
                    <a:gd name="T7" fmla="*/ 16 h 48"/>
                    <a:gd name="T8" fmla="*/ 40 w 40"/>
                    <a:gd name="T9" fmla="*/ 40 h 48"/>
                    <a:gd name="T10" fmla="*/ 32 w 40"/>
                    <a:gd name="T11" fmla="*/ 48 h 48"/>
                    <a:gd name="T12" fmla="*/ 32 w 40"/>
                    <a:gd name="T13" fmla="*/ 48 h 48"/>
                    <a:gd name="T14" fmla="*/ 16 w 40"/>
                    <a:gd name="T15" fmla="*/ 40 h 48"/>
                    <a:gd name="T16" fmla="*/ 8 w 40"/>
                    <a:gd name="T17" fmla="*/ 24 h 48"/>
                    <a:gd name="T18" fmla="*/ 8 w 40"/>
                    <a:gd name="T19" fmla="*/ 24 h 48"/>
                    <a:gd name="T20" fmla="*/ 0 w 40"/>
                    <a:gd name="T21" fmla="*/ 8 h 48"/>
                    <a:gd name="T22" fmla="*/ 8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8" y="0"/>
                      </a:moveTo>
                      <a:lnTo>
                        <a:pt x="24" y="0"/>
                      </a:lnTo>
                      <a:lnTo>
                        <a:pt x="32" y="16"/>
                      </a:lnTo>
                      <a:lnTo>
                        <a:pt x="40" y="40"/>
                      </a:lnTo>
                      <a:lnTo>
                        <a:pt x="32" y="48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25" name="Freeform 521"/>
                <p:cNvSpPr>
                  <a:spLocks/>
                </p:cNvSpPr>
                <p:nvPr/>
              </p:nvSpPr>
              <p:spPr bwMode="auto">
                <a:xfrm>
                  <a:off x="820" y="2480"/>
                  <a:ext cx="40" cy="40"/>
                </a:xfrm>
                <a:custGeom>
                  <a:avLst/>
                  <a:gdLst>
                    <a:gd name="T0" fmla="*/ 8 w 40"/>
                    <a:gd name="T1" fmla="*/ 0 h 40"/>
                    <a:gd name="T2" fmla="*/ 24 w 40"/>
                    <a:gd name="T3" fmla="*/ 0 h 40"/>
                    <a:gd name="T4" fmla="*/ 40 w 40"/>
                    <a:gd name="T5" fmla="*/ 16 h 40"/>
                    <a:gd name="T6" fmla="*/ 40 w 40"/>
                    <a:gd name="T7" fmla="*/ 16 h 40"/>
                    <a:gd name="T8" fmla="*/ 40 w 40"/>
                    <a:gd name="T9" fmla="*/ 32 h 40"/>
                    <a:gd name="T10" fmla="*/ 32 w 40"/>
                    <a:gd name="T11" fmla="*/ 40 h 40"/>
                    <a:gd name="T12" fmla="*/ 32 w 40"/>
                    <a:gd name="T13" fmla="*/ 40 h 40"/>
                    <a:gd name="T14" fmla="*/ 24 w 40"/>
                    <a:gd name="T15" fmla="*/ 40 h 40"/>
                    <a:gd name="T16" fmla="*/ 8 w 40"/>
                    <a:gd name="T17" fmla="*/ 24 h 40"/>
                    <a:gd name="T18" fmla="*/ 8 w 40"/>
                    <a:gd name="T19" fmla="*/ 24 h 40"/>
                    <a:gd name="T20" fmla="*/ 0 w 40"/>
                    <a:gd name="T21" fmla="*/ 8 h 40"/>
                    <a:gd name="T22" fmla="*/ 8 w 40"/>
                    <a:gd name="T23" fmla="*/ 0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0"/>
                    <a:gd name="T38" fmla="*/ 40 w 40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0">
                      <a:moveTo>
                        <a:pt x="8" y="0"/>
                      </a:move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0" y="32"/>
                      </a:lnTo>
                      <a:lnTo>
                        <a:pt x="32" y="40"/>
                      </a:lnTo>
                      <a:lnTo>
                        <a:pt x="24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26" name="Freeform 522"/>
                <p:cNvSpPr>
                  <a:spLocks/>
                </p:cNvSpPr>
                <p:nvPr/>
              </p:nvSpPr>
              <p:spPr bwMode="auto">
                <a:xfrm>
                  <a:off x="836" y="2320"/>
                  <a:ext cx="40" cy="48"/>
                </a:xfrm>
                <a:custGeom>
                  <a:avLst/>
                  <a:gdLst>
                    <a:gd name="T0" fmla="*/ 32 w 40"/>
                    <a:gd name="T1" fmla="*/ 0 h 48"/>
                    <a:gd name="T2" fmla="*/ 40 w 40"/>
                    <a:gd name="T3" fmla="*/ 8 h 48"/>
                    <a:gd name="T4" fmla="*/ 40 w 40"/>
                    <a:gd name="T5" fmla="*/ 24 h 48"/>
                    <a:gd name="T6" fmla="*/ 40 w 40"/>
                    <a:gd name="T7" fmla="*/ 24 h 48"/>
                    <a:gd name="T8" fmla="*/ 24 w 40"/>
                    <a:gd name="T9" fmla="*/ 40 h 48"/>
                    <a:gd name="T10" fmla="*/ 8 w 40"/>
                    <a:gd name="T11" fmla="*/ 48 h 48"/>
                    <a:gd name="T12" fmla="*/ 8 w 40"/>
                    <a:gd name="T13" fmla="*/ 48 h 48"/>
                    <a:gd name="T14" fmla="*/ 0 w 40"/>
                    <a:gd name="T15" fmla="*/ 32 h 48"/>
                    <a:gd name="T16" fmla="*/ 8 w 40"/>
                    <a:gd name="T17" fmla="*/ 16 h 48"/>
                    <a:gd name="T18" fmla="*/ 8 w 40"/>
                    <a:gd name="T19" fmla="*/ 16 h 48"/>
                    <a:gd name="T20" fmla="*/ 24 w 40"/>
                    <a:gd name="T21" fmla="*/ 0 h 48"/>
                    <a:gd name="T22" fmla="*/ 32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32" y="0"/>
                      </a:moveTo>
                      <a:lnTo>
                        <a:pt x="40" y="8"/>
                      </a:lnTo>
                      <a:lnTo>
                        <a:pt x="40" y="24"/>
                      </a:lnTo>
                      <a:lnTo>
                        <a:pt x="24" y="40"/>
                      </a:lnTo>
                      <a:lnTo>
                        <a:pt x="8" y="48"/>
                      </a:lnTo>
                      <a:lnTo>
                        <a:pt x="0" y="32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27" name="Freeform 523"/>
                <p:cNvSpPr>
                  <a:spLocks/>
                </p:cNvSpPr>
                <p:nvPr/>
              </p:nvSpPr>
              <p:spPr bwMode="auto">
                <a:xfrm>
                  <a:off x="732" y="2504"/>
                  <a:ext cx="40" cy="48"/>
                </a:xfrm>
                <a:custGeom>
                  <a:avLst/>
                  <a:gdLst>
                    <a:gd name="T0" fmla="*/ 32 w 40"/>
                    <a:gd name="T1" fmla="*/ 0 h 48"/>
                    <a:gd name="T2" fmla="*/ 40 w 40"/>
                    <a:gd name="T3" fmla="*/ 8 h 48"/>
                    <a:gd name="T4" fmla="*/ 32 w 40"/>
                    <a:gd name="T5" fmla="*/ 32 h 48"/>
                    <a:gd name="T6" fmla="*/ 32 w 40"/>
                    <a:gd name="T7" fmla="*/ 32 h 48"/>
                    <a:gd name="T8" fmla="*/ 24 w 40"/>
                    <a:gd name="T9" fmla="*/ 40 h 48"/>
                    <a:gd name="T10" fmla="*/ 8 w 40"/>
                    <a:gd name="T11" fmla="*/ 48 h 48"/>
                    <a:gd name="T12" fmla="*/ 8 w 40"/>
                    <a:gd name="T13" fmla="*/ 48 h 48"/>
                    <a:gd name="T14" fmla="*/ 0 w 40"/>
                    <a:gd name="T15" fmla="*/ 40 h 48"/>
                    <a:gd name="T16" fmla="*/ 8 w 40"/>
                    <a:gd name="T17" fmla="*/ 16 h 48"/>
                    <a:gd name="T18" fmla="*/ 8 w 40"/>
                    <a:gd name="T19" fmla="*/ 16 h 48"/>
                    <a:gd name="T20" fmla="*/ 16 w 40"/>
                    <a:gd name="T21" fmla="*/ 8 h 48"/>
                    <a:gd name="T22" fmla="*/ 32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32" y="0"/>
                      </a:moveTo>
                      <a:lnTo>
                        <a:pt x="40" y="8"/>
                      </a:lnTo>
                      <a:lnTo>
                        <a:pt x="32" y="32"/>
                      </a:lnTo>
                      <a:lnTo>
                        <a:pt x="24" y="40"/>
                      </a:lnTo>
                      <a:lnTo>
                        <a:pt x="8" y="48"/>
                      </a:lnTo>
                      <a:lnTo>
                        <a:pt x="0" y="40"/>
                      </a:lnTo>
                      <a:lnTo>
                        <a:pt x="8" y="16"/>
                      </a:lnTo>
                      <a:lnTo>
                        <a:pt x="16" y="8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3694" name="Group 524"/>
            <p:cNvGrpSpPr>
              <a:grpSpLocks/>
            </p:cNvGrpSpPr>
            <p:nvPr/>
          </p:nvGrpSpPr>
          <p:grpSpPr bwMode="auto">
            <a:xfrm>
              <a:off x="3559" y="2907"/>
              <a:ext cx="672" cy="96"/>
              <a:chOff x="540" y="1270"/>
              <a:chExt cx="536" cy="384"/>
            </a:xfrm>
          </p:grpSpPr>
          <p:grpSp>
            <p:nvGrpSpPr>
              <p:cNvPr id="114072" name="Group 525"/>
              <p:cNvGrpSpPr>
                <a:grpSpLocks/>
              </p:cNvGrpSpPr>
              <p:nvPr/>
            </p:nvGrpSpPr>
            <p:grpSpPr bwMode="auto">
              <a:xfrm>
                <a:off x="540" y="1270"/>
                <a:ext cx="536" cy="384"/>
                <a:chOff x="540" y="2248"/>
                <a:chExt cx="536" cy="384"/>
              </a:xfrm>
            </p:grpSpPr>
            <p:sp>
              <p:nvSpPr>
                <p:cNvPr id="114092" name="Freeform 526"/>
                <p:cNvSpPr>
                  <a:spLocks/>
                </p:cNvSpPr>
                <p:nvPr/>
              </p:nvSpPr>
              <p:spPr bwMode="auto">
                <a:xfrm>
                  <a:off x="932" y="2416"/>
                  <a:ext cx="144" cy="40"/>
                </a:xfrm>
                <a:custGeom>
                  <a:avLst/>
                  <a:gdLst>
                    <a:gd name="T0" fmla="*/ 144 w 144"/>
                    <a:gd name="T1" fmla="*/ 16 h 40"/>
                    <a:gd name="T2" fmla="*/ 144 w 144"/>
                    <a:gd name="T3" fmla="*/ 24 h 40"/>
                    <a:gd name="T4" fmla="*/ 128 w 144"/>
                    <a:gd name="T5" fmla="*/ 32 h 40"/>
                    <a:gd name="T6" fmla="*/ 104 w 144"/>
                    <a:gd name="T7" fmla="*/ 32 h 40"/>
                    <a:gd name="T8" fmla="*/ 72 w 144"/>
                    <a:gd name="T9" fmla="*/ 40 h 40"/>
                    <a:gd name="T10" fmla="*/ 72 w 144"/>
                    <a:gd name="T11" fmla="*/ 40 h 40"/>
                    <a:gd name="T12" fmla="*/ 40 w 144"/>
                    <a:gd name="T13" fmla="*/ 32 h 40"/>
                    <a:gd name="T14" fmla="*/ 16 w 144"/>
                    <a:gd name="T15" fmla="*/ 32 h 40"/>
                    <a:gd name="T16" fmla="*/ 0 w 144"/>
                    <a:gd name="T17" fmla="*/ 24 h 40"/>
                    <a:gd name="T18" fmla="*/ 0 w 144"/>
                    <a:gd name="T19" fmla="*/ 16 h 40"/>
                    <a:gd name="T20" fmla="*/ 0 w 144"/>
                    <a:gd name="T21" fmla="*/ 16 h 40"/>
                    <a:gd name="T22" fmla="*/ 0 w 144"/>
                    <a:gd name="T23" fmla="*/ 8 h 40"/>
                    <a:gd name="T24" fmla="*/ 16 w 144"/>
                    <a:gd name="T25" fmla="*/ 0 h 40"/>
                    <a:gd name="T26" fmla="*/ 40 w 144"/>
                    <a:gd name="T27" fmla="*/ 0 h 40"/>
                    <a:gd name="T28" fmla="*/ 72 w 144"/>
                    <a:gd name="T29" fmla="*/ 0 h 40"/>
                    <a:gd name="T30" fmla="*/ 72 w 144"/>
                    <a:gd name="T31" fmla="*/ 0 h 40"/>
                    <a:gd name="T32" fmla="*/ 104 w 144"/>
                    <a:gd name="T33" fmla="*/ 0 h 40"/>
                    <a:gd name="T34" fmla="*/ 128 w 144"/>
                    <a:gd name="T35" fmla="*/ 0 h 40"/>
                    <a:gd name="T36" fmla="*/ 144 w 144"/>
                    <a:gd name="T37" fmla="*/ 8 h 40"/>
                    <a:gd name="T38" fmla="*/ 144 w 144"/>
                    <a:gd name="T39" fmla="*/ 16 h 4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44"/>
                    <a:gd name="T61" fmla="*/ 0 h 40"/>
                    <a:gd name="T62" fmla="*/ 144 w 144"/>
                    <a:gd name="T63" fmla="*/ 40 h 40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44" h="40">
                      <a:moveTo>
                        <a:pt x="144" y="16"/>
                      </a:moveTo>
                      <a:lnTo>
                        <a:pt x="144" y="24"/>
                      </a:lnTo>
                      <a:lnTo>
                        <a:pt x="128" y="32"/>
                      </a:lnTo>
                      <a:lnTo>
                        <a:pt x="104" y="32"/>
                      </a:lnTo>
                      <a:lnTo>
                        <a:pt x="72" y="40"/>
                      </a:lnTo>
                      <a:lnTo>
                        <a:pt x="40" y="32"/>
                      </a:lnTo>
                      <a:lnTo>
                        <a:pt x="16" y="32"/>
                      </a:lnTo>
                      <a:lnTo>
                        <a:pt x="0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40" y="0"/>
                      </a:lnTo>
                      <a:lnTo>
                        <a:pt x="72" y="0"/>
                      </a:lnTo>
                      <a:lnTo>
                        <a:pt x="104" y="0"/>
                      </a:lnTo>
                      <a:lnTo>
                        <a:pt x="128" y="0"/>
                      </a:lnTo>
                      <a:lnTo>
                        <a:pt x="144" y="8"/>
                      </a:lnTo>
                      <a:lnTo>
                        <a:pt x="14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93" name="Freeform 527"/>
                <p:cNvSpPr>
                  <a:spLocks/>
                </p:cNvSpPr>
                <p:nvPr/>
              </p:nvSpPr>
              <p:spPr bwMode="auto">
                <a:xfrm>
                  <a:off x="892" y="2496"/>
                  <a:ext cx="112" cy="80"/>
                </a:xfrm>
                <a:custGeom>
                  <a:avLst/>
                  <a:gdLst>
                    <a:gd name="T0" fmla="*/ 112 w 112"/>
                    <a:gd name="T1" fmla="*/ 80 h 80"/>
                    <a:gd name="T2" fmla="*/ 80 w 112"/>
                    <a:gd name="T3" fmla="*/ 80 h 80"/>
                    <a:gd name="T4" fmla="*/ 40 w 112"/>
                    <a:gd name="T5" fmla="*/ 56 h 80"/>
                    <a:gd name="T6" fmla="*/ 40 w 112"/>
                    <a:gd name="T7" fmla="*/ 56 h 80"/>
                    <a:gd name="T8" fmla="*/ 16 w 112"/>
                    <a:gd name="T9" fmla="*/ 40 h 80"/>
                    <a:gd name="T10" fmla="*/ 8 w 112"/>
                    <a:gd name="T11" fmla="*/ 24 h 80"/>
                    <a:gd name="T12" fmla="*/ 0 w 112"/>
                    <a:gd name="T13" fmla="*/ 8 h 80"/>
                    <a:gd name="T14" fmla="*/ 8 w 112"/>
                    <a:gd name="T15" fmla="*/ 0 h 80"/>
                    <a:gd name="T16" fmla="*/ 8 w 112"/>
                    <a:gd name="T17" fmla="*/ 0 h 80"/>
                    <a:gd name="T18" fmla="*/ 32 w 112"/>
                    <a:gd name="T19" fmla="*/ 0 h 80"/>
                    <a:gd name="T20" fmla="*/ 72 w 112"/>
                    <a:gd name="T21" fmla="*/ 24 h 80"/>
                    <a:gd name="T22" fmla="*/ 72 w 112"/>
                    <a:gd name="T23" fmla="*/ 24 h 80"/>
                    <a:gd name="T24" fmla="*/ 96 w 112"/>
                    <a:gd name="T25" fmla="*/ 40 h 80"/>
                    <a:gd name="T26" fmla="*/ 104 w 112"/>
                    <a:gd name="T27" fmla="*/ 56 h 80"/>
                    <a:gd name="T28" fmla="*/ 112 w 112"/>
                    <a:gd name="T29" fmla="*/ 72 h 80"/>
                    <a:gd name="T30" fmla="*/ 112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112" y="80"/>
                      </a:moveTo>
                      <a:lnTo>
                        <a:pt x="80" y="80"/>
                      </a:lnTo>
                      <a:lnTo>
                        <a:pt x="40" y="56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72" y="24"/>
                      </a:lnTo>
                      <a:lnTo>
                        <a:pt x="96" y="40"/>
                      </a:lnTo>
                      <a:lnTo>
                        <a:pt x="104" y="56"/>
                      </a:lnTo>
                      <a:lnTo>
                        <a:pt x="112" y="72"/>
                      </a:lnTo>
                      <a:lnTo>
                        <a:pt x="112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94" name="Freeform 528"/>
                <p:cNvSpPr>
                  <a:spLocks/>
                </p:cNvSpPr>
                <p:nvPr/>
              </p:nvSpPr>
              <p:spPr bwMode="auto">
                <a:xfrm>
                  <a:off x="780" y="2248"/>
                  <a:ext cx="48" cy="104"/>
                </a:xfrm>
                <a:custGeom>
                  <a:avLst/>
                  <a:gdLst>
                    <a:gd name="T0" fmla="*/ 24 w 48"/>
                    <a:gd name="T1" fmla="*/ 104 h 104"/>
                    <a:gd name="T2" fmla="*/ 8 w 48"/>
                    <a:gd name="T3" fmla="*/ 88 h 104"/>
                    <a:gd name="T4" fmla="*/ 0 w 48"/>
                    <a:gd name="T5" fmla="*/ 56 h 104"/>
                    <a:gd name="T6" fmla="*/ 0 w 48"/>
                    <a:gd name="T7" fmla="*/ 56 h 104"/>
                    <a:gd name="T8" fmla="*/ 8 w 48"/>
                    <a:gd name="T9" fmla="*/ 16 h 104"/>
                    <a:gd name="T10" fmla="*/ 24 w 48"/>
                    <a:gd name="T11" fmla="*/ 0 h 104"/>
                    <a:gd name="T12" fmla="*/ 24 w 48"/>
                    <a:gd name="T13" fmla="*/ 0 h 104"/>
                    <a:gd name="T14" fmla="*/ 40 w 48"/>
                    <a:gd name="T15" fmla="*/ 16 h 104"/>
                    <a:gd name="T16" fmla="*/ 48 w 48"/>
                    <a:gd name="T17" fmla="*/ 56 h 104"/>
                    <a:gd name="T18" fmla="*/ 48 w 48"/>
                    <a:gd name="T19" fmla="*/ 56 h 104"/>
                    <a:gd name="T20" fmla="*/ 40 w 48"/>
                    <a:gd name="T21" fmla="*/ 88 h 104"/>
                    <a:gd name="T22" fmla="*/ 24 w 48"/>
                    <a:gd name="T23" fmla="*/ 104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104"/>
                    <a:gd name="T38" fmla="*/ 48 w 48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104">
                      <a:moveTo>
                        <a:pt x="24" y="104"/>
                      </a:moveTo>
                      <a:lnTo>
                        <a:pt x="8" y="88"/>
                      </a:lnTo>
                      <a:lnTo>
                        <a:pt x="0" y="56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56"/>
                      </a:lnTo>
                      <a:lnTo>
                        <a:pt x="40" y="88"/>
                      </a:lnTo>
                      <a:lnTo>
                        <a:pt x="24" y="10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95" name="Freeform 529"/>
                <p:cNvSpPr>
                  <a:spLocks/>
                </p:cNvSpPr>
                <p:nvPr/>
              </p:nvSpPr>
              <p:spPr bwMode="auto">
                <a:xfrm>
                  <a:off x="540" y="2416"/>
                  <a:ext cx="152" cy="40"/>
                </a:xfrm>
                <a:custGeom>
                  <a:avLst/>
                  <a:gdLst>
                    <a:gd name="T0" fmla="*/ 152 w 152"/>
                    <a:gd name="T1" fmla="*/ 24 h 40"/>
                    <a:gd name="T2" fmla="*/ 144 w 152"/>
                    <a:gd name="T3" fmla="*/ 32 h 40"/>
                    <a:gd name="T4" fmla="*/ 128 w 152"/>
                    <a:gd name="T5" fmla="*/ 32 h 40"/>
                    <a:gd name="T6" fmla="*/ 104 w 152"/>
                    <a:gd name="T7" fmla="*/ 40 h 40"/>
                    <a:gd name="T8" fmla="*/ 80 w 152"/>
                    <a:gd name="T9" fmla="*/ 40 h 40"/>
                    <a:gd name="T10" fmla="*/ 80 w 152"/>
                    <a:gd name="T11" fmla="*/ 40 h 40"/>
                    <a:gd name="T12" fmla="*/ 48 w 152"/>
                    <a:gd name="T13" fmla="*/ 40 h 40"/>
                    <a:gd name="T14" fmla="*/ 24 w 152"/>
                    <a:gd name="T15" fmla="*/ 32 h 40"/>
                    <a:gd name="T16" fmla="*/ 8 w 152"/>
                    <a:gd name="T17" fmla="*/ 32 h 40"/>
                    <a:gd name="T18" fmla="*/ 0 w 152"/>
                    <a:gd name="T19" fmla="*/ 24 h 40"/>
                    <a:gd name="T20" fmla="*/ 0 w 152"/>
                    <a:gd name="T21" fmla="*/ 24 h 40"/>
                    <a:gd name="T22" fmla="*/ 8 w 152"/>
                    <a:gd name="T23" fmla="*/ 16 h 40"/>
                    <a:gd name="T24" fmla="*/ 24 w 152"/>
                    <a:gd name="T25" fmla="*/ 8 h 40"/>
                    <a:gd name="T26" fmla="*/ 48 w 152"/>
                    <a:gd name="T27" fmla="*/ 0 h 40"/>
                    <a:gd name="T28" fmla="*/ 80 w 152"/>
                    <a:gd name="T29" fmla="*/ 0 h 40"/>
                    <a:gd name="T30" fmla="*/ 80 w 152"/>
                    <a:gd name="T31" fmla="*/ 0 h 40"/>
                    <a:gd name="T32" fmla="*/ 104 w 152"/>
                    <a:gd name="T33" fmla="*/ 0 h 40"/>
                    <a:gd name="T34" fmla="*/ 128 w 152"/>
                    <a:gd name="T35" fmla="*/ 8 h 40"/>
                    <a:gd name="T36" fmla="*/ 144 w 152"/>
                    <a:gd name="T37" fmla="*/ 16 h 40"/>
                    <a:gd name="T38" fmla="*/ 152 w 152"/>
                    <a:gd name="T39" fmla="*/ 24 h 4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52"/>
                    <a:gd name="T61" fmla="*/ 0 h 40"/>
                    <a:gd name="T62" fmla="*/ 152 w 152"/>
                    <a:gd name="T63" fmla="*/ 40 h 40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52" h="40">
                      <a:moveTo>
                        <a:pt x="152" y="24"/>
                      </a:moveTo>
                      <a:lnTo>
                        <a:pt x="144" y="32"/>
                      </a:lnTo>
                      <a:lnTo>
                        <a:pt x="128" y="32"/>
                      </a:lnTo>
                      <a:lnTo>
                        <a:pt x="104" y="40"/>
                      </a:lnTo>
                      <a:lnTo>
                        <a:pt x="80" y="40"/>
                      </a:lnTo>
                      <a:lnTo>
                        <a:pt x="48" y="40"/>
                      </a:lnTo>
                      <a:lnTo>
                        <a:pt x="24" y="32"/>
                      </a:lnTo>
                      <a:lnTo>
                        <a:pt x="8" y="32"/>
                      </a:lnTo>
                      <a:lnTo>
                        <a:pt x="0" y="24"/>
                      </a:lnTo>
                      <a:lnTo>
                        <a:pt x="8" y="16"/>
                      </a:lnTo>
                      <a:lnTo>
                        <a:pt x="24" y="8"/>
                      </a:lnTo>
                      <a:lnTo>
                        <a:pt x="48" y="0"/>
                      </a:lnTo>
                      <a:lnTo>
                        <a:pt x="80" y="0"/>
                      </a:lnTo>
                      <a:lnTo>
                        <a:pt x="104" y="0"/>
                      </a:lnTo>
                      <a:lnTo>
                        <a:pt x="128" y="8"/>
                      </a:lnTo>
                      <a:lnTo>
                        <a:pt x="144" y="16"/>
                      </a:lnTo>
                      <a:lnTo>
                        <a:pt x="152" y="2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96" name="Freeform 530"/>
                <p:cNvSpPr>
                  <a:spLocks/>
                </p:cNvSpPr>
                <p:nvPr/>
              </p:nvSpPr>
              <p:spPr bwMode="auto">
                <a:xfrm>
                  <a:off x="780" y="2520"/>
                  <a:ext cx="48" cy="112"/>
                </a:xfrm>
                <a:custGeom>
                  <a:avLst/>
                  <a:gdLst>
                    <a:gd name="T0" fmla="*/ 24 w 48"/>
                    <a:gd name="T1" fmla="*/ 112 h 112"/>
                    <a:gd name="T2" fmla="*/ 8 w 48"/>
                    <a:gd name="T3" fmla="*/ 96 h 112"/>
                    <a:gd name="T4" fmla="*/ 0 w 48"/>
                    <a:gd name="T5" fmla="*/ 56 h 112"/>
                    <a:gd name="T6" fmla="*/ 0 w 48"/>
                    <a:gd name="T7" fmla="*/ 56 h 112"/>
                    <a:gd name="T8" fmla="*/ 8 w 48"/>
                    <a:gd name="T9" fmla="*/ 16 h 112"/>
                    <a:gd name="T10" fmla="*/ 24 w 48"/>
                    <a:gd name="T11" fmla="*/ 0 h 112"/>
                    <a:gd name="T12" fmla="*/ 24 w 48"/>
                    <a:gd name="T13" fmla="*/ 0 h 112"/>
                    <a:gd name="T14" fmla="*/ 40 w 48"/>
                    <a:gd name="T15" fmla="*/ 16 h 112"/>
                    <a:gd name="T16" fmla="*/ 48 w 48"/>
                    <a:gd name="T17" fmla="*/ 56 h 112"/>
                    <a:gd name="T18" fmla="*/ 48 w 48"/>
                    <a:gd name="T19" fmla="*/ 56 h 112"/>
                    <a:gd name="T20" fmla="*/ 40 w 48"/>
                    <a:gd name="T21" fmla="*/ 96 h 112"/>
                    <a:gd name="T22" fmla="*/ 24 w 48"/>
                    <a:gd name="T23" fmla="*/ 112 h 11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112"/>
                    <a:gd name="T38" fmla="*/ 48 w 48"/>
                    <a:gd name="T39" fmla="*/ 112 h 11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112">
                      <a:moveTo>
                        <a:pt x="24" y="112"/>
                      </a:moveTo>
                      <a:lnTo>
                        <a:pt x="8" y="96"/>
                      </a:lnTo>
                      <a:lnTo>
                        <a:pt x="0" y="56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56"/>
                      </a:lnTo>
                      <a:lnTo>
                        <a:pt x="40" y="96"/>
                      </a:lnTo>
                      <a:lnTo>
                        <a:pt x="24" y="11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97" name="Freeform 531"/>
                <p:cNvSpPr>
                  <a:spLocks/>
                </p:cNvSpPr>
                <p:nvPr/>
              </p:nvSpPr>
              <p:spPr bwMode="auto">
                <a:xfrm>
                  <a:off x="612" y="2304"/>
                  <a:ext cx="112" cy="80"/>
                </a:xfrm>
                <a:custGeom>
                  <a:avLst/>
                  <a:gdLst>
                    <a:gd name="T0" fmla="*/ 112 w 112"/>
                    <a:gd name="T1" fmla="*/ 80 h 80"/>
                    <a:gd name="T2" fmla="*/ 80 w 112"/>
                    <a:gd name="T3" fmla="*/ 80 h 80"/>
                    <a:gd name="T4" fmla="*/ 40 w 112"/>
                    <a:gd name="T5" fmla="*/ 56 h 80"/>
                    <a:gd name="T6" fmla="*/ 40 w 112"/>
                    <a:gd name="T7" fmla="*/ 56 h 80"/>
                    <a:gd name="T8" fmla="*/ 16 w 112"/>
                    <a:gd name="T9" fmla="*/ 40 h 80"/>
                    <a:gd name="T10" fmla="*/ 8 w 112"/>
                    <a:gd name="T11" fmla="*/ 24 h 80"/>
                    <a:gd name="T12" fmla="*/ 0 w 112"/>
                    <a:gd name="T13" fmla="*/ 8 h 80"/>
                    <a:gd name="T14" fmla="*/ 0 w 112"/>
                    <a:gd name="T15" fmla="*/ 0 h 80"/>
                    <a:gd name="T16" fmla="*/ 0 w 112"/>
                    <a:gd name="T17" fmla="*/ 0 h 80"/>
                    <a:gd name="T18" fmla="*/ 32 w 112"/>
                    <a:gd name="T19" fmla="*/ 8 h 80"/>
                    <a:gd name="T20" fmla="*/ 72 w 112"/>
                    <a:gd name="T21" fmla="*/ 24 h 80"/>
                    <a:gd name="T22" fmla="*/ 72 w 112"/>
                    <a:gd name="T23" fmla="*/ 24 h 80"/>
                    <a:gd name="T24" fmla="*/ 96 w 112"/>
                    <a:gd name="T25" fmla="*/ 40 h 80"/>
                    <a:gd name="T26" fmla="*/ 104 w 112"/>
                    <a:gd name="T27" fmla="*/ 56 h 80"/>
                    <a:gd name="T28" fmla="*/ 112 w 112"/>
                    <a:gd name="T29" fmla="*/ 72 h 80"/>
                    <a:gd name="T30" fmla="*/ 112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112" y="80"/>
                      </a:moveTo>
                      <a:lnTo>
                        <a:pt x="80" y="80"/>
                      </a:lnTo>
                      <a:lnTo>
                        <a:pt x="40" y="56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32" y="8"/>
                      </a:lnTo>
                      <a:lnTo>
                        <a:pt x="72" y="24"/>
                      </a:lnTo>
                      <a:lnTo>
                        <a:pt x="96" y="40"/>
                      </a:lnTo>
                      <a:lnTo>
                        <a:pt x="104" y="56"/>
                      </a:lnTo>
                      <a:lnTo>
                        <a:pt x="112" y="72"/>
                      </a:lnTo>
                      <a:lnTo>
                        <a:pt x="112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98" name="Freeform 532"/>
                <p:cNvSpPr>
                  <a:spLocks/>
                </p:cNvSpPr>
                <p:nvPr/>
              </p:nvSpPr>
              <p:spPr bwMode="auto">
                <a:xfrm>
                  <a:off x="876" y="2296"/>
                  <a:ext cx="112" cy="80"/>
                </a:xfrm>
                <a:custGeom>
                  <a:avLst/>
                  <a:gdLst>
                    <a:gd name="T0" fmla="*/ 8 w 112"/>
                    <a:gd name="T1" fmla="*/ 80 h 80"/>
                    <a:gd name="T2" fmla="*/ 0 w 112"/>
                    <a:gd name="T3" fmla="*/ 72 h 80"/>
                    <a:gd name="T4" fmla="*/ 8 w 112"/>
                    <a:gd name="T5" fmla="*/ 56 h 80"/>
                    <a:gd name="T6" fmla="*/ 24 w 112"/>
                    <a:gd name="T7" fmla="*/ 40 h 80"/>
                    <a:gd name="T8" fmla="*/ 40 w 112"/>
                    <a:gd name="T9" fmla="*/ 24 h 80"/>
                    <a:gd name="T10" fmla="*/ 40 w 112"/>
                    <a:gd name="T11" fmla="*/ 24 h 80"/>
                    <a:gd name="T12" fmla="*/ 80 w 112"/>
                    <a:gd name="T13" fmla="*/ 8 h 80"/>
                    <a:gd name="T14" fmla="*/ 112 w 112"/>
                    <a:gd name="T15" fmla="*/ 0 h 80"/>
                    <a:gd name="T16" fmla="*/ 112 w 112"/>
                    <a:gd name="T17" fmla="*/ 0 h 80"/>
                    <a:gd name="T18" fmla="*/ 112 w 112"/>
                    <a:gd name="T19" fmla="*/ 8 h 80"/>
                    <a:gd name="T20" fmla="*/ 112 w 112"/>
                    <a:gd name="T21" fmla="*/ 24 h 80"/>
                    <a:gd name="T22" fmla="*/ 96 w 112"/>
                    <a:gd name="T23" fmla="*/ 40 h 80"/>
                    <a:gd name="T24" fmla="*/ 80 w 112"/>
                    <a:gd name="T25" fmla="*/ 56 h 80"/>
                    <a:gd name="T26" fmla="*/ 80 w 112"/>
                    <a:gd name="T27" fmla="*/ 56 h 80"/>
                    <a:gd name="T28" fmla="*/ 32 w 112"/>
                    <a:gd name="T29" fmla="*/ 80 h 80"/>
                    <a:gd name="T30" fmla="*/ 8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8" y="80"/>
                      </a:moveTo>
                      <a:lnTo>
                        <a:pt x="0" y="72"/>
                      </a:lnTo>
                      <a:lnTo>
                        <a:pt x="8" y="56"/>
                      </a:lnTo>
                      <a:lnTo>
                        <a:pt x="24" y="40"/>
                      </a:lnTo>
                      <a:lnTo>
                        <a:pt x="40" y="24"/>
                      </a:lnTo>
                      <a:lnTo>
                        <a:pt x="80" y="8"/>
                      </a:lnTo>
                      <a:lnTo>
                        <a:pt x="112" y="0"/>
                      </a:lnTo>
                      <a:lnTo>
                        <a:pt x="112" y="8"/>
                      </a:lnTo>
                      <a:lnTo>
                        <a:pt x="112" y="24"/>
                      </a:lnTo>
                      <a:lnTo>
                        <a:pt x="96" y="40"/>
                      </a:lnTo>
                      <a:lnTo>
                        <a:pt x="80" y="56"/>
                      </a:lnTo>
                      <a:lnTo>
                        <a:pt x="32" y="80"/>
                      </a:lnTo>
                      <a:lnTo>
                        <a:pt x="8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99" name="Freeform 533"/>
                <p:cNvSpPr>
                  <a:spLocks/>
                </p:cNvSpPr>
                <p:nvPr/>
              </p:nvSpPr>
              <p:spPr bwMode="auto">
                <a:xfrm>
                  <a:off x="916" y="2352"/>
                  <a:ext cx="136" cy="56"/>
                </a:xfrm>
                <a:custGeom>
                  <a:avLst/>
                  <a:gdLst>
                    <a:gd name="T0" fmla="*/ 0 w 136"/>
                    <a:gd name="T1" fmla="*/ 48 h 56"/>
                    <a:gd name="T2" fmla="*/ 0 w 136"/>
                    <a:gd name="T3" fmla="*/ 40 h 56"/>
                    <a:gd name="T4" fmla="*/ 16 w 136"/>
                    <a:gd name="T5" fmla="*/ 32 h 56"/>
                    <a:gd name="T6" fmla="*/ 32 w 136"/>
                    <a:gd name="T7" fmla="*/ 16 h 56"/>
                    <a:gd name="T8" fmla="*/ 56 w 136"/>
                    <a:gd name="T9" fmla="*/ 8 h 56"/>
                    <a:gd name="T10" fmla="*/ 56 w 136"/>
                    <a:gd name="T11" fmla="*/ 8 h 56"/>
                    <a:gd name="T12" fmla="*/ 88 w 136"/>
                    <a:gd name="T13" fmla="*/ 0 h 56"/>
                    <a:gd name="T14" fmla="*/ 112 w 136"/>
                    <a:gd name="T15" fmla="*/ 0 h 56"/>
                    <a:gd name="T16" fmla="*/ 128 w 136"/>
                    <a:gd name="T17" fmla="*/ 0 h 56"/>
                    <a:gd name="T18" fmla="*/ 136 w 136"/>
                    <a:gd name="T19" fmla="*/ 8 h 56"/>
                    <a:gd name="T20" fmla="*/ 136 w 136"/>
                    <a:gd name="T21" fmla="*/ 8 h 56"/>
                    <a:gd name="T22" fmla="*/ 136 w 136"/>
                    <a:gd name="T23" fmla="*/ 16 h 56"/>
                    <a:gd name="T24" fmla="*/ 128 w 136"/>
                    <a:gd name="T25" fmla="*/ 24 h 56"/>
                    <a:gd name="T26" fmla="*/ 104 w 136"/>
                    <a:gd name="T27" fmla="*/ 32 h 56"/>
                    <a:gd name="T28" fmla="*/ 80 w 136"/>
                    <a:gd name="T29" fmla="*/ 48 h 56"/>
                    <a:gd name="T30" fmla="*/ 80 w 136"/>
                    <a:gd name="T31" fmla="*/ 48 h 56"/>
                    <a:gd name="T32" fmla="*/ 48 w 136"/>
                    <a:gd name="T33" fmla="*/ 48 h 56"/>
                    <a:gd name="T34" fmla="*/ 24 w 136"/>
                    <a:gd name="T35" fmla="*/ 56 h 56"/>
                    <a:gd name="T36" fmla="*/ 8 w 136"/>
                    <a:gd name="T37" fmla="*/ 56 h 56"/>
                    <a:gd name="T38" fmla="*/ 0 w 136"/>
                    <a:gd name="T39" fmla="*/ 4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48"/>
                      </a:moveTo>
                      <a:lnTo>
                        <a:pt x="0" y="40"/>
                      </a:lnTo>
                      <a:lnTo>
                        <a:pt x="16" y="32"/>
                      </a:lnTo>
                      <a:lnTo>
                        <a:pt x="32" y="16"/>
                      </a:lnTo>
                      <a:lnTo>
                        <a:pt x="56" y="8"/>
                      </a:lnTo>
                      <a:lnTo>
                        <a:pt x="88" y="0"/>
                      </a:lnTo>
                      <a:lnTo>
                        <a:pt x="112" y="0"/>
                      </a:lnTo>
                      <a:lnTo>
                        <a:pt x="128" y="0"/>
                      </a:lnTo>
                      <a:lnTo>
                        <a:pt x="136" y="8"/>
                      </a:lnTo>
                      <a:lnTo>
                        <a:pt x="136" y="16"/>
                      </a:lnTo>
                      <a:lnTo>
                        <a:pt x="128" y="24"/>
                      </a:lnTo>
                      <a:lnTo>
                        <a:pt x="104" y="32"/>
                      </a:lnTo>
                      <a:lnTo>
                        <a:pt x="80" y="48"/>
                      </a:lnTo>
                      <a:lnTo>
                        <a:pt x="48" y="48"/>
                      </a:lnTo>
                      <a:lnTo>
                        <a:pt x="24" y="56"/>
                      </a:lnTo>
                      <a:lnTo>
                        <a:pt x="8" y="56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00" name="Freeform 534"/>
                <p:cNvSpPr>
                  <a:spLocks/>
                </p:cNvSpPr>
                <p:nvPr/>
              </p:nvSpPr>
              <p:spPr bwMode="auto">
                <a:xfrm>
                  <a:off x="564" y="2472"/>
                  <a:ext cx="136" cy="56"/>
                </a:xfrm>
                <a:custGeom>
                  <a:avLst/>
                  <a:gdLst>
                    <a:gd name="T0" fmla="*/ 0 w 136"/>
                    <a:gd name="T1" fmla="*/ 48 h 56"/>
                    <a:gd name="T2" fmla="*/ 0 w 136"/>
                    <a:gd name="T3" fmla="*/ 40 h 56"/>
                    <a:gd name="T4" fmla="*/ 8 w 136"/>
                    <a:gd name="T5" fmla="*/ 32 h 56"/>
                    <a:gd name="T6" fmla="*/ 32 w 136"/>
                    <a:gd name="T7" fmla="*/ 16 h 56"/>
                    <a:gd name="T8" fmla="*/ 56 w 136"/>
                    <a:gd name="T9" fmla="*/ 8 h 56"/>
                    <a:gd name="T10" fmla="*/ 56 w 136"/>
                    <a:gd name="T11" fmla="*/ 8 h 56"/>
                    <a:gd name="T12" fmla="*/ 88 w 136"/>
                    <a:gd name="T13" fmla="*/ 0 h 56"/>
                    <a:gd name="T14" fmla="*/ 112 w 136"/>
                    <a:gd name="T15" fmla="*/ 0 h 56"/>
                    <a:gd name="T16" fmla="*/ 128 w 136"/>
                    <a:gd name="T17" fmla="*/ 0 h 56"/>
                    <a:gd name="T18" fmla="*/ 136 w 136"/>
                    <a:gd name="T19" fmla="*/ 8 h 56"/>
                    <a:gd name="T20" fmla="*/ 136 w 136"/>
                    <a:gd name="T21" fmla="*/ 8 h 56"/>
                    <a:gd name="T22" fmla="*/ 136 w 136"/>
                    <a:gd name="T23" fmla="*/ 16 h 56"/>
                    <a:gd name="T24" fmla="*/ 120 w 136"/>
                    <a:gd name="T25" fmla="*/ 24 h 56"/>
                    <a:gd name="T26" fmla="*/ 104 w 136"/>
                    <a:gd name="T27" fmla="*/ 32 h 56"/>
                    <a:gd name="T28" fmla="*/ 80 w 136"/>
                    <a:gd name="T29" fmla="*/ 48 h 56"/>
                    <a:gd name="T30" fmla="*/ 80 w 136"/>
                    <a:gd name="T31" fmla="*/ 48 h 56"/>
                    <a:gd name="T32" fmla="*/ 48 w 136"/>
                    <a:gd name="T33" fmla="*/ 48 h 56"/>
                    <a:gd name="T34" fmla="*/ 24 w 136"/>
                    <a:gd name="T35" fmla="*/ 56 h 56"/>
                    <a:gd name="T36" fmla="*/ 8 w 136"/>
                    <a:gd name="T37" fmla="*/ 56 h 56"/>
                    <a:gd name="T38" fmla="*/ 0 w 136"/>
                    <a:gd name="T39" fmla="*/ 4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48"/>
                      </a:moveTo>
                      <a:lnTo>
                        <a:pt x="0" y="40"/>
                      </a:lnTo>
                      <a:lnTo>
                        <a:pt x="8" y="32"/>
                      </a:lnTo>
                      <a:lnTo>
                        <a:pt x="32" y="16"/>
                      </a:lnTo>
                      <a:lnTo>
                        <a:pt x="56" y="8"/>
                      </a:lnTo>
                      <a:lnTo>
                        <a:pt x="88" y="0"/>
                      </a:lnTo>
                      <a:lnTo>
                        <a:pt x="112" y="0"/>
                      </a:lnTo>
                      <a:lnTo>
                        <a:pt x="128" y="0"/>
                      </a:lnTo>
                      <a:lnTo>
                        <a:pt x="136" y="8"/>
                      </a:lnTo>
                      <a:lnTo>
                        <a:pt x="136" y="16"/>
                      </a:lnTo>
                      <a:lnTo>
                        <a:pt x="120" y="24"/>
                      </a:lnTo>
                      <a:lnTo>
                        <a:pt x="104" y="32"/>
                      </a:lnTo>
                      <a:lnTo>
                        <a:pt x="80" y="48"/>
                      </a:lnTo>
                      <a:lnTo>
                        <a:pt x="48" y="48"/>
                      </a:lnTo>
                      <a:lnTo>
                        <a:pt x="24" y="56"/>
                      </a:lnTo>
                      <a:lnTo>
                        <a:pt x="8" y="56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01" name="Freeform 535"/>
                <p:cNvSpPr>
                  <a:spLocks/>
                </p:cNvSpPr>
                <p:nvPr/>
              </p:nvSpPr>
              <p:spPr bwMode="auto">
                <a:xfrm>
                  <a:off x="628" y="2504"/>
                  <a:ext cx="112" cy="72"/>
                </a:xfrm>
                <a:custGeom>
                  <a:avLst/>
                  <a:gdLst>
                    <a:gd name="T0" fmla="*/ 8 w 112"/>
                    <a:gd name="T1" fmla="*/ 72 h 72"/>
                    <a:gd name="T2" fmla="*/ 0 w 112"/>
                    <a:gd name="T3" fmla="*/ 64 h 72"/>
                    <a:gd name="T4" fmla="*/ 8 w 112"/>
                    <a:gd name="T5" fmla="*/ 56 h 72"/>
                    <a:gd name="T6" fmla="*/ 16 w 112"/>
                    <a:gd name="T7" fmla="*/ 40 h 72"/>
                    <a:gd name="T8" fmla="*/ 40 w 112"/>
                    <a:gd name="T9" fmla="*/ 24 h 72"/>
                    <a:gd name="T10" fmla="*/ 40 w 112"/>
                    <a:gd name="T11" fmla="*/ 24 h 72"/>
                    <a:gd name="T12" fmla="*/ 80 w 112"/>
                    <a:gd name="T13" fmla="*/ 0 h 72"/>
                    <a:gd name="T14" fmla="*/ 112 w 112"/>
                    <a:gd name="T15" fmla="*/ 0 h 72"/>
                    <a:gd name="T16" fmla="*/ 112 w 112"/>
                    <a:gd name="T17" fmla="*/ 0 h 72"/>
                    <a:gd name="T18" fmla="*/ 112 w 112"/>
                    <a:gd name="T19" fmla="*/ 8 h 72"/>
                    <a:gd name="T20" fmla="*/ 112 w 112"/>
                    <a:gd name="T21" fmla="*/ 16 h 72"/>
                    <a:gd name="T22" fmla="*/ 96 w 112"/>
                    <a:gd name="T23" fmla="*/ 32 h 72"/>
                    <a:gd name="T24" fmla="*/ 80 w 112"/>
                    <a:gd name="T25" fmla="*/ 48 h 72"/>
                    <a:gd name="T26" fmla="*/ 80 w 112"/>
                    <a:gd name="T27" fmla="*/ 48 h 72"/>
                    <a:gd name="T28" fmla="*/ 32 w 112"/>
                    <a:gd name="T29" fmla="*/ 72 h 72"/>
                    <a:gd name="T30" fmla="*/ 8 w 112"/>
                    <a:gd name="T31" fmla="*/ 72 h 7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72"/>
                    <a:gd name="T50" fmla="*/ 112 w 112"/>
                    <a:gd name="T51" fmla="*/ 72 h 72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72">
                      <a:moveTo>
                        <a:pt x="8" y="72"/>
                      </a:moveTo>
                      <a:lnTo>
                        <a:pt x="0" y="64"/>
                      </a:lnTo>
                      <a:lnTo>
                        <a:pt x="8" y="56"/>
                      </a:lnTo>
                      <a:lnTo>
                        <a:pt x="16" y="40"/>
                      </a:lnTo>
                      <a:lnTo>
                        <a:pt x="40" y="24"/>
                      </a:lnTo>
                      <a:lnTo>
                        <a:pt x="80" y="0"/>
                      </a:lnTo>
                      <a:lnTo>
                        <a:pt x="112" y="0"/>
                      </a:lnTo>
                      <a:lnTo>
                        <a:pt x="112" y="8"/>
                      </a:lnTo>
                      <a:lnTo>
                        <a:pt x="112" y="16"/>
                      </a:lnTo>
                      <a:lnTo>
                        <a:pt x="96" y="32"/>
                      </a:lnTo>
                      <a:lnTo>
                        <a:pt x="80" y="48"/>
                      </a:lnTo>
                      <a:lnTo>
                        <a:pt x="32" y="72"/>
                      </a:lnTo>
                      <a:lnTo>
                        <a:pt x="8" y="7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02" name="Freeform 536"/>
                <p:cNvSpPr>
                  <a:spLocks/>
                </p:cNvSpPr>
                <p:nvPr/>
              </p:nvSpPr>
              <p:spPr bwMode="auto">
                <a:xfrm>
                  <a:off x="932" y="2464"/>
                  <a:ext cx="136" cy="56"/>
                </a:xfrm>
                <a:custGeom>
                  <a:avLst/>
                  <a:gdLst>
                    <a:gd name="T0" fmla="*/ 0 w 136"/>
                    <a:gd name="T1" fmla="*/ 8 h 56"/>
                    <a:gd name="T2" fmla="*/ 8 w 136"/>
                    <a:gd name="T3" fmla="*/ 0 h 56"/>
                    <a:gd name="T4" fmla="*/ 32 w 136"/>
                    <a:gd name="T5" fmla="*/ 0 h 56"/>
                    <a:gd name="T6" fmla="*/ 56 w 136"/>
                    <a:gd name="T7" fmla="*/ 0 h 56"/>
                    <a:gd name="T8" fmla="*/ 80 w 136"/>
                    <a:gd name="T9" fmla="*/ 8 h 56"/>
                    <a:gd name="T10" fmla="*/ 80 w 136"/>
                    <a:gd name="T11" fmla="*/ 8 h 56"/>
                    <a:gd name="T12" fmla="*/ 104 w 136"/>
                    <a:gd name="T13" fmla="*/ 16 h 56"/>
                    <a:gd name="T14" fmla="*/ 128 w 136"/>
                    <a:gd name="T15" fmla="*/ 32 h 56"/>
                    <a:gd name="T16" fmla="*/ 136 w 136"/>
                    <a:gd name="T17" fmla="*/ 40 h 56"/>
                    <a:gd name="T18" fmla="*/ 136 w 136"/>
                    <a:gd name="T19" fmla="*/ 48 h 56"/>
                    <a:gd name="T20" fmla="*/ 136 w 136"/>
                    <a:gd name="T21" fmla="*/ 48 h 56"/>
                    <a:gd name="T22" fmla="*/ 128 w 136"/>
                    <a:gd name="T23" fmla="*/ 56 h 56"/>
                    <a:gd name="T24" fmla="*/ 112 w 136"/>
                    <a:gd name="T25" fmla="*/ 56 h 56"/>
                    <a:gd name="T26" fmla="*/ 88 w 136"/>
                    <a:gd name="T27" fmla="*/ 56 h 56"/>
                    <a:gd name="T28" fmla="*/ 64 w 136"/>
                    <a:gd name="T29" fmla="*/ 48 h 56"/>
                    <a:gd name="T30" fmla="*/ 64 w 136"/>
                    <a:gd name="T31" fmla="*/ 48 h 56"/>
                    <a:gd name="T32" fmla="*/ 32 w 136"/>
                    <a:gd name="T33" fmla="*/ 40 h 56"/>
                    <a:gd name="T34" fmla="*/ 16 w 136"/>
                    <a:gd name="T35" fmla="*/ 24 h 56"/>
                    <a:gd name="T36" fmla="*/ 0 w 136"/>
                    <a:gd name="T37" fmla="*/ 16 h 56"/>
                    <a:gd name="T38" fmla="*/ 0 w 136"/>
                    <a:gd name="T39" fmla="*/ 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8"/>
                      </a:move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56" y="0"/>
                      </a:lnTo>
                      <a:lnTo>
                        <a:pt x="80" y="8"/>
                      </a:lnTo>
                      <a:lnTo>
                        <a:pt x="104" y="16"/>
                      </a:lnTo>
                      <a:lnTo>
                        <a:pt x="128" y="32"/>
                      </a:lnTo>
                      <a:lnTo>
                        <a:pt x="136" y="40"/>
                      </a:lnTo>
                      <a:lnTo>
                        <a:pt x="136" y="48"/>
                      </a:lnTo>
                      <a:lnTo>
                        <a:pt x="128" y="56"/>
                      </a:lnTo>
                      <a:lnTo>
                        <a:pt x="112" y="56"/>
                      </a:lnTo>
                      <a:lnTo>
                        <a:pt x="88" y="56"/>
                      </a:lnTo>
                      <a:lnTo>
                        <a:pt x="64" y="48"/>
                      </a:lnTo>
                      <a:lnTo>
                        <a:pt x="32" y="40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03" name="Freeform 537"/>
                <p:cNvSpPr>
                  <a:spLocks/>
                </p:cNvSpPr>
                <p:nvPr/>
              </p:nvSpPr>
              <p:spPr bwMode="auto">
                <a:xfrm>
                  <a:off x="564" y="2360"/>
                  <a:ext cx="136" cy="56"/>
                </a:xfrm>
                <a:custGeom>
                  <a:avLst/>
                  <a:gdLst>
                    <a:gd name="T0" fmla="*/ 0 w 136"/>
                    <a:gd name="T1" fmla="*/ 8 h 56"/>
                    <a:gd name="T2" fmla="*/ 8 w 136"/>
                    <a:gd name="T3" fmla="*/ 0 h 56"/>
                    <a:gd name="T4" fmla="*/ 24 w 136"/>
                    <a:gd name="T5" fmla="*/ 0 h 56"/>
                    <a:gd name="T6" fmla="*/ 48 w 136"/>
                    <a:gd name="T7" fmla="*/ 0 h 56"/>
                    <a:gd name="T8" fmla="*/ 80 w 136"/>
                    <a:gd name="T9" fmla="*/ 8 h 56"/>
                    <a:gd name="T10" fmla="*/ 80 w 136"/>
                    <a:gd name="T11" fmla="*/ 8 h 56"/>
                    <a:gd name="T12" fmla="*/ 104 w 136"/>
                    <a:gd name="T13" fmla="*/ 16 h 56"/>
                    <a:gd name="T14" fmla="*/ 120 w 136"/>
                    <a:gd name="T15" fmla="*/ 24 h 56"/>
                    <a:gd name="T16" fmla="*/ 136 w 136"/>
                    <a:gd name="T17" fmla="*/ 40 h 56"/>
                    <a:gd name="T18" fmla="*/ 136 w 136"/>
                    <a:gd name="T19" fmla="*/ 48 h 56"/>
                    <a:gd name="T20" fmla="*/ 136 w 136"/>
                    <a:gd name="T21" fmla="*/ 48 h 56"/>
                    <a:gd name="T22" fmla="*/ 128 w 136"/>
                    <a:gd name="T23" fmla="*/ 48 h 56"/>
                    <a:gd name="T24" fmla="*/ 112 w 136"/>
                    <a:gd name="T25" fmla="*/ 56 h 56"/>
                    <a:gd name="T26" fmla="*/ 88 w 136"/>
                    <a:gd name="T27" fmla="*/ 48 h 56"/>
                    <a:gd name="T28" fmla="*/ 56 w 136"/>
                    <a:gd name="T29" fmla="*/ 40 h 56"/>
                    <a:gd name="T30" fmla="*/ 56 w 136"/>
                    <a:gd name="T31" fmla="*/ 40 h 56"/>
                    <a:gd name="T32" fmla="*/ 32 w 136"/>
                    <a:gd name="T33" fmla="*/ 32 h 56"/>
                    <a:gd name="T34" fmla="*/ 8 w 136"/>
                    <a:gd name="T35" fmla="*/ 24 h 56"/>
                    <a:gd name="T36" fmla="*/ 0 w 136"/>
                    <a:gd name="T37" fmla="*/ 16 h 56"/>
                    <a:gd name="T38" fmla="*/ 0 w 136"/>
                    <a:gd name="T39" fmla="*/ 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8"/>
                      </a:moveTo>
                      <a:lnTo>
                        <a:pt x="8" y="0"/>
                      </a:lnTo>
                      <a:lnTo>
                        <a:pt x="24" y="0"/>
                      </a:lnTo>
                      <a:lnTo>
                        <a:pt x="48" y="0"/>
                      </a:lnTo>
                      <a:lnTo>
                        <a:pt x="80" y="8"/>
                      </a:lnTo>
                      <a:lnTo>
                        <a:pt x="104" y="16"/>
                      </a:lnTo>
                      <a:lnTo>
                        <a:pt x="120" y="24"/>
                      </a:lnTo>
                      <a:lnTo>
                        <a:pt x="136" y="40"/>
                      </a:lnTo>
                      <a:lnTo>
                        <a:pt x="136" y="48"/>
                      </a:lnTo>
                      <a:lnTo>
                        <a:pt x="128" y="48"/>
                      </a:lnTo>
                      <a:lnTo>
                        <a:pt x="112" y="56"/>
                      </a:lnTo>
                      <a:lnTo>
                        <a:pt x="88" y="48"/>
                      </a:lnTo>
                      <a:lnTo>
                        <a:pt x="56" y="40"/>
                      </a:lnTo>
                      <a:lnTo>
                        <a:pt x="32" y="32"/>
                      </a:lnTo>
                      <a:lnTo>
                        <a:pt x="8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04" name="Freeform 538"/>
                <p:cNvSpPr>
                  <a:spLocks/>
                </p:cNvSpPr>
                <p:nvPr/>
              </p:nvSpPr>
              <p:spPr bwMode="auto">
                <a:xfrm>
                  <a:off x="692" y="2256"/>
                  <a:ext cx="72" cy="104"/>
                </a:xfrm>
                <a:custGeom>
                  <a:avLst/>
                  <a:gdLst>
                    <a:gd name="T0" fmla="*/ 8 w 72"/>
                    <a:gd name="T1" fmla="*/ 0 h 104"/>
                    <a:gd name="T2" fmla="*/ 32 w 72"/>
                    <a:gd name="T3" fmla="*/ 8 h 104"/>
                    <a:gd name="T4" fmla="*/ 64 w 72"/>
                    <a:gd name="T5" fmla="*/ 48 h 104"/>
                    <a:gd name="T6" fmla="*/ 64 w 72"/>
                    <a:gd name="T7" fmla="*/ 48 h 104"/>
                    <a:gd name="T8" fmla="*/ 72 w 72"/>
                    <a:gd name="T9" fmla="*/ 80 h 104"/>
                    <a:gd name="T10" fmla="*/ 64 w 72"/>
                    <a:gd name="T11" fmla="*/ 104 h 104"/>
                    <a:gd name="T12" fmla="*/ 64 w 72"/>
                    <a:gd name="T13" fmla="*/ 104 h 104"/>
                    <a:gd name="T14" fmla="*/ 40 w 72"/>
                    <a:gd name="T15" fmla="*/ 96 h 104"/>
                    <a:gd name="T16" fmla="*/ 16 w 72"/>
                    <a:gd name="T17" fmla="*/ 56 h 104"/>
                    <a:gd name="T18" fmla="*/ 16 w 72"/>
                    <a:gd name="T19" fmla="*/ 56 h 104"/>
                    <a:gd name="T20" fmla="*/ 0 w 72"/>
                    <a:gd name="T21" fmla="*/ 24 h 104"/>
                    <a:gd name="T22" fmla="*/ 8 w 72"/>
                    <a:gd name="T23" fmla="*/ 0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104"/>
                    <a:gd name="T38" fmla="*/ 72 w 72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104">
                      <a:moveTo>
                        <a:pt x="8" y="0"/>
                      </a:moveTo>
                      <a:lnTo>
                        <a:pt x="32" y="8"/>
                      </a:lnTo>
                      <a:lnTo>
                        <a:pt x="64" y="48"/>
                      </a:lnTo>
                      <a:lnTo>
                        <a:pt x="72" y="80"/>
                      </a:lnTo>
                      <a:lnTo>
                        <a:pt x="64" y="104"/>
                      </a:lnTo>
                      <a:lnTo>
                        <a:pt x="40" y="96"/>
                      </a:lnTo>
                      <a:lnTo>
                        <a:pt x="16" y="56"/>
                      </a:lnTo>
                      <a:lnTo>
                        <a:pt x="0" y="24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05" name="Freeform 539"/>
                <p:cNvSpPr>
                  <a:spLocks/>
                </p:cNvSpPr>
                <p:nvPr/>
              </p:nvSpPr>
              <p:spPr bwMode="auto">
                <a:xfrm>
                  <a:off x="852" y="2520"/>
                  <a:ext cx="72" cy="96"/>
                </a:xfrm>
                <a:custGeom>
                  <a:avLst/>
                  <a:gdLst>
                    <a:gd name="T0" fmla="*/ 8 w 72"/>
                    <a:gd name="T1" fmla="*/ 0 h 96"/>
                    <a:gd name="T2" fmla="*/ 32 w 72"/>
                    <a:gd name="T3" fmla="*/ 8 h 96"/>
                    <a:gd name="T4" fmla="*/ 56 w 72"/>
                    <a:gd name="T5" fmla="*/ 40 h 96"/>
                    <a:gd name="T6" fmla="*/ 56 w 72"/>
                    <a:gd name="T7" fmla="*/ 40 h 96"/>
                    <a:gd name="T8" fmla="*/ 72 w 72"/>
                    <a:gd name="T9" fmla="*/ 80 h 96"/>
                    <a:gd name="T10" fmla="*/ 64 w 72"/>
                    <a:gd name="T11" fmla="*/ 96 h 96"/>
                    <a:gd name="T12" fmla="*/ 64 w 72"/>
                    <a:gd name="T13" fmla="*/ 96 h 96"/>
                    <a:gd name="T14" fmla="*/ 40 w 72"/>
                    <a:gd name="T15" fmla="*/ 88 h 96"/>
                    <a:gd name="T16" fmla="*/ 8 w 72"/>
                    <a:gd name="T17" fmla="*/ 56 h 96"/>
                    <a:gd name="T18" fmla="*/ 8 w 72"/>
                    <a:gd name="T19" fmla="*/ 56 h 96"/>
                    <a:gd name="T20" fmla="*/ 0 w 72"/>
                    <a:gd name="T21" fmla="*/ 16 h 96"/>
                    <a:gd name="T22" fmla="*/ 8 w 72"/>
                    <a:gd name="T23" fmla="*/ 0 h 9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96"/>
                    <a:gd name="T38" fmla="*/ 72 w 72"/>
                    <a:gd name="T39" fmla="*/ 96 h 9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96">
                      <a:moveTo>
                        <a:pt x="8" y="0"/>
                      </a:moveTo>
                      <a:lnTo>
                        <a:pt x="32" y="8"/>
                      </a:lnTo>
                      <a:lnTo>
                        <a:pt x="56" y="40"/>
                      </a:lnTo>
                      <a:lnTo>
                        <a:pt x="72" y="80"/>
                      </a:lnTo>
                      <a:lnTo>
                        <a:pt x="64" y="96"/>
                      </a:lnTo>
                      <a:lnTo>
                        <a:pt x="40" y="88"/>
                      </a:lnTo>
                      <a:lnTo>
                        <a:pt x="8" y="56"/>
                      </a:lnTo>
                      <a:lnTo>
                        <a:pt x="0" y="16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06" name="Freeform 540"/>
                <p:cNvSpPr>
                  <a:spLocks/>
                </p:cNvSpPr>
                <p:nvPr/>
              </p:nvSpPr>
              <p:spPr bwMode="auto">
                <a:xfrm>
                  <a:off x="844" y="2256"/>
                  <a:ext cx="72" cy="104"/>
                </a:xfrm>
                <a:custGeom>
                  <a:avLst/>
                  <a:gdLst>
                    <a:gd name="T0" fmla="*/ 64 w 72"/>
                    <a:gd name="T1" fmla="*/ 0 h 104"/>
                    <a:gd name="T2" fmla="*/ 72 w 72"/>
                    <a:gd name="T3" fmla="*/ 24 h 104"/>
                    <a:gd name="T4" fmla="*/ 56 w 72"/>
                    <a:gd name="T5" fmla="*/ 56 h 104"/>
                    <a:gd name="T6" fmla="*/ 56 w 72"/>
                    <a:gd name="T7" fmla="*/ 56 h 104"/>
                    <a:gd name="T8" fmla="*/ 32 w 72"/>
                    <a:gd name="T9" fmla="*/ 88 h 104"/>
                    <a:gd name="T10" fmla="*/ 8 w 72"/>
                    <a:gd name="T11" fmla="*/ 104 h 104"/>
                    <a:gd name="T12" fmla="*/ 8 w 72"/>
                    <a:gd name="T13" fmla="*/ 104 h 104"/>
                    <a:gd name="T14" fmla="*/ 0 w 72"/>
                    <a:gd name="T15" fmla="*/ 80 h 104"/>
                    <a:gd name="T16" fmla="*/ 8 w 72"/>
                    <a:gd name="T17" fmla="*/ 40 h 104"/>
                    <a:gd name="T18" fmla="*/ 8 w 72"/>
                    <a:gd name="T19" fmla="*/ 40 h 104"/>
                    <a:gd name="T20" fmla="*/ 40 w 72"/>
                    <a:gd name="T21" fmla="*/ 8 h 104"/>
                    <a:gd name="T22" fmla="*/ 64 w 72"/>
                    <a:gd name="T23" fmla="*/ 0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104"/>
                    <a:gd name="T38" fmla="*/ 72 w 72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104">
                      <a:moveTo>
                        <a:pt x="64" y="0"/>
                      </a:moveTo>
                      <a:lnTo>
                        <a:pt x="72" y="24"/>
                      </a:lnTo>
                      <a:lnTo>
                        <a:pt x="56" y="56"/>
                      </a:lnTo>
                      <a:lnTo>
                        <a:pt x="32" y="88"/>
                      </a:lnTo>
                      <a:lnTo>
                        <a:pt x="8" y="104"/>
                      </a:lnTo>
                      <a:lnTo>
                        <a:pt x="0" y="80"/>
                      </a:lnTo>
                      <a:lnTo>
                        <a:pt x="8" y="40"/>
                      </a:lnTo>
                      <a:lnTo>
                        <a:pt x="40" y="8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07" name="Freeform 541"/>
                <p:cNvSpPr>
                  <a:spLocks/>
                </p:cNvSpPr>
                <p:nvPr/>
              </p:nvSpPr>
              <p:spPr bwMode="auto">
                <a:xfrm>
                  <a:off x="700" y="2520"/>
                  <a:ext cx="80" cy="96"/>
                </a:xfrm>
                <a:custGeom>
                  <a:avLst/>
                  <a:gdLst>
                    <a:gd name="T0" fmla="*/ 64 w 80"/>
                    <a:gd name="T1" fmla="*/ 0 h 96"/>
                    <a:gd name="T2" fmla="*/ 80 w 80"/>
                    <a:gd name="T3" fmla="*/ 16 h 96"/>
                    <a:gd name="T4" fmla="*/ 64 w 80"/>
                    <a:gd name="T5" fmla="*/ 56 h 96"/>
                    <a:gd name="T6" fmla="*/ 64 w 80"/>
                    <a:gd name="T7" fmla="*/ 56 h 96"/>
                    <a:gd name="T8" fmla="*/ 40 w 80"/>
                    <a:gd name="T9" fmla="*/ 88 h 96"/>
                    <a:gd name="T10" fmla="*/ 8 w 80"/>
                    <a:gd name="T11" fmla="*/ 96 h 96"/>
                    <a:gd name="T12" fmla="*/ 8 w 80"/>
                    <a:gd name="T13" fmla="*/ 96 h 96"/>
                    <a:gd name="T14" fmla="*/ 0 w 80"/>
                    <a:gd name="T15" fmla="*/ 80 h 96"/>
                    <a:gd name="T16" fmla="*/ 16 w 80"/>
                    <a:gd name="T17" fmla="*/ 40 h 96"/>
                    <a:gd name="T18" fmla="*/ 16 w 80"/>
                    <a:gd name="T19" fmla="*/ 40 h 96"/>
                    <a:gd name="T20" fmla="*/ 40 w 80"/>
                    <a:gd name="T21" fmla="*/ 8 h 96"/>
                    <a:gd name="T22" fmla="*/ 64 w 80"/>
                    <a:gd name="T23" fmla="*/ 0 h 9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0"/>
                    <a:gd name="T37" fmla="*/ 0 h 96"/>
                    <a:gd name="T38" fmla="*/ 80 w 80"/>
                    <a:gd name="T39" fmla="*/ 96 h 9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0" h="96">
                      <a:moveTo>
                        <a:pt x="64" y="0"/>
                      </a:moveTo>
                      <a:lnTo>
                        <a:pt x="80" y="16"/>
                      </a:lnTo>
                      <a:lnTo>
                        <a:pt x="64" y="56"/>
                      </a:lnTo>
                      <a:lnTo>
                        <a:pt x="40" y="88"/>
                      </a:lnTo>
                      <a:lnTo>
                        <a:pt x="8" y="96"/>
                      </a:lnTo>
                      <a:lnTo>
                        <a:pt x="0" y="80"/>
                      </a:lnTo>
                      <a:lnTo>
                        <a:pt x="16" y="40"/>
                      </a:lnTo>
                      <a:lnTo>
                        <a:pt x="40" y="8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14073" name="Freeform 542"/>
              <p:cNvSpPr>
                <a:spLocks/>
              </p:cNvSpPr>
              <p:nvPr/>
            </p:nvSpPr>
            <p:spPr bwMode="auto">
              <a:xfrm>
                <a:off x="572" y="1295"/>
                <a:ext cx="472" cy="334"/>
              </a:xfrm>
              <a:custGeom>
                <a:avLst/>
                <a:gdLst>
                  <a:gd name="T0" fmla="*/ 1 w 672"/>
                  <a:gd name="T1" fmla="*/ 2 h 424"/>
                  <a:gd name="T2" fmla="*/ 1 w 672"/>
                  <a:gd name="T3" fmla="*/ 2 h 424"/>
                  <a:gd name="T4" fmla="*/ 1 w 672"/>
                  <a:gd name="T5" fmla="*/ 2 h 424"/>
                  <a:gd name="T6" fmla="*/ 1 w 672"/>
                  <a:gd name="T7" fmla="*/ 2 h 424"/>
                  <a:gd name="T8" fmla="*/ 1 w 672"/>
                  <a:gd name="T9" fmla="*/ 2 h 424"/>
                  <a:gd name="T10" fmla="*/ 1 w 672"/>
                  <a:gd name="T11" fmla="*/ 2 h 424"/>
                  <a:gd name="T12" fmla="*/ 1 w 672"/>
                  <a:gd name="T13" fmla="*/ 2 h 424"/>
                  <a:gd name="T14" fmla="*/ 1 w 672"/>
                  <a:gd name="T15" fmla="*/ 2 h 424"/>
                  <a:gd name="T16" fmla="*/ 1 w 672"/>
                  <a:gd name="T17" fmla="*/ 2 h 424"/>
                  <a:gd name="T18" fmla="*/ 1 w 672"/>
                  <a:gd name="T19" fmla="*/ 2 h 424"/>
                  <a:gd name="T20" fmla="*/ 1 w 672"/>
                  <a:gd name="T21" fmla="*/ 2 h 424"/>
                  <a:gd name="T22" fmla="*/ 1 w 672"/>
                  <a:gd name="T23" fmla="*/ 2 h 424"/>
                  <a:gd name="T24" fmla="*/ 1 w 672"/>
                  <a:gd name="T25" fmla="*/ 2 h 424"/>
                  <a:gd name="T26" fmla="*/ 0 w 672"/>
                  <a:gd name="T27" fmla="*/ 2 h 424"/>
                  <a:gd name="T28" fmla="*/ 0 w 672"/>
                  <a:gd name="T29" fmla="*/ 2 h 424"/>
                  <a:gd name="T30" fmla="*/ 1 w 672"/>
                  <a:gd name="T31" fmla="*/ 2 h 424"/>
                  <a:gd name="T32" fmla="*/ 1 w 672"/>
                  <a:gd name="T33" fmla="*/ 2 h 424"/>
                  <a:gd name="T34" fmla="*/ 1 w 672"/>
                  <a:gd name="T35" fmla="*/ 2 h 424"/>
                  <a:gd name="T36" fmla="*/ 1 w 672"/>
                  <a:gd name="T37" fmla="*/ 2 h 424"/>
                  <a:gd name="T38" fmla="*/ 1 w 672"/>
                  <a:gd name="T39" fmla="*/ 2 h 424"/>
                  <a:gd name="T40" fmla="*/ 1 w 672"/>
                  <a:gd name="T41" fmla="*/ 0 h 424"/>
                  <a:gd name="T42" fmla="*/ 1 w 672"/>
                  <a:gd name="T43" fmla="*/ 0 h 424"/>
                  <a:gd name="T44" fmla="*/ 1 w 672"/>
                  <a:gd name="T45" fmla="*/ 2 h 424"/>
                  <a:gd name="T46" fmla="*/ 1 w 672"/>
                  <a:gd name="T47" fmla="*/ 2 h 424"/>
                  <a:gd name="T48" fmla="*/ 1 w 672"/>
                  <a:gd name="T49" fmla="*/ 2 h 424"/>
                  <a:gd name="T50" fmla="*/ 1 w 672"/>
                  <a:gd name="T51" fmla="*/ 2 h 424"/>
                  <a:gd name="T52" fmla="*/ 1 w 672"/>
                  <a:gd name="T53" fmla="*/ 2 h 424"/>
                  <a:gd name="T54" fmla="*/ 1 w 672"/>
                  <a:gd name="T55" fmla="*/ 2 h 42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72"/>
                  <a:gd name="T85" fmla="*/ 0 h 424"/>
                  <a:gd name="T86" fmla="*/ 672 w 672"/>
                  <a:gd name="T87" fmla="*/ 424 h 42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72" h="424">
                    <a:moveTo>
                      <a:pt x="672" y="216"/>
                    </a:moveTo>
                    <a:lnTo>
                      <a:pt x="664" y="256"/>
                    </a:lnTo>
                    <a:lnTo>
                      <a:pt x="648" y="296"/>
                    </a:lnTo>
                    <a:lnTo>
                      <a:pt x="616" y="328"/>
                    </a:lnTo>
                    <a:lnTo>
                      <a:pt x="576" y="360"/>
                    </a:lnTo>
                    <a:lnTo>
                      <a:pt x="464" y="408"/>
                    </a:lnTo>
                    <a:lnTo>
                      <a:pt x="336" y="424"/>
                    </a:lnTo>
                    <a:lnTo>
                      <a:pt x="208" y="408"/>
                    </a:lnTo>
                    <a:lnTo>
                      <a:pt x="96" y="360"/>
                    </a:lnTo>
                    <a:lnTo>
                      <a:pt x="56" y="328"/>
                    </a:lnTo>
                    <a:lnTo>
                      <a:pt x="24" y="296"/>
                    </a:lnTo>
                    <a:lnTo>
                      <a:pt x="8" y="256"/>
                    </a:lnTo>
                    <a:lnTo>
                      <a:pt x="0" y="216"/>
                    </a:lnTo>
                    <a:lnTo>
                      <a:pt x="8" y="168"/>
                    </a:lnTo>
                    <a:lnTo>
                      <a:pt x="24" y="128"/>
                    </a:lnTo>
                    <a:lnTo>
                      <a:pt x="56" y="96"/>
                    </a:lnTo>
                    <a:lnTo>
                      <a:pt x="96" y="64"/>
                    </a:lnTo>
                    <a:lnTo>
                      <a:pt x="208" y="16"/>
                    </a:lnTo>
                    <a:lnTo>
                      <a:pt x="336" y="0"/>
                    </a:lnTo>
                    <a:lnTo>
                      <a:pt x="464" y="16"/>
                    </a:lnTo>
                    <a:lnTo>
                      <a:pt x="576" y="64"/>
                    </a:lnTo>
                    <a:lnTo>
                      <a:pt x="616" y="96"/>
                    </a:lnTo>
                    <a:lnTo>
                      <a:pt x="648" y="128"/>
                    </a:lnTo>
                    <a:lnTo>
                      <a:pt x="664" y="168"/>
                    </a:lnTo>
                    <a:lnTo>
                      <a:pt x="672" y="216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B3B3B3"/>
                  </a:gs>
                  <a:gs pos="100000">
                    <a:srgbClr val="808080"/>
                  </a:gs>
                </a:gsLst>
                <a:path path="rect">
                  <a:fillToRect l="50000" t="50000" r="50000" b="50000"/>
                </a:path>
              </a:gradFill>
              <a:ln w="317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14074" name="Group 543"/>
              <p:cNvGrpSpPr>
                <a:grpSpLocks/>
              </p:cNvGrpSpPr>
              <p:nvPr/>
            </p:nvGrpSpPr>
            <p:grpSpPr bwMode="auto">
              <a:xfrm>
                <a:off x="632" y="1338"/>
                <a:ext cx="352" cy="248"/>
                <a:chOff x="636" y="2320"/>
                <a:chExt cx="352" cy="248"/>
              </a:xfrm>
            </p:grpSpPr>
            <p:sp>
              <p:nvSpPr>
                <p:cNvPr id="114075" name="Freeform 544"/>
                <p:cNvSpPr>
                  <a:spLocks/>
                </p:cNvSpPr>
                <p:nvPr/>
              </p:nvSpPr>
              <p:spPr bwMode="auto">
                <a:xfrm>
                  <a:off x="788" y="2424"/>
                  <a:ext cx="32" cy="16"/>
                </a:xfrm>
                <a:custGeom>
                  <a:avLst/>
                  <a:gdLst>
                    <a:gd name="T0" fmla="*/ 32 w 32"/>
                    <a:gd name="T1" fmla="*/ 8 h 16"/>
                    <a:gd name="T2" fmla="*/ 32 w 32"/>
                    <a:gd name="T3" fmla="*/ 16 h 16"/>
                    <a:gd name="T4" fmla="*/ 16 w 32"/>
                    <a:gd name="T5" fmla="*/ 16 h 16"/>
                    <a:gd name="T6" fmla="*/ 16 w 32"/>
                    <a:gd name="T7" fmla="*/ 16 h 16"/>
                    <a:gd name="T8" fmla="*/ 8 w 32"/>
                    <a:gd name="T9" fmla="*/ 16 h 16"/>
                    <a:gd name="T10" fmla="*/ 0 w 32"/>
                    <a:gd name="T11" fmla="*/ 8 h 16"/>
                    <a:gd name="T12" fmla="*/ 0 w 32"/>
                    <a:gd name="T13" fmla="*/ 8 h 16"/>
                    <a:gd name="T14" fmla="*/ 8 w 32"/>
                    <a:gd name="T15" fmla="*/ 0 h 16"/>
                    <a:gd name="T16" fmla="*/ 16 w 32"/>
                    <a:gd name="T17" fmla="*/ 0 h 16"/>
                    <a:gd name="T18" fmla="*/ 16 w 32"/>
                    <a:gd name="T19" fmla="*/ 0 h 16"/>
                    <a:gd name="T20" fmla="*/ 32 w 32"/>
                    <a:gd name="T21" fmla="*/ 0 h 16"/>
                    <a:gd name="T22" fmla="*/ 32 w 32"/>
                    <a:gd name="T23" fmla="*/ 8 h 1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16"/>
                    <a:gd name="T38" fmla="*/ 32 w 32"/>
                    <a:gd name="T39" fmla="*/ 16 h 1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16">
                      <a:moveTo>
                        <a:pt x="32" y="8"/>
                      </a:moveTo>
                      <a:lnTo>
                        <a:pt x="32" y="16"/>
                      </a:lnTo>
                      <a:lnTo>
                        <a:pt x="16" y="16"/>
                      </a:lnTo>
                      <a:lnTo>
                        <a:pt x="8" y="16"/>
                      </a:lnTo>
                      <a:lnTo>
                        <a:pt x="0" y="8"/>
                      </a:lnTo>
                      <a:lnTo>
                        <a:pt x="8" y="0"/>
                      </a:lnTo>
                      <a:lnTo>
                        <a:pt x="16" y="0"/>
                      </a:lnTo>
                      <a:lnTo>
                        <a:pt x="32" y="0"/>
                      </a:lnTo>
                      <a:lnTo>
                        <a:pt x="32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76" name="Freeform 545"/>
                <p:cNvSpPr>
                  <a:spLocks/>
                </p:cNvSpPr>
                <p:nvPr/>
              </p:nvSpPr>
              <p:spPr bwMode="auto">
                <a:xfrm>
                  <a:off x="924" y="2416"/>
                  <a:ext cx="64" cy="24"/>
                </a:xfrm>
                <a:custGeom>
                  <a:avLst/>
                  <a:gdLst>
                    <a:gd name="T0" fmla="*/ 64 w 64"/>
                    <a:gd name="T1" fmla="*/ 16 h 24"/>
                    <a:gd name="T2" fmla="*/ 56 w 64"/>
                    <a:gd name="T3" fmla="*/ 24 h 24"/>
                    <a:gd name="T4" fmla="*/ 32 w 64"/>
                    <a:gd name="T5" fmla="*/ 24 h 24"/>
                    <a:gd name="T6" fmla="*/ 32 w 64"/>
                    <a:gd name="T7" fmla="*/ 24 h 24"/>
                    <a:gd name="T8" fmla="*/ 16 w 64"/>
                    <a:gd name="T9" fmla="*/ 24 h 24"/>
                    <a:gd name="T10" fmla="*/ 0 w 64"/>
                    <a:gd name="T11" fmla="*/ 16 h 24"/>
                    <a:gd name="T12" fmla="*/ 0 w 64"/>
                    <a:gd name="T13" fmla="*/ 16 h 24"/>
                    <a:gd name="T14" fmla="*/ 16 w 64"/>
                    <a:gd name="T15" fmla="*/ 8 h 24"/>
                    <a:gd name="T16" fmla="*/ 32 w 64"/>
                    <a:gd name="T17" fmla="*/ 0 h 24"/>
                    <a:gd name="T18" fmla="*/ 32 w 64"/>
                    <a:gd name="T19" fmla="*/ 0 h 24"/>
                    <a:gd name="T20" fmla="*/ 56 w 64"/>
                    <a:gd name="T21" fmla="*/ 8 h 24"/>
                    <a:gd name="T22" fmla="*/ 64 w 64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24"/>
                    <a:gd name="T38" fmla="*/ 64 w 64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24">
                      <a:moveTo>
                        <a:pt x="64" y="16"/>
                      </a:moveTo>
                      <a:lnTo>
                        <a:pt x="56" y="24"/>
                      </a:lnTo>
                      <a:lnTo>
                        <a:pt x="32" y="24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16" y="8"/>
                      </a:lnTo>
                      <a:lnTo>
                        <a:pt x="32" y="0"/>
                      </a:lnTo>
                      <a:lnTo>
                        <a:pt x="56" y="8"/>
                      </a:lnTo>
                      <a:lnTo>
                        <a:pt x="6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77" name="Freeform 546"/>
                <p:cNvSpPr>
                  <a:spLocks/>
                </p:cNvSpPr>
                <p:nvPr/>
              </p:nvSpPr>
              <p:spPr bwMode="auto">
                <a:xfrm>
                  <a:off x="908" y="2512"/>
                  <a:ext cx="40" cy="32"/>
                </a:xfrm>
                <a:custGeom>
                  <a:avLst/>
                  <a:gdLst>
                    <a:gd name="T0" fmla="*/ 40 w 40"/>
                    <a:gd name="T1" fmla="*/ 32 h 32"/>
                    <a:gd name="T2" fmla="*/ 24 w 40"/>
                    <a:gd name="T3" fmla="*/ 32 h 32"/>
                    <a:gd name="T4" fmla="*/ 8 w 40"/>
                    <a:gd name="T5" fmla="*/ 24 h 32"/>
                    <a:gd name="T6" fmla="*/ 8 w 40"/>
                    <a:gd name="T7" fmla="*/ 24 h 32"/>
                    <a:gd name="T8" fmla="*/ 0 w 40"/>
                    <a:gd name="T9" fmla="*/ 8 h 32"/>
                    <a:gd name="T10" fmla="*/ 0 w 40"/>
                    <a:gd name="T11" fmla="*/ 0 h 32"/>
                    <a:gd name="T12" fmla="*/ 0 w 40"/>
                    <a:gd name="T13" fmla="*/ 0 h 32"/>
                    <a:gd name="T14" fmla="*/ 16 w 40"/>
                    <a:gd name="T15" fmla="*/ 0 h 32"/>
                    <a:gd name="T16" fmla="*/ 32 w 40"/>
                    <a:gd name="T17" fmla="*/ 8 h 32"/>
                    <a:gd name="T18" fmla="*/ 32 w 40"/>
                    <a:gd name="T19" fmla="*/ 8 h 32"/>
                    <a:gd name="T20" fmla="*/ 40 w 40"/>
                    <a:gd name="T21" fmla="*/ 24 h 32"/>
                    <a:gd name="T22" fmla="*/ 40 w 40"/>
                    <a:gd name="T23" fmla="*/ 32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32"/>
                    <a:gd name="T38" fmla="*/ 40 w 40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32">
                      <a:moveTo>
                        <a:pt x="40" y="32"/>
                      </a:moveTo>
                      <a:lnTo>
                        <a:pt x="24" y="32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40" y="24"/>
                      </a:lnTo>
                      <a:lnTo>
                        <a:pt x="40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78" name="Freeform 547"/>
                <p:cNvSpPr>
                  <a:spLocks/>
                </p:cNvSpPr>
                <p:nvPr/>
              </p:nvSpPr>
              <p:spPr bwMode="auto">
                <a:xfrm>
                  <a:off x="780" y="2328"/>
                  <a:ext cx="32" cy="48"/>
                </a:xfrm>
                <a:custGeom>
                  <a:avLst/>
                  <a:gdLst>
                    <a:gd name="T0" fmla="*/ 16 w 32"/>
                    <a:gd name="T1" fmla="*/ 48 h 48"/>
                    <a:gd name="T2" fmla="*/ 8 w 32"/>
                    <a:gd name="T3" fmla="*/ 48 h 48"/>
                    <a:gd name="T4" fmla="*/ 0 w 32"/>
                    <a:gd name="T5" fmla="*/ 24 h 48"/>
                    <a:gd name="T6" fmla="*/ 0 w 32"/>
                    <a:gd name="T7" fmla="*/ 24 h 48"/>
                    <a:gd name="T8" fmla="*/ 8 w 32"/>
                    <a:gd name="T9" fmla="*/ 8 h 48"/>
                    <a:gd name="T10" fmla="*/ 16 w 32"/>
                    <a:gd name="T11" fmla="*/ 0 h 48"/>
                    <a:gd name="T12" fmla="*/ 16 w 32"/>
                    <a:gd name="T13" fmla="*/ 0 h 48"/>
                    <a:gd name="T14" fmla="*/ 24 w 32"/>
                    <a:gd name="T15" fmla="*/ 8 h 48"/>
                    <a:gd name="T16" fmla="*/ 32 w 32"/>
                    <a:gd name="T17" fmla="*/ 24 h 48"/>
                    <a:gd name="T18" fmla="*/ 32 w 32"/>
                    <a:gd name="T19" fmla="*/ 24 h 48"/>
                    <a:gd name="T20" fmla="*/ 24 w 32"/>
                    <a:gd name="T21" fmla="*/ 48 h 48"/>
                    <a:gd name="T22" fmla="*/ 16 w 32"/>
                    <a:gd name="T23" fmla="*/ 48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48"/>
                    <a:gd name="T38" fmla="*/ 32 w 32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48">
                      <a:moveTo>
                        <a:pt x="16" y="48"/>
                      </a:moveTo>
                      <a:lnTo>
                        <a:pt x="8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16" y="0"/>
                      </a:lnTo>
                      <a:lnTo>
                        <a:pt x="24" y="8"/>
                      </a:lnTo>
                      <a:lnTo>
                        <a:pt x="32" y="24"/>
                      </a:lnTo>
                      <a:lnTo>
                        <a:pt x="24" y="48"/>
                      </a:lnTo>
                      <a:lnTo>
                        <a:pt x="16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79" name="Freeform 548"/>
                <p:cNvSpPr>
                  <a:spLocks/>
                </p:cNvSpPr>
                <p:nvPr/>
              </p:nvSpPr>
              <p:spPr bwMode="auto">
                <a:xfrm>
                  <a:off x="676" y="2432"/>
                  <a:ext cx="64" cy="24"/>
                </a:xfrm>
                <a:custGeom>
                  <a:avLst/>
                  <a:gdLst>
                    <a:gd name="T0" fmla="*/ 64 w 64"/>
                    <a:gd name="T1" fmla="*/ 16 h 24"/>
                    <a:gd name="T2" fmla="*/ 56 w 64"/>
                    <a:gd name="T3" fmla="*/ 24 h 24"/>
                    <a:gd name="T4" fmla="*/ 32 w 64"/>
                    <a:gd name="T5" fmla="*/ 24 h 24"/>
                    <a:gd name="T6" fmla="*/ 32 w 64"/>
                    <a:gd name="T7" fmla="*/ 24 h 24"/>
                    <a:gd name="T8" fmla="*/ 8 w 64"/>
                    <a:gd name="T9" fmla="*/ 24 h 24"/>
                    <a:gd name="T10" fmla="*/ 0 w 64"/>
                    <a:gd name="T11" fmla="*/ 16 h 24"/>
                    <a:gd name="T12" fmla="*/ 0 w 64"/>
                    <a:gd name="T13" fmla="*/ 16 h 24"/>
                    <a:gd name="T14" fmla="*/ 8 w 64"/>
                    <a:gd name="T15" fmla="*/ 8 h 24"/>
                    <a:gd name="T16" fmla="*/ 32 w 64"/>
                    <a:gd name="T17" fmla="*/ 0 h 24"/>
                    <a:gd name="T18" fmla="*/ 32 w 64"/>
                    <a:gd name="T19" fmla="*/ 0 h 24"/>
                    <a:gd name="T20" fmla="*/ 56 w 64"/>
                    <a:gd name="T21" fmla="*/ 8 h 24"/>
                    <a:gd name="T22" fmla="*/ 64 w 64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24"/>
                    <a:gd name="T38" fmla="*/ 64 w 64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24">
                      <a:moveTo>
                        <a:pt x="64" y="16"/>
                      </a:moveTo>
                      <a:lnTo>
                        <a:pt x="56" y="24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16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56" y="8"/>
                      </a:lnTo>
                      <a:lnTo>
                        <a:pt x="6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80" name="Freeform 549"/>
                <p:cNvSpPr>
                  <a:spLocks/>
                </p:cNvSpPr>
                <p:nvPr/>
              </p:nvSpPr>
              <p:spPr bwMode="auto">
                <a:xfrm>
                  <a:off x="788" y="2520"/>
                  <a:ext cx="32" cy="48"/>
                </a:xfrm>
                <a:custGeom>
                  <a:avLst/>
                  <a:gdLst>
                    <a:gd name="T0" fmla="*/ 16 w 32"/>
                    <a:gd name="T1" fmla="*/ 48 h 48"/>
                    <a:gd name="T2" fmla="*/ 8 w 32"/>
                    <a:gd name="T3" fmla="*/ 40 h 48"/>
                    <a:gd name="T4" fmla="*/ 0 w 32"/>
                    <a:gd name="T5" fmla="*/ 24 h 48"/>
                    <a:gd name="T6" fmla="*/ 0 w 32"/>
                    <a:gd name="T7" fmla="*/ 24 h 48"/>
                    <a:gd name="T8" fmla="*/ 8 w 32"/>
                    <a:gd name="T9" fmla="*/ 8 h 48"/>
                    <a:gd name="T10" fmla="*/ 16 w 32"/>
                    <a:gd name="T11" fmla="*/ 0 h 48"/>
                    <a:gd name="T12" fmla="*/ 16 w 32"/>
                    <a:gd name="T13" fmla="*/ 0 h 48"/>
                    <a:gd name="T14" fmla="*/ 32 w 32"/>
                    <a:gd name="T15" fmla="*/ 8 h 48"/>
                    <a:gd name="T16" fmla="*/ 32 w 32"/>
                    <a:gd name="T17" fmla="*/ 24 h 48"/>
                    <a:gd name="T18" fmla="*/ 32 w 32"/>
                    <a:gd name="T19" fmla="*/ 24 h 48"/>
                    <a:gd name="T20" fmla="*/ 32 w 32"/>
                    <a:gd name="T21" fmla="*/ 40 h 48"/>
                    <a:gd name="T22" fmla="*/ 16 w 32"/>
                    <a:gd name="T23" fmla="*/ 48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48"/>
                    <a:gd name="T38" fmla="*/ 32 w 32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48">
                      <a:moveTo>
                        <a:pt x="16" y="48"/>
                      </a:move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32" y="24"/>
                      </a:lnTo>
                      <a:lnTo>
                        <a:pt x="32" y="40"/>
                      </a:lnTo>
                      <a:lnTo>
                        <a:pt x="16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81" name="Freeform 550"/>
                <p:cNvSpPr>
                  <a:spLocks/>
                </p:cNvSpPr>
                <p:nvPr/>
              </p:nvSpPr>
              <p:spPr bwMode="auto">
                <a:xfrm>
                  <a:off x="660" y="2352"/>
                  <a:ext cx="48" cy="40"/>
                </a:xfrm>
                <a:custGeom>
                  <a:avLst/>
                  <a:gdLst>
                    <a:gd name="T0" fmla="*/ 48 w 48"/>
                    <a:gd name="T1" fmla="*/ 32 h 40"/>
                    <a:gd name="T2" fmla="*/ 32 w 48"/>
                    <a:gd name="T3" fmla="*/ 40 h 40"/>
                    <a:gd name="T4" fmla="*/ 16 w 48"/>
                    <a:gd name="T5" fmla="*/ 24 h 40"/>
                    <a:gd name="T6" fmla="*/ 16 w 48"/>
                    <a:gd name="T7" fmla="*/ 24 h 40"/>
                    <a:gd name="T8" fmla="*/ 0 w 48"/>
                    <a:gd name="T9" fmla="*/ 16 h 40"/>
                    <a:gd name="T10" fmla="*/ 0 w 48"/>
                    <a:gd name="T11" fmla="*/ 0 h 40"/>
                    <a:gd name="T12" fmla="*/ 0 w 48"/>
                    <a:gd name="T13" fmla="*/ 0 h 40"/>
                    <a:gd name="T14" fmla="*/ 16 w 48"/>
                    <a:gd name="T15" fmla="*/ 0 h 40"/>
                    <a:gd name="T16" fmla="*/ 32 w 48"/>
                    <a:gd name="T17" fmla="*/ 8 h 40"/>
                    <a:gd name="T18" fmla="*/ 32 w 48"/>
                    <a:gd name="T19" fmla="*/ 8 h 40"/>
                    <a:gd name="T20" fmla="*/ 48 w 48"/>
                    <a:gd name="T21" fmla="*/ 24 h 40"/>
                    <a:gd name="T22" fmla="*/ 48 w 48"/>
                    <a:gd name="T23" fmla="*/ 32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0"/>
                    <a:gd name="T38" fmla="*/ 48 w 48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0">
                      <a:moveTo>
                        <a:pt x="48" y="32"/>
                      </a:moveTo>
                      <a:lnTo>
                        <a:pt x="32" y="40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48" y="24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82" name="Freeform 551"/>
                <p:cNvSpPr>
                  <a:spLocks/>
                </p:cNvSpPr>
                <p:nvPr/>
              </p:nvSpPr>
              <p:spPr bwMode="auto">
                <a:xfrm>
                  <a:off x="892" y="2344"/>
                  <a:ext cx="48" cy="32"/>
                </a:xfrm>
                <a:custGeom>
                  <a:avLst/>
                  <a:gdLst>
                    <a:gd name="T0" fmla="*/ 0 w 48"/>
                    <a:gd name="T1" fmla="*/ 32 h 32"/>
                    <a:gd name="T2" fmla="*/ 0 w 48"/>
                    <a:gd name="T3" fmla="*/ 24 h 32"/>
                    <a:gd name="T4" fmla="*/ 8 w 48"/>
                    <a:gd name="T5" fmla="*/ 8 h 32"/>
                    <a:gd name="T6" fmla="*/ 8 w 48"/>
                    <a:gd name="T7" fmla="*/ 8 h 32"/>
                    <a:gd name="T8" fmla="*/ 32 w 48"/>
                    <a:gd name="T9" fmla="*/ 0 h 32"/>
                    <a:gd name="T10" fmla="*/ 48 w 48"/>
                    <a:gd name="T11" fmla="*/ 0 h 32"/>
                    <a:gd name="T12" fmla="*/ 48 w 48"/>
                    <a:gd name="T13" fmla="*/ 0 h 32"/>
                    <a:gd name="T14" fmla="*/ 48 w 48"/>
                    <a:gd name="T15" fmla="*/ 8 h 32"/>
                    <a:gd name="T16" fmla="*/ 32 w 48"/>
                    <a:gd name="T17" fmla="*/ 24 h 32"/>
                    <a:gd name="T18" fmla="*/ 32 w 48"/>
                    <a:gd name="T19" fmla="*/ 24 h 32"/>
                    <a:gd name="T20" fmla="*/ 16 w 48"/>
                    <a:gd name="T21" fmla="*/ 32 h 32"/>
                    <a:gd name="T22" fmla="*/ 0 w 48"/>
                    <a:gd name="T23" fmla="*/ 32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32"/>
                    <a:gd name="T38" fmla="*/ 48 w 48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32">
                      <a:moveTo>
                        <a:pt x="0" y="32"/>
                      </a:move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48" y="0"/>
                      </a:lnTo>
                      <a:lnTo>
                        <a:pt x="48" y="8"/>
                      </a:lnTo>
                      <a:lnTo>
                        <a:pt x="32" y="24"/>
                      </a:lnTo>
                      <a:lnTo>
                        <a:pt x="16" y="32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83" name="Freeform 552"/>
                <p:cNvSpPr>
                  <a:spLocks/>
                </p:cNvSpPr>
                <p:nvPr/>
              </p:nvSpPr>
              <p:spPr bwMode="auto">
                <a:xfrm>
                  <a:off x="876" y="2400"/>
                  <a:ext cx="48" cy="24"/>
                </a:xfrm>
                <a:custGeom>
                  <a:avLst/>
                  <a:gdLst>
                    <a:gd name="T0" fmla="*/ 0 w 48"/>
                    <a:gd name="T1" fmla="*/ 24 h 24"/>
                    <a:gd name="T2" fmla="*/ 0 w 48"/>
                    <a:gd name="T3" fmla="*/ 8 h 24"/>
                    <a:gd name="T4" fmla="*/ 16 w 48"/>
                    <a:gd name="T5" fmla="*/ 0 h 24"/>
                    <a:gd name="T6" fmla="*/ 16 w 48"/>
                    <a:gd name="T7" fmla="*/ 0 h 24"/>
                    <a:gd name="T8" fmla="*/ 32 w 48"/>
                    <a:gd name="T9" fmla="*/ 0 h 24"/>
                    <a:gd name="T10" fmla="*/ 48 w 48"/>
                    <a:gd name="T11" fmla="*/ 8 h 24"/>
                    <a:gd name="T12" fmla="*/ 48 w 48"/>
                    <a:gd name="T13" fmla="*/ 8 h 24"/>
                    <a:gd name="T14" fmla="*/ 48 w 48"/>
                    <a:gd name="T15" fmla="*/ 16 h 24"/>
                    <a:gd name="T16" fmla="*/ 32 w 48"/>
                    <a:gd name="T17" fmla="*/ 24 h 24"/>
                    <a:gd name="T18" fmla="*/ 32 w 48"/>
                    <a:gd name="T19" fmla="*/ 24 h 24"/>
                    <a:gd name="T20" fmla="*/ 8 w 48"/>
                    <a:gd name="T21" fmla="*/ 24 h 24"/>
                    <a:gd name="T22" fmla="*/ 0 w 48"/>
                    <a:gd name="T23" fmla="*/ 24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24"/>
                    <a:gd name="T38" fmla="*/ 48 w 48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24">
                      <a:moveTo>
                        <a:pt x="0" y="24"/>
                      </a:move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16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84" name="Freeform 553"/>
                <p:cNvSpPr>
                  <a:spLocks/>
                </p:cNvSpPr>
                <p:nvPr/>
              </p:nvSpPr>
              <p:spPr bwMode="auto">
                <a:xfrm>
                  <a:off x="660" y="2480"/>
                  <a:ext cx="48" cy="24"/>
                </a:xfrm>
                <a:custGeom>
                  <a:avLst/>
                  <a:gdLst>
                    <a:gd name="T0" fmla="*/ 0 w 48"/>
                    <a:gd name="T1" fmla="*/ 16 h 24"/>
                    <a:gd name="T2" fmla="*/ 0 w 48"/>
                    <a:gd name="T3" fmla="*/ 8 h 24"/>
                    <a:gd name="T4" fmla="*/ 16 w 48"/>
                    <a:gd name="T5" fmla="*/ 0 h 24"/>
                    <a:gd name="T6" fmla="*/ 16 w 48"/>
                    <a:gd name="T7" fmla="*/ 0 h 24"/>
                    <a:gd name="T8" fmla="*/ 40 w 48"/>
                    <a:gd name="T9" fmla="*/ 0 h 24"/>
                    <a:gd name="T10" fmla="*/ 48 w 48"/>
                    <a:gd name="T11" fmla="*/ 0 h 24"/>
                    <a:gd name="T12" fmla="*/ 48 w 48"/>
                    <a:gd name="T13" fmla="*/ 0 h 24"/>
                    <a:gd name="T14" fmla="*/ 48 w 48"/>
                    <a:gd name="T15" fmla="*/ 16 h 24"/>
                    <a:gd name="T16" fmla="*/ 32 w 48"/>
                    <a:gd name="T17" fmla="*/ 24 h 24"/>
                    <a:gd name="T18" fmla="*/ 32 w 48"/>
                    <a:gd name="T19" fmla="*/ 24 h 24"/>
                    <a:gd name="T20" fmla="*/ 8 w 48"/>
                    <a:gd name="T21" fmla="*/ 24 h 24"/>
                    <a:gd name="T22" fmla="*/ 0 w 48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24"/>
                    <a:gd name="T38" fmla="*/ 48 w 48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24">
                      <a:moveTo>
                        <a:pt x="0" y="16"/>
                      </a:move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40" y="0"/>
                      </a:lnTo>
                      <a:lnTo>
                        <a:pt x="48" y="0"/>
                      </a:lnTo>
                      <a:lnTo>
                        <a:pt x="48" y="16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85" name="Freeform 554"/>
                <p:cNvSpPr>
                  <a:spLocks/>
                </p:cNvSpPr>
                <p:nvPr/>
              </p:nvSpPr>
              <p:spPr bwMode="auto">
                <a:xfrm>
                  <a:off x="732" y="2456"/>
                  <a:ext cx="48" cy="40"/>
                </a:xfrm>
                <a:custGeom>
                  <a:avLst/>
                  <a:gdLst>
                    <a:gd name="T0" fmla="*/ 8 w 48"/>
                    <a:gd name="T1" fmla="*/ 40 h 40"/>
                    <a:gd name="T2" fmla="*/ 0 w 48"/>
                    <a:gd name="T3" fmla="*/ 24 h 40"/>
                    <a:gd name="T4" fmla="*/ 16 w 48"/>
                    <a:gd name="T5" fmla="*/ 16 h 40"/>
                    <a:gd name="T6" fmla="*/ 16 w 48"/>
                    <a:gd name="T7" fmla="*/ 16 h 40"/>
                    <a:gd name="T8" fmla="*/ 32 w 48"/>
                    <a:gd name="T9" fmla="*/ 0 h 40"/>
                    <a:gd name="T10" fmla="*/ 48 w 48"/>
                    <a:gd name="T11" fmla="*/ 8 h 40"/>
                    <a:gd name="T12" fmla="*/ 48 w 48"/>
                    <a:gd name="T13" fmla="*/ 8 h 40"/>
                    <a:gd name="T14" fmla="*/ 48 w 48"/>
                    <a:gd name="T15" fmla="*/ 16 h 40"/>
                    <a:gd name="T16" fmla="*/ 40 w 48"/>
                    <a:gd name="T17" fmla="*/ 32 h 40"/>
                    <a:gd name="T18" fmla="*/ 40 w 48"/>
                    <a:gd name="T19" fmla="*/ 32 h 40"/>
                    <a:gd name="T20" fmla="*/ 16 w 48"/>
                    <a:gd name="T21" fmla="*/ 40 h 40"/>
                    <a:gd name="T22" fmla="*/ 8 w 48"/>
                    <a:gd name="T23" fmla="*/ 40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0"/>
                    <a:gd name="T38" fmla="*/ 48 w 48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0">
                      <a:moveTo>
                        <a:pt x="8" y="40"/>
                      </a:moveTo>
                      <a:lnTo>
                        <a:pt x="0" y="24"/>
                      </a:lnTo>
                      <a:lnTo>
                        <a:pt x="16" y="16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16"/>
                      </a:lnTo>
                      <a:lnTo>
                        <a:pt x="40" y="32"/>
                      </a:lnTo>
                      <a:lnTo>
                        <a:pt x="16" y="40"/>
                      </a:lnTo>
                      <a:lnTo>
                        <a:pt x="8" y="4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86" name="Freeform 555"/>
                <p:cNvSpPr>
                  <a:spLocks/>
                </p:cNvSpPr>
                <p:nvPr/>
              </p:nvSpPr>
              <p:spPr bwMode="auto">
                <a:xfrm>
                  <a:off x="924" y="2472"/>
                  <a:ext cx="56" cy="32"/>
                </a:xfrm>
                <a:custGeom>
                  <a:avLst/>
                  <a:gdLst>
                    <a:gd name="T0" fmla="*/ 0 w 56"/>
                    <a:gd name="T1" fmla="*/ 8 h 32"/>
                    <a:gd name="T2" fmla="*/ 16 w 56"/>
                    <a:gd name="T3" fmla="*/ 0 h 32"/>
                    <a:gd name="T4" fmla="*/ 32 w 56"/>
                    <a:gd name="T5" fmla="*/ 8 h 32"/>
                    <a:gd name="T6" fmla="*/ 32 w 56"/>
                    <a:gd name="T7" fmla="*/ 8 h 32"/>
                    <a:gd name="T8" fmla="*/ 56 w 56"/>
                    <a:gd name="T9" fmla="*/ 16 h 32"/>
                    <a:gd name="T10" fmla="*/ 56 w 56"/>
                    <a:gd name="T11" fmla="*/ 24 h 32"/>
                    <a:gd name="T12" fmla="*/ 56 w 56"/>
                    <a:gd name="T13" fmla="*/ 24 h 32"/>
                    <a:gd name="T14" fmla="*/ 48 w 56"/>
                    <a:gd name="T15" fmla="*/ 32 h 32"/>
                    <a:gd name="T16" fmla="*/ 24 w 56"/>
                    <a:gd name="T17" fmla="*/ 24 h 32"/>
                    <a:gd name="T18" fmla="*/ 24 w 56"/>
                    <a:gd name="T19" fmla="*/ 24 h 32"/>
                    <a:gd name="T20" fmla="*/ 0 w 56"/>
                    <a:gd name="T21" fmla="*/ 16 h 32"/>
                    <a:gd name="T22" fmla="*/ 0 w 56"/>
                    <a:gd name="T23" fmla="*/ 8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56"/>
                    <a:gd name="T37" fmla="*/ 0 h 32"/>
                    <a:gd name="T38" fmla="*/ 56 w 56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56" h="32">
                      <a:moveTo>
                        <a:pt x="0" y="8"/>
                      </a:move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56" y="16"/>
                      </a:lnTo>
                      <a:lnTo>
                        <a:pt x="56" y="24"/>
                      </a:lnTo>
                      <a:lnTo>
                        <a:pt x="48" y="32"/>
                      </a:lnTo>
                      <a:lnTo>
                        <a:pt x="24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87" name="Freeform 556"/>
                <p:cNvSpPr>
                  <a:spLocks/>
                </p:cNvSpPr>
                <p:nvPr/>
              </p:nvSpPr>
              <p:spPr bwMode="auto">
                <a:xfrm>
                  <a:off x="636" y="2392"/>
                  <a:ext cx="64" cy="32"/>
                </a:xfrm>
                <a:custGeom>
                  <a:avLst/>
                  <a:gdLst>
                    <a:gd name="T0" fmla="*/ 0 w 64"/>
                    <a:gd name="T1" fmla="*/ 8 h 32"/>
                    <a:gd name="T2" fmla="*/ 16 w 64"/>
                    <a:gd name="T3" fmla="*/ 0 h 32"/>
                    <a:gd name="T4" fmla="*/ 40 w 64"/>
                    <a:gd name="T5" fmla="*/ 8 h 32"/>
                    <a:gd name="T6" fmla="*/ 40 w 64"/>
                    <a:gd name="T7" fmla="*/ 8 h 32"/>
                    <a:gd name="T8" fmla="*/ 56 w 64"/>
                    <a:gd name="T9" fmla="*/ 16 h 32"/>
                    <a:gd name="T10" fmla="*/ 64 w 64"/>
                    <a:gd name="T11" fmla="*/ 24 h 32"/>
                    <a:gd name="T12" fmla="*/ 64 w 64"/>
                    <a:gd name="T13" fmla="*/ 24 h 32"/>
                    <a:gd name="T14" fmla="*/ 48 w 64"/>
                    <a:gd name="T15" fmla="*/ 32 h 32"/>
                    <a:gd name="T16" fmla="*/ 24 w 64"/>
                    <a:gd name="T17" fmla="*/ 32 h 32"/>
                    <a:gd name="T18" fmla="*/ 24 w 64"/>
                    <a:gd name="T19" fmla="*/ 32 h 32"/>
                    <a:gd name="T20" fmla="*/ 8 w 64"/>
                    <a:gd name="T21" fmla="*/ 16 h 32"/>
                    <a:gd name="T22" fmla="*/ 0 w 64"/>
                    <a:gd name="T23" fmla="*/ 8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32"/>
                    <a:gd name="T38" fmla="*/ 64 w 64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32">
                      <a:moveTo>
                        <a:pt x="0" y="8"/>
                      </a:moveTo>
                      <a:lnTo>
                        <a:pt x="16" y="0"/>
                      </a:lnTo>
                      <a:lnTo>
                        <a:pt x="40" y="8"/>
                      </a:lnTo>
                      <a:lnTo>
                        <a:pt x="56" y="16"/>
                      </a:lnTo>
                      <a:lnTo>
                        <a:pt x="64" y="24"/>
                      </a:lnTo>
                      <a:lnTo>
                        <a:pt x="48" y="32"/>
                      </a:lnTo>
                      <a:lnTo>
                        <a:pt x="24" y="32"/>
                      </a:lnTo>
                      <a:lnTo>
                        <a:pt x="8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88" name="Freeform 557"/>
                <p:cNvSpPr>
                  <a:spLocks/>
                </p:cNvSpPr>
                <p:nvPr/>
              </p:nvSpPr>
              <p:spPr bwMode="auto">
                <a:xfrm>
                  <a:off x="716" y="2320"/>
                  <a:ext cx="40" cy="48"/>
                </a:xfrm>
                <a:custGeom>
                  <a:avLst/>
                  <a:gdLst>
                    <a:gd name="T0" fmla="*/ 8 w 40"/>
                    <a:gd name="T1" fmla="*/ 0 h 48"/>
                    <a:gd name="T2" fmla="*/ 24 w 40"/>
                    <a:gd name="T3" fmla="*/ 0 h 48"/>
                    <a:gd name="T4" fmla="*/ 32 w 40"/>
                    <a:gd name="T5" fmla="*/ 16 h 48"/>
                    <a:gd name="T6" fmla="*/ 32 w 40"/>
                    <a:gd name="T7" fmla="*/ 16 h 48"/>
                    <a:gd name="T8" fmla="*/ 40 w 40"/>
                    <a:gd name="T9" fmla="*/ 40 h 48"/>
                    <a:gd name="T10" fmla="*/ 32 w 40"/>
                    <a:gd name="T11" fmla="*/ 48 h 48"/>
                    <a:gd name="T12" fmla="*/ 32 w 40"/>
                    <a:gd name="T13" fmla="*/ 48 h 48"/>
                    <a:gd name="T14" fmla="*/ 16 w 40"/>
                    <a:gd name="T15" fmla="*/ 40 h 48"/>
                    <a:gd name="T16" fmla="*/ 8 w 40"/>
                    <a:gd name="T17" fmla="*/ 24 h 48"/>
                    <a:gd name="T18" fmla="*/ 8 w 40"/>
                    <a:gd name="T19" fmla="*/ 24 h 48"/>
                    <a:gd name="T20" fmla="*/ 0 w 40"/>
                    <a:gd name="T21" fmla="*/ 8 h 48"/>
                    <a:gd name="T22" fmla="*/ 8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8" y="0"/>
                      </a:moveTo>
                      <a:lnTo>
                        <a:pt x="24" y="0"/>
                      </a:lnTo>
                      <a:lnTo>
                        <a:pt x="32" y="16"/>
                      </a:lnTo>
                      <a:lnTo>
                        <a:pt x="40" y="40"/>
                      </a:lnTo>
                      <a:lnTo>
                        <a:pt x="32" y="48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89" name="Freeform 558"/>
                <p:cNvSpPr>
                  <a:spLocks/>
                </p:cNvSpPr>
                <p:nvPr/>
              </p:nvSpPr>
              <p:spPr bwMode="auto">
                <a:xfrm>
                  <a:off x="820" y="2480"/>
                  <a:ext cx="40" cy="40"/>
                </a:xfrm>
                <a:custGeom>
                  <a:avLst/>
                  <a:gdLst>
                    <a:gd name="T0" fmla="*/ 8 w 40"/>
                    <a:gd name="T1" fmla="*/ 0 h 40"/>
                    <a:gd name="T2" fmla="*/ 24 w 40"/>
                    <a:gd name="T3" fmla="*/ 0 h 40"/>
                    <a:gd name="T4" fmla="*/ 40 w 40"/>
                    <a:gd name="T5" fmla="*/ 16 h 40"/>
                    <a:gd name="T6" fmla="*/ 40 w 40"/>
                    <a:gd name="T7" fmla="*/ 16 h 40"/>
                    <a:gd name="T8" fmla="*/ 40 w 40"/>
                    <a:gd name="T9" fmla="*/ 32 h 40"/>
                    <a:gd name="T10" fmla="*/ 32 w 40"/>
                    <a:gd name="T11" fmla="*/ 40 h 40"/>
                    <a:gd name="T12" fmla="*/ 32 w 40"/>
                    <a:gd name="T13" fmla="*/ 40 h 40"/>
                    <a:gd name="T14" fmla="*/ 24 w 40"/>
                    <a:gd name="T15" fmla="*/ 40 h 40"/>
                    <a:gd name="T16" fmla="*/ 8 w 40"/>
                    <a:gd name="T17" fmla="*/ 24 h 40"/>
                    <a:gd name="T18" fmla="*/ 8 w 40"/>
                    <a:gd name="T19" fmla="*/ 24 h 40"/>
                    <a:gd name="T20" fmla="*/ 0 w 40"/>
                    <a:gd name="T21" fmla="*/ 8 h 40"/>
                    <a:gd name="T22" fmla="*/ 8 w 40"/>
                    <a:gd name="T23" fmla="*/ 0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0"/>
                    <a:gd name="T38" fmla="*/ 40 w 40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0">
                      <a:moveTo>
                        <a:pt x="8" y="0"/>
                      </a:move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0" y="32"/>
                      </a:lnTo>
                      <a:lnTo>
                        <a:pt x="32" y="40"/>
                      </a:lnTo>
                      <a:lnTo>
                        <a:pt x="24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90" name="Freeform 559"/>
                <p:cNvSpPr>
                  <a:spLocks/>
                </p:cNvSpPr>
                <p:nvPr/>
              </p:nvSpPr>
              <p:spPr bwMode="auto">
                <a:xfrm>
                  <a:off x="836" y="2320"/>
                  <a:ext cx="40" cy="48"/>
                </a:xfrm>
                <a:custGeom>
                  <a:avLst/>
                  <a:gdLst>
                    <a:gd name="T0" fmla="*/ 32 w 40"/>
                    <a:gd name="T1" fmla="*/ 0 h 48"/>
                    <a:gd name="T2" fmla="*/ 40 w 40"/>
                    <a:gd name="T3" fmla="*/ 8 h 48"/>
                    <a:gd name="T4" fmla="*/ 40 w 40"/>
                    <a:gd name="T5" fmla="*/ 24 h 48"/>
                    <a:gd name="T6" fmla="*/ 40 w 40"/>
                    <a:gd name="T7" fmla="*/ 24 h 48"/>
                    <a:gd name="T8" fmla="*/ 24 w 40"/>
                    <a:gd name="T9" fmla="*/ 40 h 48"/>
                    <a:gd name="T10" fmla="*/ 8 w 40"/>
                    <a:gd name="T11" fmla="*/ 48 h 48"/>
                    <a:gd name="T12" fmla="*/ 8 w 40"/>
                    <a:gd name="T13" fmla="*/ 48 h 48"/>
                    <a:gd name="T14" fmla="*/ 0 w 40"/>
                    <a:gd name="T15" fmla="*/ 32 h 48"/>
                    <a:gd name="T16" fmla="*/ 8 w 40"/>
                    <a:gd name="T17" fmla="*/ 16 h 48"/>
                    <a:gd name="T18" fmla="*/ 8 w 40"/>
                    <a:gd name="T19" fmla="*/ 16 h 48"/>
                    <a:gd name="T20" fmla="*/ 24 w 40"/>
                    <a:gd name="T21" fmla="*/ 0 h 48"/>
                    <a:gd name="T22" fmla="*/ 32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32" y="0"/>
                      </a:moveTo>
                      <a:lnTo>
                        <a:pt x="40" y="8"/>
                      </a:lnTo>
                      <a:lnTo>
                        <a:pt x="40" y="24"/>
                      </a:lnTo>
                      <a:lnTo>
                        <a:pt x="24" y="40"/>
                      </a:lnTo>
                      <a:lnTo>
                        <a:pt x="8" y="48"/>
                      </a:lnTo>
                      <a:lnTo>
                        <a:pt x="0" y="32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91" name="Freeform 560"/>
                <p:cNvSpPr>
                  <a:spLocks/>
                </p:cNvSpPr>
                <p:nvPr/>
              </p:nvSpPr>
              <p:spPr bwMode="auto">
                <a:xfrm>
                  <a:off x="732" y="2504"/>
                  <a:ext cx="40" cy="48"/>
                </a:xfrm>
                <a:custGeom>
                  <a:avLst/>
                  <a:gdLst>
                    <a:gd name="T0" fmla="*/ 32 w 40"/>
                    <a:gd name="T1" fmla="*/ 0 h 48"/>
                    <a:gd name="T2" fmla="*/ 40 w 40"/>
                    <a:gd name="T3" fmla="*/ 8 h 48"/>
                    <a:gd name="T4" fmla="*/ 32 w 40"/>
                    <a:gd name="T5" fmla="*/ 32 h 48"/>
                    <a:gd name="T6" fmla="*/ 32 w 40"/>
                    <a:gd name="T7" fmla="*/ 32 h 48"/>
                    <a:gd name="T8" fmla="*/ 24 w 40"/>
                    <a:gd name="T9" fmla="*/ 40 h 48"/>
                    <a:gd name="T10" fmla="*/ 8 w 40"/>
                    <a:gd name="T11" fmla="*/ 48 h 48"/>
                    <a:gd name="T12" fmla="*/ 8 w 40"/>
                    <a:gd name="T13" fmla="*/ 48 h 48"/>
                    <a:gd name="T14" fmla="*/ 0 w 40"/>
                    <a:gd name="T15" fmla="*/ 40 h 48"/>
                    <a:gd name="T16" fmla="*/ 8 w 40"/>
                    <a:gd name="T17" fmla="*/ 16 h 48"/>
                    <a:gd name="T18" fmla="*/ 8 w 40"/>
                    <a:gd name="T19" fmla="*/ 16 h 48"/>
                    <a:gd name="T20" fmla="*/ 16 w 40"/>
                    <a:gd name="T21" fmla="*/ 8 h 48"/>
                    <a:gd name="T22" fmla="*/ 32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32" y="0"/>
                      </a:moveTo>
                      <a:lnTo>
                        <a:pt x="40" y="8"/>
                      </a:lnTo>
                      <a:lnTo>
                        <a:pt x="32" y="32"/>
                      </a:lnTo>
                      <a:lnTo>
                        <a:pt x="24" y="40"/>
                      </a:lnTo>
                      <a:lnTo>
                        <a:pt x="8" y="48"/>
                      </a:lnTo>
                      <a:lnTo>
                        <a:pt x="0" y="40"/>
                      </a:lnTo>
                      <a:lnTo>
                        <a:pt x="8" y="16"/>
                      </a:lnTo>
                      <a:lnTo>
                        <a:pt x="16" y="8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3696" name="Group 562"/>
            <p:cNvGrpSpPr>
              <a:grpSpLocks/>
            </p:cNvGrpSpPr>
            <p:nvPr/>
          </p:nvGrpSpPr>
          <p:grpSpPr bwMode="auto">
            <a:xfrm>
              <a:off x="3545" y="2386"/>
              <a:ext cx="536" cy="384"/>
              <a:chOff x="540" y="1270"/>
              <a:chExt cx="536" cy="384"/>
            </a:xfrm>
          </p:grpSpPr>
          <p:grpSp>
            <p:nvGrpSpPr>
              <p:cNvPr id="114036" name="Group 563"/>
              <p:cNvGrpSpPr>
                <a:grpSpLocks/>
              </p:cNvGrpSpPr>
              <p:nvPr/>
            </p:nvGrpSpPr>
            <p:grpSpPr bwMode="auto">
              <a:xfrm>
                <a:off x="540" y="1270"/>
                <a:ext cx="536" cy="384"/>
                <a:chOff x="540" y="2248"/>
                <a:chExt cx="536" cy="384"/>
              </a:xfrm>
            </p:grpSpPr>
            <p:sp>
              <p:nvSpPr>
                <p:cNvPr id="114056" name="Freeform 564"/>
                <p:cNvSpPr>
                  <a:spLocks/>
                </p:cNvSpPr>
                <p:nvPr/>
              </p:nvSpPr>
              <p:spPr bwMode="invGray">
                <a:xfrm>
                  <a:off x="932" y="2416"/>
                  <a:ext cx="144" cy="40"/>
                </a:xfrm>
                <a:custGeom>
                  <a:avLst/>
                  <a:gdLst>
                    <a:gd name="T0" fmla="*/ 144 w 144"/>
                    <a:gd name="T1" fmla="*/ 16 h 40"/>
                    <a:gd name="T2" fmla="*/ 144 w 144"/>
                    <a:gd name="T3" fmla="*/ 24 h 40"/>
                    <a:gd name="T4" fmla="*/ 128 w 144"/>
                    <a:gd name="T5" fmla="*/ 32 h 40"/>
                    <a:gd name="T6" fmla="*/ 104 w 144"/>
                    <a:gd name="T7" fmla="*/ 32 h 40"/>
                    <a:gd name="T8" fmla="*/ 72 w 144"/>
                    <a:gd name="T9" fmla="*/ 40 h 40"/>
                    <a:gd name="T10" fmla="*/ 72 w 144"/>
                    <a:gd name="T11" fmla="*/ 40 h 40"/>
                    <a:gd name="T12" fmla="*/ 40 w 144"/>
                    <a:gd name="T13" fmla="*/ 32 h 40"/>
                    <a:gd name="T14" fmla="*/ 16 w 144"/>
                    <a:gd name="T15" fmla="*/ 32 h 40"/>
                    <a:gd name="T16" fmla="*/ 0 w 144"/>
                    <a:gd name="T17" fmla="*/ 24 h 40"/>
                    <a:gd name="T18" fmla="*/ 0 w 144"/>
                    <a:gd name="T19" fmla="*/ 16 h 40"/>
                    <a:gd name="T20" fmla="*/ 0 w 144"/>
                    <a:gd name="T21" fmla="*/ 16 h 40"/>
                    <a:gd name="T22" fmla="*/ 0 w 144"/>
                    <a:gd name="T23" fmla="*/ 8 h 40"/>
                    <a:gd name="T24" fmla="*/ 16 w 144"/>
                    <a:gd name="T25" fmla="*/ 0 h 40"/>
                    <a:gd name="T26" fmla="*/ 40 w 144"/>
                    <a:gd name="T27" fmla="*/ 0 h 40"/>
                    <a:gd name="T28" fmla="*/ 72 w 144"/>
                    <a:gd name="T29" fmla="*/ 0 h 40"/>
                    <a:gd name="T30" fmla="*/ 72 w 144"/>
                    <a:gd name="T31" fmla="*/ 0 h 40"/>
                    <a:gd name="T32" fmla="*/ 104 w 144"/>
                    <a:gd name="T33" fmla="*/ 0 h 40"/>
                    <a:gd name="T34" fmla="*/ 128 w 144"/>
                    <a:gd name="T35" fmla="*/ 0 h 40"/>
                    <a:gd name="T36" fmla="*/ 144 w 144"/>
                    <a:gd name="T37" fmla="*/ 8 h 40"/>
                    <a:gd name="T38" fmla="*/ 144 w 144"/>
                    <a:gd name="T39" fmla="*/ 16 h 4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44"/>
                    <a:gd name="T61" fmla="*/ 0 h 40"/>
                    <a:gd name="T62" fmla="*/ 144 w 144"/>
                    <a:gd name="T63" fmla="*/ 40 h 40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44" h="40">
                      <a:moveTo>
                        <a:pt x="144" y="16"/>
                      </a:moveTo>
                      <a:lnTo>
                        <a:pt x="144" y="24"/>
                      </a:lnTo>
                      <a:lnTo>
                        <a:pt x="128" y="32"/>
                      </a:lnTo>
                      <a:lnTo>
                        <a:pt x="104" y="32"/>
                      </a:lnTo>
                      <a:lnTo>
                        <a:pt x="72" y="40"/>
                      </a:lnTo>
                      <a:lnTo>
                        <a:pt x="40" y="32"/>
                      </a:lnTo>
                      <a:lnTo>
                        <a:pt x="16" y="32"/>
                      </a:lnTo>
                      <a:lnTo>
                        <a:pt x="0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40" y="0"/>
                      </a:lnTo>
                      <a:lnTo>
                        <a:pt x="72" y="0"/>
                      </a:lnTo>
                      <a:lnTo>
                        <a:pt x="104" y="0"/>
                      </a:lnTo>
                      <a:lnTo>
                        <a:pt x="128" y="0"/>
                      </a:lnTo>
                      <a:lnTo>
                        <a:pt x="144" y="8"/>
                      </a:lnTo>
                      <a:lnTo>
                        <a:pt x="14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57" name="Freeform 565"/>
                <p:cNvSpPr>
                  <a:spLocks/>
                </p:cNvSpPr>
                <p:nvPr/>
              </p:nvSpPr>
              <p:spPr bwMode="invGray">
                <a:xfrm>
                  <a:off x="892" y="2496"/>
                  <a:ext cx="112" cy="80"/>
                </a:xfrm>
                <a:custGeom>
                  <a:avLst/>
                  <a:gdLst>
                    <a:gd name="T0" fmla="*/ 112 w 112"/>
                    <a:gd name="T1" fmla="*/ 80 h 80"/>
                    <a:gd name="T2" fmla="*/ 80 w 112"/>
                    <a:gd name="T3" fmla="*/ 80 h 80"/>
                    <a:gd name="T4" fmla="*/ 40 w 112"/>
                    <a:gd name="T5" fmla="*/ 56 h 80"/>
                    <a:gd name="T6" fmla="*/ 40 w 112"/>
                    <a:gd name="T7" fmla="*/ 56 h 80"/>
                    <a:gd name="T8" fmla="*/ 16 w 112"/>
                    <a:gd name="T9" fmla="*/ 40 h 80"/>
                    <a:gd name="T10" fmla="*/ 8 w 112"/>
                    <a:gd name="T11" fmla="*/ 24 h 80"/>
                    <a:gd name="T12" fmla="*/ 0 w 112"/>
                    <a:gd name="T13" fmla="*/ 8 h 80"/>
                    <a:gd name="T14" fmla="*/ 8 w 112"/>
                    <a:gd name="T15" fmla="*/ 0 h 80"/>
                    <a:gd name="T16" fmla="*/ 8 w 112"/>
                    <a:gd name="T17" fmla="*/ 0 h 80"/>
                    <a:gd name="T18" fmla="*/ 32 w 112"/>
                    <a:gd name="T19" fmla="*/ 0 h 80"/>
                    <a:gd name="T20" fmla="*/ 72 w 112"/>
                    <a:gd name="T21" fmla="*/ 24 h 80"/>
                    <a:gd name="T22" fmla="*/ 72 w 112"/>
                    <a:gd name="T23" fmla="*/ 24 h 80"/>
                    <a:gd name="T24" fmla="*/ 96 w 112"/>
                    <a:gd name="T25" fmla="*/ 40 h 80"/>
                    <a:gd name="T26" fmla="*/ 104 w 112"/>
                    <a:gd name="T27" fmla="*/ 56 h 80"/>
                    <a:gd name="T28" fmla="*/ 112 w 112"/>
                    <a:gd name="T29" fmla="*/ 72 h 80"/>
                    <a:gd name="T30" fmla="*/ 112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112" y="80"/>
                      </a:moveTo>
                      <a:lnTo>
                        <a:pt x="80" y="80"/>
                      </a:lnTo>
                      <a:lnTo>
                        <a:pt x="40" y="56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72" y="24"/>
                      </a:lnTo>
                      <a:lnTo>
                        <a:pt x="96" y="40"/>
                      </a:lnTo>
                      <a:lnTo>
                        <a:pt x="104" y="56"/>
                      </a:lnTo>
                      <a:lnTo>
                        <a:pt x="112" y="72"/>
                      </a:lnTo>
                      <a:lnTo>
                        <a:pt x="112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58" name="Freeform 566"/>
                <p:cNvSpPr>
                  <a:spLocks/>
                </p:cNvSpPr>
                <p:nvPr/>
              </p:nvSpPr>
              <p:spPr bwMode="invGray">
                <a:xfrm>
                  <a:off x="780" y="2248"/>
                  <a:ext cx="48" cy="104"/>
                </a:xfrm>
                <a:custGeom>
                  <a:avLst/>
                  <a:gdLst>
                    <a:gd name="T0" fmla="*/ 24 w 48"/>
                    <a:gd name="T1" fmla="*/ 104 h 104"/>
                    <a:gd name="T2" fmla="*/ 8 w 48"/>
                    <a:gd name="T3" fmla="*/ 88 h 104"/>
                    <a:gd name="T4" fmla="*/ 0 w 48"/>
                    <a:gd name="T5" fmla="*/ 56 h 104"/>
                    <a:gd name="T6" fmla="*/ 0 w 48"/>
                    <a:gd name="T7" fmla="*/ 56 h 104"/>
                    <a:gd name="T8" fmla="*/ 8 w 48"/>
                    <a:gd name="T9" fmla="*/ 16 h 104"/>
                    <a:gd name="T10" fmla="*/ 24 w 48"/>
                    <a:gd name="T11" fmla="*/ 0 h 104"/>
                    <a:gd name="T12" fmla="*/ 24 w 48"/>
                    <a:gd name="T13" fmla="*/ 0 h 104"/>
                    <a:gd name="T14" fmla="*/ 40 w 48"/>
                    <a:gd name="T15" fmla="*/ 16 h 104"/>
                    <a:gd name="T16" fmla="*/ 48 w 48"/>
                    <a:gd name="T17" fmla="*/ 56 h 104"/>
                    <a:gd name="T18" fmla="*/ 48 w 48"/>
                    <a:gd name="T19" fmla="*/ 56 h 104"/>
                    <a:gd name="T20" fmla="*/ 40 w 48"/>
                    <a:gd name="T21" fmla="*/ 88 h 104"/>
                    <a:gd name="T22" fmla="*/ 24 w 48"/>
                    <a:gd name="T23" fmla="*/ 104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104"/>
                    <a:gd name="T38" fmla="*/ 48 w 48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104">
                      <a:moveTo>
                        <a:pt x="24" y="104"/>
                      </a:moveTo>
                      <a:lnTo>
                        <a:pt x="8" y="88"/>
                      </a:lnTo>
                      <a:lnTo>
                        <a:pt x="0" y="56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56"/>
                      </a:lnTo>
                      <a:lnTo>
                        <a:pt x="40" y="88"/>
                      </a:lnTo>
                      <a:lnTo>
                        <a:pt x="24" y="10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59" name="Freeform 567"/>
                <p:cNvSpPr>
                  <a:spLocks/>
                </p:cNvSpPr>
                <p:nvPr/>
              </p:nvSpPr>
              <p:spPr bwMode="invGray">
                <a:xfrm>
                  <a:off x="540" y="2416"/>
                  <a:ext cx="152" cy="40"/>
                </a:xfrm>
                <a:custGeom>
                  <a:avLst/>
                  <a:gdLst>
                    <a:gd name="T0" fmla="*/ 152 w 152"/>
                    <a:gd name="T1" fmla="*/ 24 h 40"/>
                    <a:gd name="T2" fmla="*/ 144 w 152"/>
                    <a:gd name="T3" fmla="*/ 32 h 40"/>
                    <a:gd name="T4" fmla="*/ 128 w 152"/>
                    <a:gd name="T5" fmla="*/ 32 h 40"/>
                    <a:gd name="T6" fmla="*/ 104 w 152"/>
                    <a:gd name="T7" fmla="*/ 40 h 40"/>
                    <a:gd name="T8" fmla="*/ 80 w 152"/>
                    <a:gd name="T9" fmla="*/ 40 h 40"/>
                    <a:gd name="T10" fmla="*/ 80 w 152"/>
                    <a:gd name="T11" fmla="*/ 40 h 40"/>
                    <a:gd name="T12" fmla="*/ 48 w 152"/>
                    <a:gd name="T13" fmla="*/ 40 h 40"/>
                    <a:gd name="T14" fmla="*/ 24 w 152"/>
                    <a:gd name="T15" fmla="*/ 32 h 40"/>
                    <a:gd name="T16" fmla="*/ 8 w 152"/>
                    <a:gd name="T17" fmla="*/ 32 h 40"/>
                    <a:gd name="T18" fmla="*/ 0 w 152"/>
                    <a:gd name="T19" fmla="*/ 24 h 40"/>
                    <a:gd name="T20" fmla="*/ 0 w 152"/>
                    <a:gd name="T21" fmla="*/ 24 h 40"/>
                    <a:gd name="T22" fmla="*/ 8 w 152"/>
                    <a:gd name="T23" fmla="*/ 16 h 40"/>
                    <a:gd name="T24" fmla="*/ 24 w 152"/>
                    <a:gd name="T25" fmla="*/ 8 h 40"/>
                    <a:gd name="T26" fmla="*/ 48 w 152"/>
                    <a:gd name="T27" fmla="*/ 0 h 40"/>
                    <a:gd name="T28" fmla="*/ 80 w 152"/>
                    <a:gd name="T29" fmla="*/ 0 h 40"/>
                    <a:gd name="T30" fmla="*/ 80 w 152"/>
                    <a:gd name="T31" fmla="*/ 0 h 40"/>
                    <a:gd name="T32" fmla="*/ 104 w 152"/>
                    <a:gd name="T33" fmla="*/ 0 h 40"/>
                    <a:gd name="T34" fmla="*/ 128 w 152"/>
                    <a:gd name="T35" fmla="*/ 8 h 40"/>
                    <a:gd name="T36" fmla="*/ 144 w 152"/>
                    <a:gd name="T37" fmla="*/ 16 h 40"/>
                    <a:gd name="T38" fmla="*/ 152 w 152"/>
                    <a:gd name="T39" fmla="*/ 24 h 4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52"/>
                    <a:gd name="T61" fmla="*/ 0 h 40"/>
                    <a:gd name="T62" fmla="*/ 152 w 152"/>
                    <a:gd name="T63" fmla="*/ 40 h 40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52" h="40">
                      <a:moveTo>
                        <a:pt x="152" y="24"/>
                      </a:moveTo>
                      <a:lnTo>
                        <a:pt x="144" y="32"/>
                      </a:lnTo>
                      <a:lnTo>
                        <a:pt x="128" y="32"/>
                      </a:lnTo>
                      <a:lnTo>
                        <a:pt x="104" y="40"/>
                      </a:lnTo>
                      <a:lnTo>
                        <a:pt x="80" y="40"/>
                      </a:lnTo>
                      <a:lnTo>
                        <a:pt x="48" y="40"/>
                      </a:lnTo>
                      <a:lnTo>
                        <a:pt x="24" y="32"/>
                      </a:lnTo>
                      <a:lnTo>
                        <a:pt x="8" y="32"/>
                      </a:lnTo>
                      <a:lnTo>
                        <a:pt x="0" y="24"/>
                      </a:lnTo>
                      <a:lnTo>
                        <a:pt x="8" y="16"/>
                      </a:lnTo>
                      <a:lnTo>
                        <a:pt x="24" y="8"/>
                      </a:lnTo>
                      <a:lnTo>
                        <a:pt x="48" y="0"/>
                      </a:lnTo>
                      <a:lnTo>
                        <a:pt x="80" y="0"/>
                      </a:lnTo>
                      <a:lnTo>
                        <a:pt x="104" y="0"/>
                      </a:lnTo>
                      <a:lnTo>
                        <a:pt x="128" y="8"/>
                      </a:lnTo>
                      <a:lnTo>
                        <a:pt x="144" y="16"/>
                      </a:lnTo>
                      <a:lnTo>
                        <a:pt x="152" y="2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60" name="Freeform 568"/>
                <p:cNvSpPr>
                  <a:spLocks/>
                </p:cNvSpPr>
                <p:nvPr/>
              </p:nvSpPr>
              <p:spPr bwMode="invGray">
                <a:xfrm>
                  <a:off x="780" y="2520"/>
                  <a:ext cx="48" cy="112"/>
                </a:xfrm>
                <a:custGeom>
                  <a:avLst/>
                  <a:gdLst>
                    <a:gd name="T0" fmla="*/ 24 w 48"/>
                    <a:gd name="T1" fmla="*/ 112 h 112"/>
                    <a:gd name="T2" fmla="*/ 8 w 48"/>
                    <a:gd name="T3" fmla="*/ 96 h 112"/>
                    <a:gd name="T4" fmla="*/ 0 w 48"/>
                    <a:gd name="T5" fmla="*/ 56 h 112"/>
                    <a:gd name="T6" fmla="*/ 0 w 48"/>
                    <a:gd name="T7" fmla="*/ 56 h 112"/>
                    <a:gd name="T8" fmla="*/ 8 w 48"/>
                    <a:gd name="T9" fmla="*/ 16 h 112"/>
                    <a:gd name="T10" fmla="*/ 24 w 48"/>
                    <a:gd name="T11" fmla="*/ 0 h 112"/>
                    <a:gd name="T12" fmla="*/ 24 w 48"/>
                    <a:gd name="T13" fmla="*/ 0 h 112"/>
                    <a:gd name="T14" fmla="*/ 40 w 48"/>
                    <a:gd name="T15" fmla="*/ 16 h 112"/>
                    <a:gd name="T16" fmla="*/ 48 w 48"/>
                    <a:gd name="T17" fmla="*/ 56 h 112"/>
                    <a:gd name="T18" fmla="*/ 48 w 48"/>
                    <a:gd name="T19" fmla="*/ 56 h 112"/>
                    <a:gd name="T20" fmla="*/ 40 w 48"/>
                    <a:gd name="T21" fmla="*/ 96 h 112"/>
                    <a:gd name="T22" fmla="*/ 24 w 48"/>
                    <a:gd name="T23" fmla="*/ 112 h 11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112"/>
                    <a:gd name="T38" fmla="*/ 48 w 48"/>
                    <a:gd name="T39" fmla="*/ 112 h 11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112">
                      <a:moveTo>
                        <a:pt x="24" y="112"/>
                      </a:moveTo>
                      <a:lnTo>
                        <a:pt x="8" y="96"/>
                      </a:lnTo>
                      <a:lnTo>
                        <a:pt x="0" y="56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56"/>
                      </a:lnTo>
                      <a:lnTo>
                        <a:pt x="40" y="96"/>
                      </a:lnTo>
                      <a:lnTo>
                        <a:pt x="24" y="11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61" name="Freeform 569"/>
                <p:cNvSpPr>
                  <a:spLocks/>
                </p:cNvSpPr>
                <p:nvPr/>
              </p:nvSpPr>
              <p:spPr bwMode="invGray">
                <a:xfrm>
                  <a:off x="612" y="2304"/>
                  <a:ext cx="112" cy="80"/>
                </a:xfrm>
                <a:custGeom>
                  <a:avLst/>
                  <a:gdLst>
                    <a:gd name="T0" fmla="*/ 112 w 112"/>
                    <a:gd name="T1" fmla="*/ 80 h 80"/>
                    <a:gd name="T2" fmla="*/ 80 w 112"/>
                    <a:gd name="T3" fmla="*/ 80 h 80"/>
                    <a:gd name="T4" fmla="*/ 40 w 112"/>
                    <a:gd name="T5" fmla="*/ 56 h 80"/>
                    <a:gd name="T6" fmla="*/ 40 w 112"/>
                    <a:gd name="T7" fmla="*/ 56 h 80"/>
                    <a:gd name="T8" fmla="*/ 16 w 112"/>
                    <a:gd name="T9" fmla="*/ 40 h 80"/>
                    <a:gd name="T10" fmla="*/ 8 w 112"/>
                    <a:gd name="T11" fmla="*/ 24 h 80"/>
                    <a:gd name="T12" fmla="*/ 0 w 112"/>
                    <a:gd name="T13" fmla="*/ 8 h 80"/>
                    <a:gd name="T14" fmla="*/ 0 w 112"/>
                    <a:gd name="T15" fmla="*/ 0 h 80"/>
                    <a:gd name="T16" fmla="*/ 0 w 112"/>
                    <a:gd name="T17" fmla="*/ 0 h 80"/>
                    <a:gd name="T18" fmla="*/ 32 w 112"/>
                    <a:gd name="T19" fmla="*/ 8 h 80"/>
                    <a:gd name="T20" fmla="*/ 72 w 112"/>
                    <a:gd name="T21" fmla="*/ 24 h 80"/>
                    <a:gd name="T22" fmla="*/ 72 w 112"/>
                    <a:gd name="T23" fmla="*/ 24 h 80"/>
                    <a:gd name="T24" fmla="*/ 96 w 112"/>
                    <a:gd name="T25" fmla="*/ 40 h 80"/>
                    <a:gd name="T26" fmla="*/ 104 w 112"/>
                    <a:gd name="T27" fmla="*/ 56 h 80"/>
                    <a:gd name="T28" fmla="*/ 112 w 112"/>
                    <a:gd name="T29" fmla="*/ 72 h 80"/>
                    <a:gd name="T30" fmla="*/ 112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112" y="80"/>
                      </a:moveTo>
                      <a:lnTo>
                        <a:pt x="80" y="80"/>
                      </a:lnTo>
                      <a:lnTo>
                        <a:pt x="40" y="56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32" y="8"/>
                      </a:lnTo>
                      <a:lnTo>
                        <a:pt x="72" y="24"/>
                      </a:lnTo>
                      <a:lnTo>
                        <a:pt x="96" y="40"/>
                      </a:lnTo>
                      <a:lnTo>
                        <a:pt x="104" y="56"/>
                      </a:lnTo>
                      <a:lnTo>
                        <a:pt x="112" y="72"/>
                      </a:lnTo>
                      <a:lnTo>
                        <a:pt x="112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62" name="Freeform 570"/>
                <p:cNvSpPr>
                  <a:spLocks/>
                </p:cNvSpPr>
                <p:nvPr/>
              </p:nvSpPr>
              <p:spPr bwMode="invGray">
                <a:xfrm>
                  <a:off x="876" y="2296"/>
                  <a:ext cx="112" cy="80"/>
                </a:xfrm>
                <a:custGeom>
                  <a:avLst/>
                  <a:gdLst>
                    <a:gd name="T0" fmla="*/ 8 w 112"/>
                    <a:gd name="T1" fmla="*/ 80 h 80"/>
                    <a:gd name="T2" fmla="*/ 0 w 112"/>
                    <a:gd name="T3" fmla="*/ 72 h 80"/>
                    <a:gd name="T4" fmla="*/ 8 w 112"/>
                    <a:gd name="T5" fmla="*/ 56 h 80"/>
                    <a:gd name="T6" fmla="*/ 24 w 112"/>
                    <a:gd name="T7" fmla="*/ 40 h 80"/>
                    <a:gd name="T8" fmla="*/ 40 w 112"/>
                    <a:gd name="T9" fmla="*/ 24 h 80"/>
                    <a:gd name="T10" fmla="*/ 40 w 112"/>
                    <a:gd name="T11" fmla="*/ 24 h 80"/>
                    <a:gd name="T12" fmla="*/ 80 w 112"/>
                    <a:gd name="T13" fmla="*/ 8 h 80"/>
                    <a:gd name="T14" fmla="*/ 112 w 112"/>
                    <a:gd name="T15" fmla="*/ 0 h 80"/>
                    <a:gd name="T16" fmla="*/ 112 w 112"/>
                    <a:gd name="T17" fmla="*/ 0 h 80"/>
                    <a:gd name="T18" fmla="*/ 112 w 112"/>
                    <a:gd name="T19" fmla="*/ 8 h 80"/>
                    <a:gd name="T20" fmla="*/ 112 w 112"/>
                    <a:gd name="T21" fmla="*/ 24 h 80"/>
                    <a:gd name="T22" fmla="*/ 96 w 112"/>
                    <a:gd name="T23" fmla="*/ 40 h 80"/>
                    <a:gd name="T24" fmla="*/ 80 w 112"/>
                    <a:gd name="T25" fmla="*/ 56 h 80"/>
                    <a:gd name="T26" fmla="*/ 80 w 112"/>
                    <a:gd name="T27" fmla="*/ 56 h 80"/>
                    <a:gd name="T28" fmla="*/ 32 w 112"/>
                    <a:gd name="T29" fmla="*/ 80 h 80"/>
                    <a:gd name="T30" fmla="*/ 8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8" y="80"/>
                      </a:moveTo>
                      <a:lnTo>
                        <a:pt x="0" y="72"/>
                      </a:lnTo>
                      <a:lnTo>
                        <a:pt x="8" y="56"/>
                      </a:lnTo>
                      <a:lnTo>
                        <a:pt x="24" y="40"/>
                      </a:lnTo>
                      <a:lnTo>
                        <a:pt x="40" y="24"/>
                      </a:lnTo>
                      <a:lnTo>
                        <a:pt x="80" y="8"/>
                      </a:lnTo>
                      <a:lnTo>
                        <a:pt x="112" y="0"/>
                      </a:lnTo>
                      <a:lnTo>
                        <a:pt x="112" y="8"/>
                      </a:lnTo>
                      <a:lnTo>
                        <a:pt x="112" y="24"/>
                      </a:lnTo>
                      <a:lnTo>
                        <a:pt x="96" y="40"/>
                      </a:lnTo>
                      <a:lnTo>
                        <a:pt x="80" y="56"/>
                      </a:lnTo>
                      <a:lnTo>
                        <a:pt x="32" y="80"/>
                      </a:lnTo>
                      <a:lnTo>
                        <a:pt x="8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63" name="Freeform 571"/>
                <p:cNvSpPr>
                  <a:spLocks/>
                </p:cNvSpPr>
                <p:nvPr/>
              </p:nvSpPr>
              <p:spPr bwMode="invGray">
                <a:xfrm>
                  <a:off x="916" y="2352"/>
                  <a:ext cx="136" cy="56"/>
                </a:xfrm>
                <a:custGeom>
                  <a:avLst/>
                  <a:gdLst>
                    <a:gd name="T0" fmla="*/ 0 w 136"/>
                    <a:gd name="T1" fmla="*/ 48 h 56"/>
                    <a:gd name="T2" fmla="*/ 0 w 136"/>
                    <a:gd name="T3" fmla="*/ 40 h 56"/>
                    <a:gd name="T4" fmla="*/ 16 w 136"/>
                    <a:gd name="T5" fmla="*/ 32 h 56"/>
                    <a:gd name="T6" fmla="*/ 32 w 136"/>
                    <a:gd name="T7" fmla="*/ 16 h 56"/>
                    <a:gd name="T8" fmla="*/ 56 w 136"/>
                    <a:gd name="T9" fmla="*/ 8 h 56"/>
                    <a:gd name="T10" fmla="*/ 56 w 136"/>
                    <a:gd name="T11" fmla="*/ 8 h 56"/>
                    <a:gd name="T12" fmla="*/ 88 w 136"/>
                    <a:gd name="T13" fmla="*/ 0 h 56"/>
                    <a:gd name="T14" fmla="*/ 112 w 136"/>
                    <a:gd name="T15" fmla="*/ 0 h 56"/>
                    <a:gd name="T16" fmla="*/ 128 w 136"/>
                    <a:gd name="T17" fmla="*/ 0 h 56"/>
                    <a:gd name="T18" fmla="*/ 136 w 136"/>
                    <a:gd name="T19" fmla="*/ 8 h 56"/>
                    <a:gd name="T20" fmla="*/ 136 w 136"/>
                    <a:gd name="T21" fmla="*/ 8 h 56"/>
                    <a:gd name="T22" fmla="*/ 136 w 136"/>
                    <a:gd name="T23" fmla="*/ 16 h 56"/>
                    <a:gd name="T24" fmla="*/ 128 w 136"/>
                    <a:gd name="T25" fmla="*/ 24 h 56"/>
                    <a:gd name="T26" fmla="*/ 104 w 136"/>
                    <a:gd name="T27" fmla="*/ 32 h 56"/>
                    <a:gd name="T28" fmla="*/ 80 w 136"/>
                    <a:gd name="T29" fmla="*/ 48 h 56"/>
                    <a:gd name="T30" fmla="*/ 80 w 136"/>
                    <a:gd name="T31" fmla="*/ 48 h 56"/>
                    <a:gd name="T32" fmla="*/ 48 w 136"/>
                    <a:gd name="T33" fmla="*/ 48 h 56"/>
                    <a:gd name="T34" fmla="*/ 24 w 136"/>
                    <a:gd name="T35" fmla="*/ 56 h 56"/>
                    <a:gd name="T36" fmla="*/ 8 w 136"/>
                    <a:gd name="T37" fmla="*/ 56 h 56"/>
                    <a:gd name="T38" fmla="*/ 0 w 136"/>
                    <a:gd name="T39" fmla="*/ 4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48"/>
                      </a:moveTo>
                      <a:lnTo>
                        <a:pt x="0" y="40"/>
                      </a:lnTo>
                      <a:lnTo>
                        <a:pt x="16" y="32"/>
                      </a:lnTo>
                      <a:lnTo>
                        <a:pt x="32" y="16"/>
                      </a:lnTo>
                      <a:lnTo>
                        <a:pt x="56" y="8"/>
                      </a:lnTo>
                      <a:lnTo>
                        <a:pt x="88" y="0"/>
                      </a:lnTo>
                      <a:lnTo>
                        <a:pt x="112" y="0"/>
                      </a:lnTo>
                      <a:lnTo>
                        <a:pt x="128" y="0"/>
                      </a:lnTo>
                      <a:lnTo>
                        <a:pt x="136" y="8"/>
                      </a:lnTo>
                      <a:lnTo>
                        <a:pt x="136" y="16"/>
                      </a:lnTo>
                      <a:lnTo>
                        <a:pt x="128" y="24"/>
                      </a:lnTo>
                      <a:lnTo>
                        <a:pt x="104" y="32"/>
                      </a:lnTo>
                      <a:lnTo>
                        <a:pt x="80" y="48"/>
                      </a:lnTo>
                      <a:lnTo>
                        <a:pt x="48" y="48"/>
                      </a:lnTo>
                      <a:lnTo>
                        <a:pt x="24" y="56"/>
                      </a:lnTo>
                      <a:lnTo>
                        <a:pt x="8" y="56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64" name="Freeform 572"/>
                <p:cNvSpPr>
                  <a:spLocks/>
                </p:cNvSpPr>
                <p:nvPr/>
              </p:nvSpPr>
              <p:spPr bwMode="invGray">
                <a:xfrm>
                  <a:off x="564" y="2472"/>
                  <a:ext cx="136" cy="56"/>
                </a:xfrm>
                <a:custGeom>
                  <a:avLst/>
                  <a:gdLst>
                    <a:gd name="T0" fmla="*/ 0 w 136"/>
                    <a:gd name="T1" fmla="*/ 48 h 56"/>
                    <a:gd name="T2" fmla="*/ 0 w 136"/>
                    <a:gd name="T3" fmla="*/ 40 h 56"/>
                    <a:gd name="T4" fmla="*/ 8 w 136"/>
                    <a:gd name="T5" fmla="*/ 32 h 56"/>
                    <a:gd name="T6" fmla="*/ 32 w 136"/>
                    <a:gd name="T7" fmla="*/ 16 h 56"/>
                    <a:gd name="T8" fmla="*/ 56 w 136"/>
                    <a:gd name="T9" fmla="*/ 8 h 56"/>
                    <a:gd name="T10" fmla="*/ 56 w 136"/>
                    <a:gd name="T11" fmla="*/ 8 h 56"/>
                    <a:gd name="T12" fmla="*/ 88 w 136"/>
                    <a:gd name="T13" fmla="*/ 0 h 56"/>
                    <a:gd name="T14" fmla="*/ 112 w 136"/>
                    <a:gd name="T15" fmla="*/ 0 h 56"/>
                    <a:gd name="T16" fmla="*/ 128 w 136"/>
                    <a:gd name="T17" fmla="*/ 0 h 56"/>
                    <a:gd name="T18" fmla="*/ 136 w 136"/>
                    <a:gd name="T19" fmla="*/ 8 h 56"/>
                    <a:gd name="T20" fmla="*/ 136 w 136"/>
                    <a:gd name="T21" fmla="*/ 8 h 56"/>
                    <a:gd name="T22" fmla="*/ 136 w 136"/>
                    <a:gd name="T23" fmla="*/ 16 h 56"/>
                    <a:gd name="T24" fmla="*/ 120 w 136"/>
                    <a:gd name="T25" fmla="*/ 24 h 56"/>
                    <a:gd name="T26" fmla="*/ 104 w 136"/>
                    <a:gd name="T27" fmla="*/ 32 h 56"/>
                    <a:gd name="T28" fmla="*/ 80 w 136"/>
                    <a:gd name="T29" fmla="*/ 48 h 56"/>
                    <a:gd name="T30" fmla="*/ 80 w 136"/>
                    <a:gd name="T31" fmla="*/ 48 h 56"/>
                    <a:gd name="T32" fmla="*/ 48 w 136"/>
                    <a:gd name="T33" fmla="*/ 48 h 56"/>
                    <a:gd name="T34" fmla="*/ 24 w 136"/>
                    <a:gd name="T35" fmla="*/ 56 h 56"/>
                    <a:gd name="T36" fmla="*/ 8 w 136"/>
                    <a:gd name="T37" fmla="*/ 56 h 56"/>
                    <a:gd name="T38" fmla="*/ 0 w 136"/>
                    <a:gd name="T39" fmla="*/ 4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48"/>
                      </a:moveTo>
                      <a:lnTo>
                        <a:pt x="0" y="40"/>
                      </a:lnTo>
                      <a:lnTo>
                        <a:pt x="8" y="32"/>
                      </a:lnTo>
                      <a:lnTo>
                        <a:pt x="32" y="16"/>
                      </a:lnTo>
                      <a:lnTo>
                        <a:pt x="56" y="8"/>
                      </a:lnTo>
                      <a:lnTo>
                        <a:pt x="88" y="0"/>
                      </a:lnTo>
                      <a:lnTo>
                        <a:pt x="112" y="0"/>
                      </a:lnTo>
                      <a:lnTo>
                        <a:pt x="128" y="0"/>
                      </a:lnTo>
                      <a:lnTo>
                        <a:pt x="136" y="8"/>
                      </a:lnTo>
                      <a:lnTo>
                        <a:pt x="136" y="16"/>
                      </a:lnTo>
                      <a:lnTo>
                        <a:pt x="120" y="24"/>
                      </a:lnTo>
                      <a:lnTo>
                        <a:pt x="104" y="32"/>
                      </a:lnTo>
                      <a:lnTo>
                        <a:pt x="80" y="48"/>
                      </a:lnTo>
                      <a:lnTo>
                        <a:pt x="48" y="48"/>
                      </a:lnTo>
                      <a:lnTo>
                        <a:pt x="24" y="56"/>
                      </a:lnTo>
                      <a:lnTo>
                        <a:pt x="8" y="56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65" name="Freeform 573"/>
                <p:cNvSpPr>
                  <a:spLocks/>
                </p:cNvSpPr>
                <p:nvPr/>
              </p:nvSpPr>
              <p:spPr bwMode="invGray">
                <a:xfrm>
                  <a:off x="628" y="2504"/>
                  <a:ext cx="112" cy="72"/>
                </a:xfrm>
                <a:custGeom>
                  <a:avLst/>
                  <a:gdLst>
                    <a:gd name="T0" fmla="*/ 8 w 112"/>
                    <a:gd name="T1" fmla="*/ 72 h 72"/>
                    <a:gd name="T2" fmla="*/ 0 w 112"/>
                    <a:gd name="T3" fmla="*/ 64 h 72"/>
                    <a:gd name="T4" fmla="*/ 8 w 112"/>
                    <a:gd name="T5" fmla="*/ 56 h 72"/>
                    <a:gd name="T6" fmla="*/ 16 w 112"/>
                    <a:gd name="T7" fmla="*/ 40 h 72"/>
                    <a:gd name="T8" fmla="*/ 40 w 112"/>
                    <a:gd name="T9" fmla="*/ 24 h 72"/>
                    <a:gd name="T10" fmla="*/ 40 w 112"/>
                    <a:gd name="T11" fmla="*/ 24 h 72"/>
                    <a:gd name="T12" fmla="*/ 80 w 112"/>
                    <a:gd name="T13" fmla="*/ 0 h 72"/>
                    <a:gd name="T14" fmla="*/ 112 w 112"/>
                    <a:gd name="T15" fmla="*/ 0 h 72"/>
                    <a:gd name="T16" fmla="*/ 112 w 112"/>
                    <a:gd name="T17" fmla="*/ 0 h 72"/>
                    <a:gd name="T18" fmla="*/ 112 w 112"/>
                    <a:gd name="T19" fmla="*/ 8 h 72"/>
                    <a:gd name="T20" fmla="*/ 112 w 112"/>
                    <a:gd name="T21" fmla="*/ 16 h 72"/>
                    <a:gd name="T22" fmla="*/ 96 w 112"/>
                    <a:gd name="T23" fmla="*/ 32 h 72"/>
                    <a:gd name="T24" fmla="*/ 80 w 112"/>
                    <a:gd name="T25" fmla="*/ 48 h 72"/>
                    <a:gd name="T26" fmla="*/ 80 w 112"/>
                    <a:gd name="T27" fmla="*/ 48 h 72"/>
                    <a:gd name="T28" fmla="*/ 32 w 112"/>
                    <a:gd name="T29" fmla="*/ 72 h 72"/>
                    <a:gd name="T30" fmla="*/ 8 w 112"/>
                    <a:gd name="T31" fmla="*/ 72 h 7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72"/>
                    <a:gd name="T50" fmla="*/ 112 w 112"/>
                    <a:gd name="T51" fmla="*/ 72 h 72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72">
                      <a:moveTo>
                        <a:pt x="8" y="72"/>
                      </a:moveTo>
                      <a:lnTo>
                        <a:pt x="0" y="64"/>
                      </a:lnTo>
                      <a:lnTo>
                        <a:pt x="8" y="56"/>
                      </a:lnTo>
                      <a:lnTo>
                        <a:pt x="16" y="40"/>
                      </a:lnTo>
                      <a:lnTo>
                        <a:pt x="40" y="24"/>
                      </a:lnTo>
                      <a:lnTo>
                        <a:pt x="80" y="0"/>
                      </a:lnTo>
                      <a:lnTo>
                        <a:pt x="112" y="0"/>
                      </a:lnTo>
                      <a:lnTo>
                        <a:pt x="112" y="8"/>
                      </a:lnTo>
                      <a:lnTo>
                        <a:pt x="112" y="16"/>
                      </a:lnTo>
                      <a:lnTo>
                        <a:pt x="96" y="32"/>
                      </a:lnTo>
                      <a:lnTo>
                        <a:pt x="80" y="48"/>
                      </a:lnTo>
                      <a:lnTo>
                        <a:pt x="32" y="72"/>
                      </a:lnTo>
                      <a:lnTo>
                        <a:pt x="8" y="7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66" name="Freeform 574"/>
                <p:cNvSpPr>
                  <a:spLocks/>
                </p:cNvSpPr>
                <p:nvPr/>
              </p:nvSpPr>
              <p:spPr bwMode="invGray">
                <a:xfrm>
                  <a:off x="932" y="2464"/>
                  <a:ext cx="136" cy="56"/>
                </a:xfrm>
                <a:custGeom>
                  <a:avLst/>
                  <a:gdLst>
                    <a:gd name="T0" fmla="*/ 0 w 136"/>
                    <a:gd name="T1" fmla="*/ 8 h 56"/>
                    <a:gd name="T2" fmla="*/ 8 w 136"/>
                    <a:gd name="T3" fmla="*/ 0 h 56"/>
                    <a:gd name="T4" fmla="*/ 32 w 136"/>
                    <a:gd name="T5" fmla="*/ 0 h 56"/>
                    <a:gd name="T6" fmla="*/ 56 w 136"/>
                    <a:gd name="T7" fmla="*/ 0 h 56"/>
                    <a:gd name="T8" fmla="*/ 80 w 136"/>
                    <a:gd name="T9" fmla="*/ 8 h 56"/>
                    <a:gd name="T10" fmla="*/ 80 w 136"/>
                    <a:gd name="T11" fmla="*/ 8 h 56"/>
                    <a:gd name="T12" fmla="*/ 104 w 136"/>
                    <a:gd name="T13" fmla="*/ 16 h 56"/>
                    <a:gd name="T14" fmla="*/ 128 w 136"/>
                    <a:gd name="T15" fmla="*/ 32 h 56"/>
                    <a:gd name="T16" fmla="*/ 136 w 136"/>
                    <a:gd name="T17" fmla="*/ 40 h 56"/>
                    <a:gd name="T18" fmla="*/ 136 w 136"/>
                    <a:gd name="T19" fmla="*/ 48 h 56"/>
                    <a:gd name="T20" fmla="*/ 136 w 136"/>
                    <a:gd name="T21" fmla="*/ 48 h 56"/>
                    <a:gd name="T22" fmla="*/ 128 w 136"/>
                    <a:gd name="T23" fmla="*/ 56 h 56"/>
                    <a:gd name="T24" fmla="*/ 112 w 136"/>
                    <a:gd name="T25" fmla="*/ 56 h 56"/>
                    <a:gd name="T26" fmla="*/ 88 w 136"/>
                    <a:gd name="T27" fmla="*/ 56 h 56"/>
                    <a:gd name="T28" fmla="*/ 64 w 136"/>
                    <a:gd name="T29" fmla="*/ 48 h 56"/>
                    <a:gd name="T30" fmla="*/ 64 w 136"/>
                    <a:gd name="T31" fmla="*/ 48 h 56"/>
                    <a:gd name="T32" fmla="*/ 32 w 136"/>
                    <a:gd name="T33" fmla="*/ 40 h 56"/>
                    <a:gd name="T34" fmla="*/ 16 w 136"/>
                    <a:gd name="T35" fmla="*/ 24 h 56"/>
                    <a:gd name="T36" fmla="*/ 0 w 136"/>
                    <a:gd name="T37" fmla="*/ 16 h 56"/>
                    <a:gd name="T38" fmla="*/ 0 w 136"/>
                    <a:gd name="T39" fmla="*/ 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8"/>
                      </a:move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56" y="0"/>
                      </a:lnTo>
                      <a:lnTo>
                        <a:pt x="80" y="8"/>
                      </a:lnTo>
                      <a:lnTo>
                        <a:pt x="104" y="16"/>
                      </a:lnTo>
                      <a:lnTo>
                        <a:pt x="128" y="32"/>
                      </a:lnTo>
                      <a:lnTo>
                        <a:pt x="136" y="40"/>
                      </a:lnTo>
                      <a:lnTo>
                        <a:pt x="136" y="48"/>
                      </a:lnTo>
                      <a:lnTo>
                        <a:pt x="128" y="56"/>
                      </a:lnTo>
                      <a:lnTo>
                        <a:pt x="112" y="56"/>
                      </a:lnTo>
                      <a:lnTo>
                        <a:pt x="88" y="56"/>
                      </a:lnTo>
                      <a:lnTo>
                        <a:pt x="64" y="48"/>
                      </a:lnTo>
                      <a:lnTo>
                        <a:pt x="32" y="40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67" name="Freeform 575"/>
                <p:cNvSpPr>
                  <a:spLocks/>
                </p:cNvSpPr>
                <p:nvPr/>
              </p:nvSpPr>
              <p:spPr bwMode="invGray">
                <a:xfrm>
                  <a:off x="564" y="2360"/>
                  <a:ext cx="136" cy="56"/>
                </a:xfrm>
                <a:custGeom>
                  <a:avLst/>
                  <a:gdLst>
                    <a:gd name="T0" fmla="*/ 0 w 136"/>
                    <a:gd name="T1" fmla="*/ 8 h 56"/>
                    <a:gd name="T2" fmla="*/ 8 w 136"/>
                    <a:gd name="T3" fmla="*/ 0 h 56"/>
                    <a:gd name="T4" fmla="*/ 24 w 136"/>
                    <a:gd name="T5" fmla="*/ 0 h 56"/>
                    <a:gd name="T6" fmla="*/ 48 w 136"/>
                    <a:gd name="T7" fmla="*/ 0 h 56"/>
                    <a:gd name="T8" fmla="*/ 80 w 136"/>
                    <a:gd name="T9" fmla="*/ 8 h 56"/>
                    <a:gd name="T10" fmla="*/ 80 w 136"/>
                    <a:gd name="T11" fmla="*/ 8 h 56"/>
                    <a:gd name="T12" fmla="*/ 104 w 136"/>
                    <a:gd name="T13" fmla="*/ 16 h 56"/>
                    <a:gd name="T14" fmla="*/ 120 w 136"/>
                    <a:gd name="T15" fmla="*/ 24 h 56"/>
                    <a:gd name="T16" fmla="*/ 136 w 136"/>
                    <a:gd name="T17" fmla="*/ 40 h 56"/>
                    <a:gd name="T18" fmla="*/ 136 w 136"/>
                    <a:gd name="T19" fmla="*/ 48 h 56"/>
                    <a:gd name="T20" fmla="*/ 136 w 136"/>
                    <a:gd name="T21" fmla="*/ 48 h 56"/>
                    <a:gd name="T22" fmla="*/ 128 w 136"/>
                    <a:gd name="T23" fmla="*/ 48 h 56"/>
                    <a:gd name="T24" fmla="*/ 112 w 136"/>
                    <a:gd name="T25" fmla="*/ 56 h 56"/>
                    <a:gd name="T26" fmla="*/ 88 w 136"/>
                    <a:gd name="T27" fmla="*/ 48 h 56"/>
                    <a:gd name="T28" fmla="*/ 56 w 136"/>
                    <a:gd name="T29" fmla="*/ 40 h 56"/>
                    <a:gd name="T30" fmla="*/ 56 w 136"/>
                    <a:gd name="T31" fmla="*/ 40 h 56"/>
                    <a:gd name="T32" fmla="*/ 32 w 136"/>
                    <a:gd name="T33" fmla="*/ 32 h 56"/>
                    <a:gd name="T34" fmla="*/ 8 w 136"/>
                    <a:gd name="T35" fmla="*/ 24 h 56"/>
                    <a:gd name="T36" fmla="*/ 0 w 136"/>
                    <a:gd name="T37" fmla="*/ 16 h 56"/>
                    <a:gd name="T38" fmla="*/ 0 w 136"/>
                    <a:gd name="T39" fmla="*/ 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8"/>
                      </a:moveTo>
                      <a:lnTo>
                        <a:pt x="8" y="0"/>
                      </a:lnTo>
                      <a:lnTo>
                        <a:pt x="24" y="0"/>
                      </a:lnTo>
                      <a:lnTo>
                        <a:pt x="48" y="0"/>
                      </a:lnTo>
                      <a:lnTo>
                        <a:pt x="80" y="8"/>
                      </a:lnTo>
                      <a:lnTo>
                        <a:pt x="104" y="16"/>
                      </a:lnTo>
                      <a:lnTo>
                        <a:pt x="120" y="24"/>
                      </a:lnTo>
                      <a:lnTo>
                        <a:pt x="136" y="40"/>
                      </a:lnTo>
                      <a:lnTo>
                        <a:pt x="136" y="48"/>
                      </a:lnTo>
                      <a:lnTo>
                        <a:pt x="128" y="48"/>
                      </a:lnTo>
                      <a:lnTo>
                        <a:pt x="112" y="56"/>
                      </a:lnTo>
                      <a:lnTo>
                        <a:pt x="88" y="48"/>
                      </a:lnTo>
                      <a:lnTo>
                        <a:pt x="56" y="40"/>
                      </a:lnTo>
                      <a:lnTo>
                        <a:pt x="32" y="32"/>
                      </a:lnTo>
                      <a:lnTo>
                        <a:pt x="8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68" name="Freeform 576"/>
                <p:cNvSpPr>
                  <a:spLocks/>
                </p:cNvSpPr>
                <p:nvPr/>
              </p:nvSpPr>
              <p:spPr bwMode="invGray">
                <a:xfrm>
                  <a:off x="692" y="2256"/>
                  <a:ext cx="72" cy="104"/>
                </a:xfrm>
                <a:custGeom>
                  <a:avLst/>
                  <a:gdLst>
                    <a:gd name="T0" fmla="*/ 8 w 72"/>
                    <a:gd name="T1" fmla="*/ 0 h 104"/>
                    <a:gd name="T2" fmla="*/ 32 w 72"/>
                    <a:gd name="T3" fmla="*/ 8 h 104"/>
                    <a:gd name="T4" fmla="*/ 64 w 72"/>
                    <a:gd name="T5" fmla="*/ 48 h 104"/>
                    <a:gd name="T6" fmla="*/ 64 w 72"/>
                    <a:gd name="T7" fmla="*/ 48 h 104"/>
                    <a:gd name="T8" fmla="*/ 72 w 72"/>
                    <a:gd name="T9" fmla="*/ 80 h 104"/>
                    <a:gd name="T10" fmla="*/ 64 w 72"/>
                    <a:gd name="T11" fmla="*/ 104 h 104"/>
                    <a:gd name="T12" fmla="*/ 64 w 72"/>
                    <a:gd name="T13" fmla="*/ 104 h 104"/>
                    <a:gd name="T14" fmla="*/ 40 w 72"/>
                    <a:gd name="T15" fmla="*/ 96 h 104"/>
                    <a:gd name="T16" fmla="*/ 16 w 72"/>
                    <a:gd name="T17" fmla="*/ 56 h 104"/>
                    <a:gd name="T18" fmla="*/ 16 w 72"/>
                    <a:gd name="T19" fmla="*/ 56 h 104"/>
                    <a:gd name="T20" fmla="*/ 0 w 72"/>
                    <a:gd name="T21" fmla="*/ 24 h 104"/>
                    <a:gd name="T22" fmla="*/ 8 w 72"/>
                    <a:gd name="T23" fmla="*/ 0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104"/>
                    <a:gd name="T38" fmla="*/ 72 w 72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104">
                      <a:moveTo>
                        <a:pt x="8" y="0"/>
                      </a:moveTo>
                      <a:lnTo>
                        <a:pt x="32" y="8"/>
                      </a:lnTo>
                      <a:lnTo>
                        <a:pt x="64" y="48"/>
                      </a:lnTo>
                      <a:lnTo>
                        <a:pt x="72" y="80"/>
                      </a:lnTo>
                      <a:lnTo>
                        <a:pt x="64" y="104"/>
                      </a:lnTo>
                      <a:lnTo>
                        <a:pt x="40" y="96"/>
                      </a:lnTo>
                      <a:lnTo>
                        <a:pt x="16" y="56"/>
                      </a:lnTo>
                      <a:lnTo>
                        <a:pt x="0" y="24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69" name="Freeform 577"/>
                <p:cNvSpPr>
                  <a:spLocks/>
                </p:cNvSpPr>
                <p:nvPr/>
              </p:nvSpPr>
              <p:spPr bwMode="invGray">
                <a:xfrm>
                  <a:off x="852" y="2520"/>
                  <a:ext cx="72" cy="96"/>
                </a:xfrm>
                <a:custGeom>
                  <a:avLst/>
                  <a:gdLst>
                    <a:gd name="T0" fmla="*/ 8 w 72"/>
                    <a:gd name="T1" fmla="*/ 0 h 96"/>
                    <a:gd name="T2" fmla="*/ 32 w 72"/>
                    <a:gd name="T3" fmla="*/ 8 h 96"/>
                    <a:gd name="T4" fmla="*/ 56 w 72"/>
                    <a:gd name="T5" fmla="*/ 40 h 96"/>
                    <a:gd name="T6" fmla="*/ 56 w 72"/>
                    <a:gd name="T7" fmla="*/ 40 h 96"/>
                    <a:gd name="T8" fmla="*/ 72 w 72"/>
                    <a:gd name="T9" fmla="*/ 80 h 96"/>
                    <a:gd name="T10" fmla="*/ 64 w 72"/>
                    <a:gd name="T11" fmla="*/ 96 h 96"/>
                    <a:gd name="T12" fmla="*/ 64 w 72"/>
                    <a:gd name="T13" fmla="*/ 96 h 96"/>
                    <a:gd name="T14" fmla="*/ 40 w 72"/>
                    <a:gd name="T15" fmla="*/ 88 h 96"/>
                    <a:gd name="T16" fmla="*/ 8 w 72"/>
                    <a:gd name="T17" fmla="*/ 56 h 96"/>
                    <a:gd name="T18" fmla="*/ 8 w 72"/>
                    <a:gd name="T19" fmla="*/ 56 h 96"/>
                    <a:gd name="T20" fmla="*/ 0 w 72"/>
                    <a:gd name="T21" fmla="*/ 16 h 96"/>
                    <a:gd name="T22" fmla="*/ 8 w 72"/>
                    <a:gd name="T23" fmla="*/ 0 h 9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96"/>
                    <a:gd name="T38" fmla="*/ 72 w 72"/>
                    <a:gd name="T39" fmla="*/ 96 h 9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96">
                      <a:moveTo>
                        <a:pt x="8" y="0"/>
                      </a:moveTo>
                      <a:lnTo>
                        <a:pt x="32" y="8"/>
                      </a:lnTo>
                      <a:lnTo>
                        <a:pt x="56" y="40"/>
                      </a:lnTo>
                      <a:lnTo>
                        <a:pt x="72" y="80"/>
                      </a:lnTo>
                      <a:lnTo>
                        <a:pt x="64" y="96"/>
                      </a:lnTo>
                      <a:lnTo>
                        <a:pt x="40" y="88"/>
                      </a:lnTo>
                      <a:lnTo>
                        <a:pt x="8" y="56"/>
                      </a:lnTo>
                      <a:lnTo>
                        <a:pt x="0" y="16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70" name="Freeform 578"/>
                <p:cNvSpPr>
                  <a:spLocks/>
                </p:cNvSpPr>
                <p:nvPr/>
              </p:nvSpPr>
              <p:spPr bwMode="invGray">
                <a:xfrm>
                  <a:off x="844" y="2256"/>
                  <a:ext cx="72" cy="104"/>
                </a:xfrm>
                <a:custGeom>
                  <a:avLst/>
                  <a:gdLst>
                    <a:gd name="T0" fmla="*/ 64 w 72"/>
                    <a:gd name="T1" fmla="*/ 0 h 104"/>
                    <a:gd name="T2" fmla="*/ 72 w 72"/>
                    <a:gd name="T3" fmla="*/ 24 h 104"/>
                    <a:gd name="T4" fmla="*/ 56 w 72"/>
                    <a:gd name="T5" fmla="*/ 56 h 104"/>
                    <a:gd name="T6" fmla="*/ 56 w 72"/>
                    <a:gd name="T7" fmla="*/ 56 h 104"/>
                    <a:gd name="T8" fmla="*/ 32 w 72"/>
                    <a:gd name="T9" fmla="*/ 88 h 104"/>
                    <a:gd name="T10" fmla="*/ 8 w 72"/>
                    <a:gd name="T11" fmla="*/ 104 h 104"/>
                    <a:gd name="T12" fmla="*/ 8 w 72"/>
                    <a:gd name="T13" fmla="*/ 104 h 104"/>
                    <a:gd name="T14" fmla="*/ 0 w 72"/>
                    <a:gd name="T15" fmla="*/ 80 h 104"/>
                    <a:gd name="T16" fmla="*/ 8 w 72"/>
                    <a:gd name="T17" fmla="*/ 40 h 104"/>
                    <a:gd name="T18" fmla="*/ 8 w 72"/>
                    <a:gd name="T19" fmla="*/ 40 h 104"/>
                    <a:gd name="T20" fmla="*/ 40 w 72"/>
                    <a:gd name="T21" fmla="*/ 8 h 104"/>
                    <a:gd name="T22" fmla="*/ 64 w 72"/>
                    <a:gd name="T23" fmla="*/ 0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104"/>
                    <a:gd name="T38" fmla="*/ 72 w 72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104">
                      <a:moveTo>
                        <a:pt x="64" y="0"/>
                      </a:moveTo>
                      <a:lnTo>
                        <a:pt x="72" y="24"/>
                      </a:lnTo>
                      <a:lnTo>
                        <a:pt x="56" y="56"/>
                      </a:lnTo>
                      <a:lnTo>
                        <a:pt x="32" y="88"/>
                      </a:lnTo>
                      <a:lnTo>
                        <a:pt x="8" y="104"/>
                      </a:lnTo>
                      <a:lnTo>
                        <a:pt x="0" y="80"/>
                      </a:lnTo>
                      <a:lnTo>
                        <a:pt x="8" y="40"/>
                      </a:lnTo>
                      <a:lnTo>
                        <a:pt x="40" y="8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71" name="Freeform 579"/>
                <p:cNvSpPr>
                  <a:spLocks/>
                </p:cNvSpPr>
                <p:nvPr/>
              </p:nvSpPr>
              <p:spPr bwMode="invGray">
                <a:xfrm>
                  <a:off x="700" y="2520"/>
                  <a:ext cx="80" cy="96"/>
                </a:xfrm>
                <a:custGeom>
                  <a:avLst/>
                  <a:gdLst>
                    <a:gd name="T0" fmla="*/ 64 w 80"/>
                    <a:gd name="T1" fmla="*/ 0 h 96"/>
                    <a:gd name="T2" fmla="*/ 80 w 80"/>
                    <a:gd name="T3" fmla="*/ 16 h 96"/>
                    <a:gd name="T4" fmla="*/ 64 w 80"/>
                    <a:gd name="T5" fmla="*/ 56 h 96"/>
                    <a:gd name="T6" fmla="*/ 64 w 80"/>
                    <a:gd name="T7" fmla="*/ 56 h 96"/>
                    <a:gd name="T8" fmla="*/ 40 w 80"/>
                    <a:gd name="T9" fmla="*/ 88 h 96"/>
                    <a:gd name="T10" fmla="*/ 8 w 80"/>
                    <a:gd name="T11" fmla="*/ 96 h 96"/>
                    <a:gd name="T12" fmla="*/ 8 w 80"/>
                    <a:gd name="T13" fmla="*/ 96 h 96"/>
                    <a:gd name="T14" fmla="*/ 0 w 80"/>
                    <a:gd name="T15" fmla="*/ 80 h 96"/>
                    <a:gd name="T16" fmla="*/ 16 w 80"/>
                    <a:gd name="T17" fmla="*/ 40 h 96"/>
                    <a:gd name="T18" fmla="*/ 16 w 80"/>
                    <a:gd name="T19" fmla="*/ 40 h 96"/>
                    <a:gd name="T20" fmla="*/ 40 w 80"/>
                    <a:gd name="T21" fmla="*/ 8 h 96"/>
                    <a:gd name="T22" fmla="*/ 64 w 80"/>
                    <a:gd name="T23" fmla="*/ 0 h 9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0"/>
                    <a:gd name="T37" fmla="*/ 0 h 96"/>
                    <a:gd name="T38" fmla="*/ 80 w 80"/>
                    <a:gd name="T39" fmla="*/ 96 h 9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0" h="96">
                      <a:moveTo>
                        <a:pt x="64" y="0"/>
                      </a:moveTo>
                      <a:lnTo>
                        <a:pt x="80" y="16"/>
                      </a:lnTo>
                      <a:lnTo>
                        <a:pt x="64" y="56"/>
                      </a:lnTo>
                      <a:lnTo>
                        <a:pt x="40" y="88"/>
                      </a:lnTo>
                      <a:lnTo>
                        <a:pt x="8" y="96"/>
                      </a:lnTo>
                      <a:lnTo>
                        <a:pt x="0" y="80"/>
                      </a:lnTo>
                      <a:lnTo>
                        <a:pt x="16" y="40"/>
                      </a:lnTo>
                      <a:lnTo>
                        <a:pt x="40" y="8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14037" name="Freeform 580"/>
              <p:cNvSpPr>
                <a:spLocks/>
              </p:cNvSpPr>
              <p:nvPr/>
            </p:nvSpPr>
            <p:spPr bwMode="invGray">
              <a:xfrm>
                <a:off x="572" y="1295"/>
                <a:ext cx="472" cy="334"/>
              </a:xfrm>
              <a:custGeom>
                <a:avLst/>
                <a:gdLst>
                  <a:gd name="T0" fmla="*/ 1 w 672"/>
                  <a:gd name="T1" fmla="*/ 2 h 424"/>
                  <a:gd name="T2" fmla="*/ 1 w 672"/>
                  <a:gd name="T3" fmla="*/ 2 h 424"/>
                  <a:gd name="T4" fmla="*/ 1 w 672"/>
                  <a:gd name="T5" fmla="*/ 2 h 424"/>
                  <a:gd name="T6" fmla="*/ 1 w 672"/>
                  <a:gd name="T7" fmla="*/ 2 h 424"/>
                  <a:gd name="T8" fmla="*/ 1 w 672"/>
                  <a:gd name="T9" fmla="*/ 2 h 424"/>
                  <a:gd name="T10" fmla="*/ 1 w 672"/>
                  <a:gd name="T11" fmla="*/ 2 h 424"/>
                  <a:gd name="T12" fmla="*/ 1 w 672"/>
                  <a:gd name="T13" fmla="*/ 2 h 424"/>
                  <a:gd name="T14" fmla="*/ 1 w 672"/>
                  <a:gd name="T15" fmla="*/ 2 h 424"/>
                  <a:gd name="T16" fmla="*/ 1 w 672"/>
                  <a:gd name="T17" fmla="*/ 2 h 424"/>
                  <a:gd name="T18" fmla="*/ 1 w 672"/>
                  <a:gd name="T19" fmla="*/ 2 h 424"/>
                  <a:gd name="T20" fmla="*/ 1 w 672"/>
                  <a:gd name="T21" fmla="*/ 2 h 424"/>
                  <a:gd name="T22" fmla="*/ 1 w 672"/>
                  <a:gd name="T23" fmla="*/ 2 h 424"/>
                  <a:gd name="T24" fmla="*/ 1 w 672"/>
                  <a:gd name="T25" fmla="*/ 2 h 424"/>
                  <a:gd name="T26" fmla="*/ 0 w 672"/>
                  <a:gd name="T27" fmla="*/ 2 h 424"/>
                  <a:gd name="T28" fmla="*/ 0 w 672"/>
                  <a:gd name="T29" fmla="*/ 2 h 424"/>
                  <a:gd name="T30" fmla="*/ 1 w 672"/>
                  <a:gd name="T31" fmla="*/ 2 h 424"/>
                  <a:gd name="T32" fmla="*/ 1 w 672"/>
                  <a:gd name="T33" fmla="*/ 2 h 424"/>
                  <a:gd name="T34" fmla="*/ 1 w 672"/>
                  <a:gd name="T35" fmla="*/ 2 h 424"/>
                  <a:gd name="T36" fmla="*/ 1 w 672"/>
                  <a:gd name="T37" fmla="*/ 2 h 424"/>
                  <a:gd name="T38" fmla="*/ 1 w 672"/>
                  <a:gd name="T39" fmla="*/ 2 h 424"/>
                  <a:gd name="T40" fmla="*/ 1 w 672"/>
                  <a:gd name="T41" fmla="*/ 0 h 424"/>
                  <a:gd name="T42" fmla="*/ 1 w 672"/>
                  <a:gd name="T43" fmla="*/ 0 h 424"/>
                  <a:gd name="T44" fmla="*/ 1 w 672"/>
                  <a:gd name="T45" fmla="*/ 2 h 424"/>
                  <a:gd name="T46" fmla="*/ 1 w 672"/>
                  <a:gd name="T47" fmla="*/ 2 h 424"/>
                  <a:gd name="T48" fmla="*/ 1 w 672"/>
                  <a:gd name="T49" fmla="*/ 2 h 424"/>
                  <a:gd name="T50" fmla="*/ 1 w 672"/>
                  <a:gd name="T51" fmla="*/ 2 h 424"/>
                  <a:gd name="T52" fmla="*/ 1 w 672"/>
                  <a:gd name="T53" fmla="*/ 2 h 424"/>
                  <a:gd name="T54" fmla="*/ 1 w 672"/>
                  <a:gd name="T55" fmla="*/ 2 h 42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72"/>
                  <a:gd name="T85" fmla="*/ 0 h 424"/>
                  <a:gd name="T86" fmla="*/ 672 w 672"/>
                  <a:gd name="T87" fmla="*/ 424 h 42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72" h="424">
                    <a:moveTo>
                      <a:pt x="672" y="216"/>
                    </a:moveTo>
                    <a:lnTo>
                      <a:pt x="664" y="256"/>
                    </a:lnTo>
                    <a:lnTo>
                      <a:pt x="648" y="296"/>
                    </a:lnTo>
                    <a:lnTo>
                      <a:pt x="616" y="328"/>
                    </a:lnTo>
                    <a:lnTo>
                      <a:pt x="576" y="360"/>
                    </a:lnTo>
                    <a:lnTo>
                      <a:pt x="464" y="408"/>
                    </a:lnTo>
                    <a:lnTo>
                      <a:pt x="336" y="424"/>
                    </a:lnTo>
                    <a:lnTo>
                      <a:pt x="208" y="408"/>
                    </a:lnTo>
                    <a:lnTo>
                      <a:pt x="96" y="360"/>
                    </a:lnTo>
                    <a:lnTo>
                      <a:pt x="56" y="328"/>
                    </a:lnTo>
                    <a:lnTo>
                      <a:pt x="24" y="296"/>
                    </a:lnTo>
                    <a:lnTo>
                      <a:pt x="8" y="256"/>
                    </a:lnTo>
                    <a:lnTo>
                      <a:pt x="0" y="216"/>
                    </a:lnTo>
                    <a:lnTo>
                      <a:pt x="8" y="168"/>
                    </a:lnTo>
                    <a:lnTo>
                      <a:pt x="24" y="128"/>
                    </a:lnTo>
                    <a:lnTo>
                      <a:pt x="56" y="96"/>
                    </a:lnTo>
                    <a:lnTo>
                      <a:pt x="96" y="64"/>
                    </a:lnTo>
                    <a:lnTo>
                      <a:pt x="208" y="16"/>
                    </a:lnTo>
                    <a:lnTo>
                      <a:pt x="336" y="0"/>
                    </a:lnTo>
                    <a:lnTo>
                      <a:pt x="464" y="16"/>
                    </a:lnTo>
                    <a:lnTo>
                      <a:pt x="576" y="64"/>
                    </a:lnTo>
                    <a:lnTo>
                      <a:pt x="616" y="96"/>
                    </a:lnTo>
                    <a:lnTo>
                      <a:pt x="648" y="128"/>
                    </a:lnTo>
                    <a:lnTo>
                      <a:pt x="664" y="168"/>
                    </a:lnTo>
                    <a:lnTo>
                      <a:pt x="672" y="216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B3B3B3"/>
                  </a:gs>
                  <a:gs pos="100000">
                    <a:srgbClr val="808080"/>
                  </a:gs>
                </a:gsLst>
                <a:path path="rect">
                  <a:fillToRect l="50000" t="50000" r="50000" b="50000"/>
                </a:path>
              </a:gradFill>
              <a:ln w="317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14038" name="Group 581"/>
              <p:cNvGrpSpPr>
                <a:grpSpLocks/>
              </p:cNvGrpSpPr>
              <p:nvPr/>
            </p:nvGrpSpPr>
            <p:grpSpPr bwMode="auto">
              <a:xfrm>
                <a:off x="632" y="1338"/>
                <a:ext cx="352" cy="248"/>
                <a:chOff x="636" y="2320"/>
                <a:chExt cx="352" cy="248"/>
              </a:xfrm>
            </p:grpSpPr>
            <p:sp>
              <p:nvSpPr>
                <p:cNvPr id="114039" name="Freeform 582"/>
                <p:cNvSpPr>
                  <a:spLocks/>
                </p:cNvSpPr>
                <p:nvPr/>
              </p:nvSpPr>
              <p:spPr bwMode="invGray">
                <a:xfrm>
                  <a:off x="788" y="2424"/>
                  <a:ext cx="32" cy="16"/>
                </a:xfrm>
                <a:custGeom>
                  <a:avLst/>
                  <a:gdLst>
                    <a:gd name="T0" fmla="*/ 32 w 32"/>
                    <a:gd name="T1" fmla="*/ 8 h 16"/>
                    <a:gd name="T2" fmla="*/ 32 w 32"/>
                    <a:gd name="T3" fmla="*/ 16 h 16"/>
                    <a:gd name="T4" fmla="*/ 16 w 32"/>
                    <a:gd name="T5" fmla="*/ 16 h 16"/>
                    <a:gd name="T6" fmla="*/ 16 w 32"/>
                    <a:gd name="T7" fmla="*/ 16 h 16"/>
                    <a:gd name="T8" fmla="*/ 8 w 32"/>
                    <a:gd name="T9" fmla="*/ 16 h 16"/>
                    <a:gd name="T10" fmla="*/ 0 w 32"/>
                    <a:gd name="T11" fmla="*/ 8 h 16"/>
                    <a:gd name="T12" fmla="*/ 0 w 32"/>
                    <a:gd name="T13" fmla="*/ 8 h 16"/>
                    <a:gd name="T14" fmla="*/ 8 w 32"/>
                    <a:gd name="T15" fmla="*/ 0 h 16"/>
                    <a:gd name="T16" fmla="*/ 16 w 32"/>
                    <a:gd name="T17" fmla="*/ 0 h 16"/>
                    <a:gd name="T18" fmla="*/ 16 w 32"/>
                    <a:gd name="T19" fmla="*/ 0 h 16"/>
                    <a:gd name="T20" fmla="*/ 32 w 32"/>
                    <a:gd name="T21" fmla="*/ 0 h 16"/>
                    <a:gd name="T22" fmla="*/ 32 w 32"/>
                    <a:gd name="T23" fmla="*/ 8 h 1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16"/>
                    <a:gd name="T38" fmla="*/ 32 w 32"/>
                    <a:gd name="T39" fmla="*/ 16 h 1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16">
                      <a:moveTo>
                        <a:pt x="32" y="8"/>
                      </a:moveTo>
                      <a:lnTo>
                        <a:pt x="32" y="16"/>
                      </a:lnTo>
                      <a:lnTo>
                        <a:pt x="16" y="16"/>
                      </a:lnTo>
                      <a:lnTo>
                        <a:pt x="8" y="16"/>
                      </a:lnTo>
                      <a:lnTo>
                        <a:pt x="0" y="8"/>
                      </a:lnTo>
                      <a:lnTo>
                        <a:pt x="8" y="0"/>
                      </a:lnTo>
                      <a:lnTo>
                        <a:pt x="16" y="0"/>
                      </a:lnTo>
                      <a:lnTo>
                        <a:pt x="32" y="0"/>
                      </a:lnTo>
                      <a:lnTo>
                        <a:pt x="32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40" name="Freeform 583"/>
                <p:cNvSpPr>
                  <a:spLocks/>
                </p:cNvSpPr>
                <p:nvPr/>
              </p:nvSpPr>
              <p:spPr bwMode="invGray">
                <a:xfrm>
                  <a:off x="924" y="2416"/>
                  <a:ext cx="64" cy="24"/>
                </a:xfrm>
                <a:custGeom>
                  <a:avLst/>
                  <a:gdLst>
                    <a:gd name="T0" fmla="*/ 64 w 64"/>
                    <a:gd name="T1" fmla="*/ 16 h 24"/>
                    <a:gd name="T2" fmla="*/ 56 w 64"/>
                    <a:gd name="T3" fmla="*/ 24 h 24"/>
                    <a:gd name="T4" fmla="*/ 32 w 64"/>
                    <a:gd name="T5" fmla="*/ 24 h 24"/>
                    <a:gd name="T6" fmla="*/ 32 w 64"/>
                    <a:gd name="T7" fmla="*/ 24 h 24"/>
                    <a:gd name="T8" fmla="*/ 16 w 64"/>
                    <a:gd name="T9" fmla="*/ 24 h 24"/>
                    <a:gd name="T10" fmla="*/ 0 w 64"/>
                    <a:gd name="T11" fmla="*/ 16 h 24"/>
                    <a:gd name="T12" fmla="*/ 0 w 64"/>
                    <a:gd name="T13" fmla="*/ 16 h 24"/>
                    <a:gd name="T14" fmla="*/ 16 w 64"/>
                    <a:gd name="T15" fmla="*/ 8 h 24"/>
                    <a:gd name="T16" fmla="*/ 32 w 64"/>
                    <a:gd name="T17" fmla="*/ 0 h 24"/>
                    <a:gd name="T18" fmla="*/ 32 w 64"/>
                    <a:gd name="T19" fmla="*/ 0 h 24"/>
                    <a:gd name="T20" fmla="*/ 56 w 64"/>
                    <a:gd name="T21" fmla="*/ 8 h 24"/>
                    <a:gd name="T22" fmla="*/ 64 w 64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24"/>
                    <a:gd name="T38" fmla="*/ 64 w 64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24">
                      <a:moveTo>
                        <a:pt x="64" y="16"/>
                      </a:moveTo>
                      <a:lnTo>
                        <a:pt x="56" y="24"/>
                      </a:lnTo>
                      <a:lnTo>
                        <a:pt x="32" y="24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16" y="8"/>
                      </a:lnTo>
                      <a:lnTo>
                        <a:pt x="32" y="0"/>
                      </a:lnTo>
                      <a:lnTo>
                        <a:pt x="56" y="8"/>
                      </a:lnTo>
                      <a:lnTo>
                        <a:pt x="6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41" name="Freeform 584"/>
                <p:cNvSpPr>
                  <a:spLocks/>
                </p:cNvSpPr>
                <p:nvPr/>
              </p:nvSpPr>
              <p:spPr bwMode="invGray">
                <a:xfrm>
                  <a:off x="908" y="2512"/>
                  <a:ext cx="40" cy="32"/>
                </a:xfrm>
                <a:custGeom>
                  <a:avLst/>
                  <a:gdLst>
                    <a:gd name="T0" fmla="*/ 40 w 40"/>
                    <a:gd name="T1" fmla="*/ 32 h 32"/>
                    <a:gd name="T2" fmla="*/ 24 w 40"/>
                    <a:gd name="T3" fmla="*/ 32 h 32"/>
                    <a:gd name="T4" fmla="*/ 8 w 40"/>
                    <a:gd name="T5" fmla="*/ 24 h 32"/>
                    <a:gd name="T6" fmla="*/ 8 w 40"/>
                    <a:gd name="T7" fmla="*/ 24 h 32"/>
                    <a:gd name="T8" fmla="*/ 0 w 40"/>
                    <a:gd name="T9" fmla="*/ 8 h 32"/>
                    <a:gd name="T10" fmla="*/ 0 w 40"/>
                    <a:gd name="T11" fmla="*/ 0 h 32"/>
                    <a:gd name="T12" fmla="*/ 0 w 40"/>
                    <a:gd name="T13" fmla="*/ 0 h 32"/>
                    <a:gd name="T14" fmla="*/ 16 w 40"/>
                    <a:gd name="T15" fmla="*/ 0 h 32"/>
                    <a:gd name="T16" fmla="*/ 32 w 40"/>
                    <a:gd name="T17" fmla="*/ 8 h 32"/>
                    <a:gd name="T18" fmla="*/ 32 w 40"/>
                    <a:gd name="T19" fmla="*/ 8 h 32"/>
                    <a:gd name="T20" fmla="*/ 40 w 40"/>
                    <a:gd name="T21" fmla="*/ 24 h 32"/>
                    <a:gd name="T22" fmla="*/ 40 w 40"/>
                    <a:gd name="T23" fmla="*/ 32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32"/>
                    <a:gd name="T38" fmla="*/ 40 w 40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32">
                      <a:moveTo>
                        <a:pt x="40" y="32"/>
                      </a:moveTo>
                      <a:lnTo>
                        <a:pt x="24" y="32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40" y="24"/>
                      </a:lnTo>
                      <a:lnTo>
                        <a:pt x="40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42" name="Freeform 585"/>
                <p:cNvSpPr>
                  <a:spLocks/>
                </p:cNvSpPr>
                <p:nvPr/>
              </p:nvSpPr>
              <p:spPr bwMode="invGray">
                <a:xfrm>
                  <a:off x="780" y="2328"/>
                  <a:ext cx="32" cy="48"/>
                </a:xfrm>
                <a:custGeom>
                  <a:avLst/>
                  <a:gdLst>
                    <a:gd name="T0" fmla="*/ 16 w 32"/>
                    <a:gd name="T1" fmla="*/ 48 h 48"/>
                    <a:gd name="T2" fmla="*/ 8 w 32"/>
                    <a:gd name="T3" fmla="*/ 48 h 48"/>
                    <a:gd name="T4" fmla="*/ 0 w 32"/>
                    <a:gd name="T5" fmla="*/ 24 h 48"/>
                    <a:gd name="T6" fmla="*/ 0 w 32"/>
                    <a:gd name="T7" fmla="*/ 24 h 48"/>
                    <a:gd name="T8" fmla="*/ 8 w 32"/>
                    <a:gd name="T9" fmla="*/ 8 h 48"/>
                    <a:gd name="T10" fmla="*/ 16 w 32"/>
                    <a:gd name="T11" fmla="*/ 0 h 48"/>
                    <a:gd name="T12" fmla="*/ 16 w 32"/>
                    <a:gd name="T13" fmla="*/ 0 h 48"/>
                    <a:gd name="T14" fmla="*/ 24 w 32"/>
                    <a:gd name="T15" fmla="*/ 8 h 48"/>
                    <a:gd name="T16" fmla="*/ 32 w 32"/>
                    <a:gd name="T17" fmla="*/ 24 h 48"/>
                    <a:gd name="T18" fmla="*/ 32 w 32"/>
                    <a:gd name="T19" fmla="*/ 24 h 48"/>
                    <a:gd name="T20" fmla="*/ 24 w 32"/>
                    <a:gd name="T21" fmla="*/ 48 h 48"/>
                    <a:gd name="T22" fmla="*/ 16 w 32"/>
                    <a:gd name="T23" fmla="*/ 48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48"/>
                    <a:gd name="T38" fmla="*/ 32 w 32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48">
                      <a:moveTo>
                        <a:pt x="16" y="48"/>
                      </a:moveTo>
                      <a:lnTo>
                        <a:pt x="8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16" y="0"/>
                      </a:lnTo>
                      <a:lnTo>
                        <a:pt x="24" y="8"/>
                      </a:lnTo>
                      <a:lnTo>
                        <a:pt x="32" y="24"/>
                      </a:lnTo>
                      <a:lnTo>
                        <a:pt x="24" y="48"/>
                      </a:lnTo>
                      <a:lnTo>
                        <a:pt x="16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43" name="Freeform 586"/>
                <p:cNvSpPr>
                  <a:spLocks/>
                </p:cNvSpPr>
                <p:nvPr/>
              </p:nvSpPr>
              <p:spPr bwMode="invGray">
                <a:xfrm>
                  <a:off x="676" y="2432"/>
                  <a:ext cx="64" cy="24"/>
                </a:xfrm>
                <a:custGeom>
                  <a:avLst/>
                  <a:gdLst>
                    <a:gd name="T0" fmla="*/ 64 w 64"/>
                    <a:gd name="T1" fmla="*/ 16 h 24"/>
                    <a:gd name="T2" fmla="*/ 56 w 64"/>
                    <a:gd name="T3" fmla="*/ 24 h 24"/>
                    <a:gd name="T4" fmla="*/ 32 w 64"/>
                    <a:gd name="T5" fmla="*/ 24 h 24"/>
                    <a:gd name="T6" fmla="*/ 32 w 64"/>
                    <a:gd name="T7" fmla="*/ 24 h 24"/>
                    <a:gd name="T8" fmla="*/ 8 w 64"/>
                    <a:gd name="T9" fmla="*/ 24 h 24"/>
                    <a:gd name="T10" fmla="*/ 0 w 64"/>
                    <a:gd name="T11" fmla="*/ 16 h 24"/>
                    <a:gd name="T12" fmla="*/ 0 w 64"/>
                    <a:gd name="T13" fmla="*/ 16 h 24"/>
                    <a:gd name="T14" fmla="*/ 8 w 64"/>
                    <a:gd name="T15" fmla="*/ 8 h 24"/>
                    <a:gd name="T16" fmla="*/ 32 w 64"/>
                    <a:gd name="T17" fmla="*/ 0 h 24"/>
                    <a:gd name="T18" fmla="*/ 32 w 64"/>
                    <a:gd name="T19" fmla="*/ 0 h 24"/>
                    <a:gd name="T20" fmla="*/ 56 w 64"/>
                    <a:gd name="T21" fmla="*/ 8 h 24"/>
                    <a:gd name="T22" fmla="*/ 64 w 64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24"/>
                    <a:gd name="T38" fmla="*/ 64 w 64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24">
                      <a:moveTo>
                        <a:pt x="64" y="16"/>
                      </a:moveTo>
                      <a:lnTo>
                        <a:pt x="56" y="24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16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56" y="8"/>
                      </a:lnTo>
                      <a:lnTo>
                        <a:pt x="6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44" name="Freeform 587"/>
                <p:cNvSpPr>
                  <a:spLocks/>
                </p:cNvSpPr>
                <p:nvPr/>
              </p:nvSpPr>
              <p:spPr bwMode="invGray">
                <a:xfrm>
                  <a:off x="788" y="2520"/>
                  <a:ext cx="32" cy="48"/>
                </a:xfrm>
                <a:custGeom>
                  <a:avLst/>
                  <a:gdLst>
                    <a:gd name="T0" fmla="*/ 16 w 32"/>
                    <a:gd name="T1" fmla="*/ 48 h 48"/>
                    <a:gd name="T2" fmla="*/ 8 w 32"/>
                    <a:gd name="T3" fmla="*/ 40 h 48"/>
                    <a:gd name="T4" fmla="*/ 0 w 32"/>
                    <a:gd name="T5" fmla="*/ 24 h 48"/>
                    <a:gd name="T6" fmla="*/ 0 w 32"/>
                    <a:gd name="T7" fmla="*/ 24 h 48"/>
                    <a:gd name="T8" fmla="*/ 8 w 32"/>
                    <a:gd name="T9" fmla="*/ 8 h 48"/>
                    <a:gd name="T10" fmla="*/ 16 w 32"/>
                    <a:gd name="T11" fmla="*/ 0 h 48"/>
                    <a:gd name="T12" fmla="*/ 16 w 32"/>
                    <a:gd name="T13" fmla="*/ 0 h 48"/>
                    <a:gd name="T14" fmla="*/ 32 w 32"/>
                    <a:gd name="T15" fmla="*/ 8 h 48"/>
                    <a:gd name="T16" fmla="*/ 32 w 32"/>
                    <a:gd name="T17" fmla="*/ 24 h 48"/>
                    <a:gd name="T18" fmla="*/ 32 w 32"/>
                    <a:gd name="T19" fmla="*/ 24 h 48"/>
                    <a:gd name="T20" fmla="*/ 32 w 32"/>
                    <a:gd name="T21" fmla="*/ 40 h 48"/>
                    <a:gd name="T22" fmla="*/ 16 w 32"/>
                    <a:gd name="T23" fmla="*/ 48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48"/>
                    <a:gd name="T38" fmla="*/ 32 w 32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48">
                      <a:moveTo>
                        <a:pt x="16" y="48"/>
                      </a:move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32" y="24"/>
                      </a:lnTo>
                      <a:lnTo>
                        <a:pt x="32" y="40"/>
                      </a:lnTo>
                      <a:lnTo>
                        <a:pt x="16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45" name="Freeform 588"/>
                <p:cNvSpPr>
                  <a:spLocks/>
                </p:cNvSpPr>
                <p:nvPr/>
              </p:nvSpPr>
              <p:spPr bwMode="invGray">
                <a:xfrm>
                  <a:off x="660" y="2352"/>
                  <a:ext cx="48" cy="40"/>
                </a:xfrm>
                <a:custGeom>
                  <a:avLst/>
                  <a:gdLst>
                    <a:gd name="T0" fmla="*/ 48 w 48"/>
                    <a:gd name="T1" fmla="*/ 32 h 40"/>
                    <a:gd name="T2" fmla="*/ 32 w 48"/>
                    <a:gd name="T3" fmla="*/ 40 h 40"/>
                    <a:gd name="T4" fmla="*/ 16 w 48"/>
                    <a:gd name="T5" fmla="*/ 24 h 40"/>
                    <a:gd name="T6" fmla="*/ 16 w 48"/>
                    <a:gd name="T7" fmla="*/ 24 h 40"/>
                    <a:gd name="T8" fmla="*/ 0 w 48"/>
                    <a:gd name="T9" fmla="*/ 16 h 40"/>
                    <a:gd name="T10" fmla="*/ 0 w 48"/>
                    <a:gd name="T11" fmla="*/ 0 h 40"/>
                    <a:gd name="T12" fmla="*/ 0 w 48"/>
                    <a:gd name="T13" fmla="*/ 0 h 40"/>
                    <a:gd name="T14" fmla="*/ 16 w 48"/>
                    <a:gd name="T15" fmla="*/ 0 h 40"/>
                    <a:gd name="T16" fmla="*/ 32 w 48"/>
                    <a:gd name="T17" fmla="*/ 8 h 40"/>
                    <a:gd name="T18" fmla="*/ 32 w 48"/>
                    <a:gd name="T19" fmla="*/ 8 h 40"/>
                    <a:gd name="T20" fmla="*/ 48 w 48"/>
                    <a:gd name="T21" fmla="*/ 24 h 40"/>
                    <a:gd name="T22" fmla="*/ 48 w 48"/>
                    <a:gd name="T23" fmla="*/ 32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0"/>
                    <a:gd name="T38" fmla="*/ 48 w 48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0">
                      <a:moveTo>
                        <a:pt x="48" y="32"/>
                      </a:moveTo>
                      <a:lnTo>
                        <a:pt x="32" y="40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48" y="24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46" name="Freeform 589"/>
                <p:cNvSpPr>
                  <a:spLocks/>
                </p:cNvSpPr>
                <p:nvPr/>
              </p:nvSpPr>
              <p:spPr bwMode="invGray">
                <a:xfrm>
                  <a:off x="892" y="2344"/>
                  <a:ext cx="48" cy="32"/>
                </a:xfrm>
                <a:custGeom>
                  <a:avLst/>
                  <a:gdLst>
                    <a:gd name="T0" fmla="*/ 0 w 48"/>
                    <a:gd name="T1" fmla="*/ 32 h 32"/>
                    <a:gd name="T2" fmla="*/ 0 w 48"/>
                    <a:gd name="T3" fmla="*/ 24 h 32"/>
                    <a:gd name="T4" fmla="*/ 8 w 48"/>
                    <a:gd name="T5" fmla="*/ 8 h 32"/>
                    <a:gd name="T6" fmla="*/ 8 w 48"/>
                    <a:gd name="T7" fmla="*/ 8 h 32"/>
                    <a:gd name="T8" fmla="*/ 32 w 48"/>
                    <a:gd name="T9" fmla="*/ 0 h 32"/>
                    <a:gd name="T10" fmla="*/ 48 w 48"/>
                    <a:gd name="T11" fmla="*/ 0 h 32"/>
                    <a:gd name="T12" fmla="*/ 48 w 48"/>
                    <a:gd name="T13" fmla="*/ 0 h 32"/>
                    <a:gd name="T14" fmla="*/ 48 w 48"/>
                    <a:gd name="T15" fmla="*/ 8 h 32"/>
                    <a:gd name="T16" fmla="*/ 32 w 48"/>
                    <a:gd name="T17" fmla="*/ 24 h 32"/>
                    <a:gd name="T18" fmla="*/ 32 w 48"/>
                    <a:gd name="T19" fmla="*/ 24 h 32"/>
                    <a:gd name="T20" fmla="*/ 16 w 48"/>
                    <a:gd name="T21" fmla="*/ 32 h 32"/>
                    <a:gd name="T22" fmla="*/ 0 w 48"/>
                    <a:gd name="T23" fmla="*/ 32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32"/>
                    <a:gd name="T38" fmla="*/ 48 w 48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32">
                      <a:moveTo>
                        <a:pt x="0" y="32"/>
                      </a:move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48" y="0"/>
                      </a:lnTo>
                      <a:lnTo>
                        <a:pt x="48" y="8"/>
                      </a:lnTo>
                      <a:lnTo>
                        <a:pt x="32" y="24"/>
                      </a:lnTo>
                      <a:lnTo>
                        <a:pt x="16" y="32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47" name="Freeform 590"/>
                <p:cNvSpPr>
                  <a:spLocks/>
                </p:cNvSpPr>
                <p:nvPr/>
              </p:nvSpPr>
              <p:spPr bwMode="invGray">
                <a:xfrm>
                  <a:off x="876" y="2400"/>
                  <a:ext cx="48" cy="24"/>
                </a:xfrm>
                <a:custGeom>
                  <a:avLst/>
                  <a:gdLst>
                    <a:gd name="T0" fmla="*/ 0 w 48"/>
                    <a:gd name="T1" fmla="*/ 24 h 24"/>
                    <a:gd name="T2" fmla="*/ 0 w 48"/>
                    <a:gd name="T3" fmla="*/ 8 h 24"/>
                    <a:gd name="T4" fmla="*/ 16 w 48"/>
                    <a:gd name="T5" fmla="*/ 0 h 24"/>
                    <a:gd name="T6" fmla="*/ 16 w 48"/>
                    <a:gd name="T7" fmla="*/ 0 h 24"/>
                    <a:gd name="T8" fmla="*/ 32 w 48"/>
                    <a:gd name="T9" fmla="*/ 0 h 24"/>
                    <a:gd name="T10" fmla="*/ 48 w 48"/>
                    <a:gd name="T11" fmla="*/ 8 h 24"/>
                    <a:gd name="T12" fmla="*/ 48 w 48"/>
                    <a:gd name="T13" fmla="*/ 8 h 24"/>
                    <a:gd name="T14" fmla="*/ 48 w 48"/>
                    <a:gd name="T15" fmla="*/ 16 h 24"/>
                    <a:gd name="T16" fmla="*/ 32 w 48"/>
                    <a:gd name="T17" fmla="*/ 24 h 24"/>
                    <a:gd name="T18" fmla="*/ 32 w 48"/>
                    <a:gd name="T19" fmla="*/ 24 h 24"/>
                    <a:gd name="T20" fmla="*/ 8 w 48"/>
                    <a:gd name="T21" fmla="*/ 24 h 24"/>
                    <a:gd name="T22" fmla="*/ 0 w 48"/>
                    <a:gd name="T23" fmla="*/ 24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24"/>
                    <a:gd name="T38" fmla="*/ 48 w 48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24">
                      <a:moveTo>
                        <a:pt x="0" y="24"/>
                      </a:move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16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48" name="Freeform 591"/>
                <p:cNvSpPr>
                  <a:spLocks/>
                </p:cNvSpPr>
                <p:nvPr/>
              </p:nvSpPr>
              <p:spPr bwMode="invGray">
                <a:xfrm>
                  <a:off x="660" y="2480"/>
                  <a:ext cx="48" cy="24"/>
                </a:xfrm>
                <a:custGeom>
                  <a:avLst/>
                  <a:gdLst>
                    <a:gd name="T0" fmla="*/ 0 w 48"/>
                    <a:gd name="T1" fmla="*/ 16 h 24"/>
                    <a:gd name="T2" fmla="*/ 0 w 48"/>
                    <a:gd name="T3" fmla="*/ 8 h 24"/>
                    <a:gd name="T4" fmla="*/ 16 w 48"/>
                    <a:gd name="T5" fmla="*/ 0 h 24"/>
                    <a:gd name="T6" fmla="*/ 16 w 48"/>
                    <a:gd name="T7" fmla="*/ 0 h 24"/>
                    <a:gd name="T8" fmla="*/ 40 w 48"/>
                    <a:gd name="T9" fmla="*/ 0 h 24"/>
                    <a:gd name="T10" fmla="*/ 48 w 48"/>
                    <a:gd name="T11" fmla="*/ 0 h 24"/>
                    <a:gd name="T12" fmla="*/ 48 w 48"/>
                    <a:gd name="T13" fmla="*/ 0 h 24"/>
                    <a:gd name="T14" fmla="*/ 48 w 48"/>
                    <a:gd name="T15" fmla="*/ 16 h 24"/>
                    <a:gd name="T16" fmla="*/ 32 w 48"/>
                    <a:gd name="T17" fmla="*/ 24 h 24"/>
                    <a:gd name="T18" fmla="*/ 32 w 48"/>
                    <a:gd name="T19" fmla="*/ 24 h 24"/>
                    <a:gd name="T20" fmla="*/ 8 w 48"/>
                    <a:gd name="T21" fmla="*/ 24 h 24"/>
                    <a:gd name="T22" fmla="*/ 0 w 48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24"/>
                    <a:gd name="T38" fmla="*/ 48 w 48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24">
                      <a:moveTo>
                        <a:pt x="0" y="16"/>
                      </a:move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40" y="0"/>
                      </a:lnTo>
                      <a:lnTo>
                        <a:pt x="48" y="0"/>
                      </a:lnTo>
                      <a:lnTo>
                        <a:pt x="48" y="16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49" name="Freeform 592"/>
                <p:cNvSpPr>
                  <a:spLocks/>
                </p:cNvSpPr>
                <p:nvPr/>
              </p:nvSpPr>
              <p:spPr bwMode="invGray">
                <a:xfrm>
                  <a:off x="732" y="2456"/>
                  <a:ext cx="48" cy="40"/>
                </a:xfrm>
                <a:custGeom>
                  <a:avLst/>
                  <a:gdLst>
                    <a:gd name="T0" fmla="*/ 8 w 48"/>
                    <a:gd name="T1" fmla="*/ 40 h 40"/>
                    <a:gd name="T2" fmla="*/ 0 w 48"/>
                    <a:gd name="T3" fmla="*/ 24 h 40"/>
                    <a:gd name="T4" fmla="*/ 16 w 48"/>
                    <a:gd name="T5" fmla="*/ 16 h 40"/>
                    <a:gd name="T6" fmla="*/ 16 w 48"/>
                    <a:gd name="T7" fmla="*/ 16 h 40"/>
                    <a:gd name="T8" fmla="*/ 32 w 48"/>
                    <a:gd name="T9" fmla="*/ 0 h 40"/>
                    <a:gd name="T10" fmla="*/ 48 w 48"/>
                    <a:gd name="T11" fmla="*/ 8 h 40"/>
                    <a:gd name="T12" fmla="*/ 48 w 48"/>
                    <a:gd name="T13" fmla="*/ 8 h 40"/>
                    <a:gd name="T14" fmla="*/ 48 w 48"/>
                    <a:gd name="T15" fmla="*/ 16 h 40"/>
                    <a:gd name="T16" fmla="*/ 40 w 48"/>
                    <a:gd name="T17" fmla="*/ 32 h 40"/>
                    <a:gd name="T18" fmla="*/ 40 w 48"/>
                    <a:gd name="T19" fmla="*/ 32 h 40"/>
                    <a:gd name="T20" fmla="*/ 16 w 48"/>
                    <a:gd name="T21" fmla="*/ 40 h 40"/>
                    <a:gd name="T22" fmla="*/ 8 w 48"/>
                    <a:gd name="T23" fmla="*/ 40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0"/>
                    <a:gd name="T38" fmla="*/ 48 w 48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0">
                      <a:moveTo>
                        <a:pt x="8" y="40"/>
                      </a:moveTo>
                      <a:lnTo>
                        <a:pt x="0" y="24"/>
                      </a:lnTo>
                      <a:lnTo>
                        <a:pt x="16" y="16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16"/>
                      </a:lnTo>
                      <a:lnTo>
                        <a:pt x="40" y="32"/>
                      </a:lnTo>
                      <a:lnTo>
                        <a:pt x="16" y="40"/>
                      </a:lnTo>
                      <a:lnTo>
                        <a:pt x="8" y="4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50" name="Freeform 593"/>
                <p:cNvSpPr>
                  <a:spLocks/>
                </p:cNvSpPr>
                <p:nvPr/>
              </p:nvSpPr>
              <p:spPr bwMode="invGray">
                <a:xfrm>
                  <a:off x="924" y="2472"/>
                  <a:ext cx="56" cy="32"/>
                </a:xfrm>
                <a:custGeom>
                  <a:avLst/>
                  <a:gdLst>
                    <a:gd name="T0" fmla="*/ 0 w 56"/>
                    <a:gd name="T1" fmla="*/ 8 h 32"/>
                    <a:gd name="T2" fmla="*/ 16 w 56"/>
                    <a:gd name="T3" fmla="*/ 0 h 32"/>
                    <a:gd name="T4" fmla="*/ 32 w 56"/>
                    <a:gd name="T5" fmla="*/ 8 h 32"/>
                    <a:gd name="T6" fmla="*/ 32 w 56"/>
                    <a:gd name="T7" fmla="*/ 8 h 32"/>
                    <a:gd name="T8" fmla="*/ 56 w 56"/>
                    <a:gd name="T9" fmla="*/ 16 h 32"/>
                    <a:gd name="T10" fmla="*/ 56 w 56"/>
                    <a:gd name="T11" fmla="*/ 24 h 32"/>
                    <a:gd name="T12" fmla="*/ 56 w 56"/>
                    <a:gd name="T13" fmla="*/ 24 h 32"/>
                    <a:gd name="T14" fmla="*/ 48 w 56"/>
                    <a:gd name="T15" fmla="*/ 32 h 32"/>
                    <a:gd name="T16" fmla="*/ 24 w 56"/>
                    <a:gd name="T17" fmla="*/ 24 h 32"/>
                    <a:gd name="T18" fmla="*/ 24 w 56"/>
                    <a:gd name="T19" fmla="*/ 24 h 32"/>
                    <a:gd name="T20" fmla="*/ 0 w 56"/>
                    <a:gd name="T21" fmla="*/ 16 h 32"/>
                    <a:gd name="T22" fmla="*/ 0 w 56"/>
                    <a:gd name="T23" fmla="*/ 8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56"/>
                    <a:gd name="T37" fmla="*/ 0 h 32"/>
                    <a:gd name="T38" fmla="*/ 56 w 56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56" h="32">
                      <a:moveTo>
                        <a:pt x="0" y="8"/>
                      </a:move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56" y="16"/>
                      </a:lnTo>
                      <a:lnTo>
                        <a:pt x="56" y="24"/>
                      </a:lnTo>
                      <a:lnTo>
                        <a:pt x="48" y="32"/>
                      </a:lnTo>
                      <a:lnTo>
                        <a:pt x="24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51" name="Freeform 594"/>
                <p:cNvSpPr>
                  <a:spLocks/>
                </p:cNvSpPr>
                <p:nvPr/>
              </p:nvSpPr>
              <p:spPr bwMode="invGray">
                <a:xfrm>
                  <a:off x="636" y="2392"/>
                  <a:ext cx="64" cy="32"/>
                </a:xfrm>
                <a:custGeom>
                  <a:avLst/>
                  <a:gdLst>
                    <a:gd name="T0" fmla="*/ 0 w 64"/>
                    <a:gd name="T1" fmla="*/ 8 h 32"/>
                    <a:gd name="T2" fmla="*/ 16 w 64"/>
                    <a:gd name="T3" fmla="*/ 0 h 32"/>
                    <a:gd name="T4" fmla="*/ 40 w 64"/>
                    <a:gd name="T5" fmla="*/ 8 h 32"/>
                    <a:gd name="T6" fmla="*/ 40 w 64"/>
                    <a:gd name="T7" fmla="*/ 8 h 32"/>
                    <a:gd name="T8" fmla="*/ 56 w 64"/>
                    <a:gd name="T9" fmla="*/ 16 h 32"/>
                    <a:gd name="T10" fmla="*/ 64 w 64"/>
                    <a:gd name="T11" fmla="*/ 24 h 32"/>
                    <a:gd name="T12" fmla="*/ 64 w 64"/>
                    <a:gd name="T13" fmla="*/ 24 h 32"/>
                    <a:gd name="T14" fmla="*/ 48 w 64"/>
                    <a:gd name="T15" fmla="*/ 32 h 32"/>
                    <a:gd name="T16" fmla="*/ 24 w 64"/>
                    <a:gd name="T17" fmla="*/ 32 h 32"/>
                    <a:gd name="T18" fmla="*/ 24 w 64"/>
                    <a:gd name="T19" fmla="*/ 32 h 32"/>
                    <a:gd name="T20" fmla="*/ 8 w 64"/>
                    <a:gd name="T21" fmla="*/ 16 h 32"/>
                    <a:gd name="T22" fmla="*/ 0 w 64"/>
                    <a:gd name="T23" fmla="*/ 8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32"/>
                    <a:gd name="T38" fmla="*/ 64 w 64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32">
                      <a:moveTo>
                        <a:pt x="0" y="8"/>
                      </a:moveTo>
                      <a:lnTo>
                        <a:pt x="16" y="0"/>
                      </a:lnTo>
                      <a:lnTo>
                        <a:pt x="40" y="8"/>
                      </a:lnTo>
                      <a:lnTo>
                        <a:pt x="56" y="16"/>
                      </a:lnTo>
                      <a:lnTo>
                        <a:pt x="64" y="24"/>
                      </a:lnTo>
                      <a:lnTo>
                        <a:pt x="48" y="32"/>
                      </a:lnTo>
                      <a:lnTo>
                        <a:pt x="24" y="32"/>
                      </a:lnTo>
                      <a:lnTo>
                        <a:pt x="8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52" name="Freeform 595"/>
                <p:cNvSpPr>
                  <a:spLocks/>
                </p:cNvSpPr>
                <p:nvPr/>
              </p:nvSpPr>
              <p:spPr bwMode="invGray">
                <a:xfrm>
                  <a:off x="716" y="2320"/>
                  <a:ext cx="40" cy="48"/>
                </a:xfrm>
                <a:custGeom>
                  <a:avLst/>
                  <a:gdLst>
                    <a:gd name="T0" fmla="*/ 8 w 40"/>
                    <a:gd name="T1" fmla="*/ 0 h 48"/>
                    <a:gd name="T2" fmla="*/ 24 w 40"/>
                    <a:gd name="T3" fmla="*/ 0 h 48"/>
                    <a:gd name="T4" fmla="*/ 32 w 40"/>
                    <a:gd name="T5" fmla="*/ 16 h 48"/>
                    <a:gd name="T6" fmla="*/ 32 w 40"/>
                    <a:gd name="T7" fmla="*/ 16 h 48"/>
                    <a:gd name="T8" fmla="*/ 40 w 40"/>
                    <a:gd name="T9" fmla="*/ 40 h 48"/>
                    <a:gd name="T10" fmla="*/ 32 w 40"/>
                    <a:gd name="T11" fmla="*/ 48 h 48"/>
                    <a:gd name="T12" fmla="*/ 32 w 40"/>
                    <a:gd name="T13" fmla="*/ 48 h 48"/>
                    <a:gd name="T14" fmla="*/ 16 w 40"/>
                    <a:gd name="T15" fmla="*/ 40 h 48"/>
                    <a:gd name="T16" fmla="*/ 8 w 40"/>
                    <a:gd name="T17" fmla="*/ 24 h 48"/>
                    <a:gd name="T18" fmla="*/ 8 w 40"/>
                    <a:gd name="T19" fmla="*/ 24 h 48"/>
                    <a:gd name="T20" fmla="*/ 0 w 40"/>
                    <a:gd name="T21" fmla="*/ 8 h 48"/>
                    <a:gd name="T22" fmla="*/ 8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8" y="0"/>
                      </a:moveTo>
                      <a:lnTo>
                        <a:pt x="24" y="0"/>
                      </a:lnTo>
                      <a:lnTo>
                        <a:pt x="32" y="16"/>
                      </a:lnTo>
                      <a:lnTo>
                        <a:pt x="40" y="40"/>
                      </a:lnTo>
                      <a:lnTo>
                        <a:pt x="32" y="48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53" name="Freeform 596"/>
                <p:cNvSpPr>
                  <a:spLocks/>
                </p:cNvSpPr>
                <p:nvPr/>
              </p:nvSpPr>
              <p:spPr bwMode="invGray">
                <a:xfrm>
                  <a:off x="820" y="2480"/>
                  <a:ext cx="40" cy="40"/>
                </a:xfrm>
                <a:custGeom>
                  <a:avLst/>
                  <a:gdLst>
                    <a:gd name="T0" fmla="*/ 8 w 40"/>
                    <a:gd name="T1" fmla="*/ 0 h 40"/>
                    <a:gd name="T2" fmla="*/ 24 w 40"/>
                    <a:gd name="T3" fmla="*/ 0 h 40"/>
                    <a:gd name="T4" fmla="*/ 40 w 40"/>
                    <a:gd name="T5" fmla="*/ 16 h 40"/>
                    <a:gd name="T6" fmla="*/ 40 w 40"/>
                    <a:gd name="T7" fmla="*/ 16 h 40"/>
                    <a:gd name="T8" fmla="*/ 40 w 40"/>
                    <a:gd name="T9" fmla="*/ 32 h 40"/>
                    <a:gd name="T10" fmla="*/ 32 w 40"/>
                    <a:gd name="T11" fmla="*/ 40 h 40"/>
                    <a:gd name="T12" fmla="*/ 32 w 40"/>
                    <a:gd name="T13" fmla="*/ 40 h 40"/>
                    <a:gd name="T14" fmla="*/ 24 w 40"/>
                    <a:gd name="T15" fmla="*/ 40 h 40"/>
                    <a:gd name="T16" fmla="*/ 8 w 40"/>
                    <a:gd name="T17" fmla="*/ 24 h 40"/>
                    <a:gd name="T18" fmla="*/ 8 w 40"/>
                    <a:gd name="T19" fmla="*/ 24 h 40"/>
                    <a:gd name="T20" fmla="*/ 0 w 40"/>
                    <a:gd name="T21" fmla="*/ 8 h 40"/>
                    <a:gd name="T22" fmla="*/ 8 w 40"/>
                    <a:gd name="T23" fmla="*/ 0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0"/>
                    <a:gd name="T38" fmla="*/ 40 w 40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0">
                      <a:moveTo>
                        <a:pt x="8" y="0"/>
                      </a:move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0" y="32"/>
                      </a:lnTo>
                      <a:lnTo>
                        <a:pt x="32" y="40"/>
                      </a:lnTo>
                      <a:lnTo>
                        <a:pt x="24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54" name="Freeform 597"/>
                <p:cNvSpPr>
                  <a:spLocks/>
                </p:cNvSpPr>
                <p:nvPr/>
              </p:nvSpPr>
              <p:spPr bwMode="invGray">
                <a:xfrm>
                  <a:off x="836" y="2320"/>
                  <a:ext cx="40" cy="48"/>
                </a:xfrm>
                <a:custGeom>
                  <a:avLst/>
                  <a:gdLst>
                    <a:gd name="T0" fmla="*/ 32 w 40"/>
                    <a:gd name="T1" fmla="*/ 0 h 48"/>
                    <a:gd name="T2" fmla="*/ 40 w 40"/>
                    <a:gd name="T3" fmla="*/ 8 h 48"/>
                    <a:gd name="T4" fmla="*/ 40 w 40"/>
                    <a:gd name="T5" fmla="*/ 24 h 48"/>
                    <a:gd name="T6" fmla="*/ 40 w 40"/>
                    <a:gd name="T7" fmla="*/ 24 h 48"/>
                    <a:gd name="T8" fmla="*/ 24 w 40"/>
                    <a:gd name="T9" fmla="*/ 40 h 48"/>
                    <a:gd name="T10" fmla="*/ 8 w 40"/>
                    <a:gd name="T11" fmla="*/ 48 h 48"/>
                    <a:gd name="T12" fmla="*/ 8 w 40"/>
                    <a:gd name="T13" fmla="*/ 48 h 48"/>
                    <a:gd name="T14" fmla="*/ 0 w 40"/>
                    <a:gd name="T15" fmla="*/ 32 h 48"/>
                    <a:gd name="T16" fmla="*/ 8 w 40"/>
                    <a:gd name="T17" fmla="*/ 16 h 48"/>
                    <a:gd name="T18" fmla="*/ 8 w 40"/>
                    <a:gd name="T19" fmla="*/ 16 h 48"/>
                    <a:gd name="T20" fmla="*/ 24 w 40"/>
                    <a:gd name="T21" fmla="*/ 0 h 48"/>
                    <a:gd name="T22" fmla="*/ 32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32" y="0"/>
                      </a:moveTo>
                      <a:lnTo>
                        <a:pt x="40" y="8"/>
                      </a:lnTo>
                      <a:lnTo>
                        <a:pt x="40" y="24"/>
                      </a:lnTo>
                      <a:lnTo>
                        <a:pt x="24" y="40"/>
                      </a:lnTo>
                      <a:lnTo>
                        <a:pt x="8" y="48"/>
                      </a:lnTo>
                      <a:lnTo>
                        <a:pt x="0" y="32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55" name="Freeform 598"/>
                <p:cNvSpPr>
                  <a:spLocks/>
                </p:cNvSpPr>
                <p:nvPr/>
              </p:nvSpPr>
              <p:spPr bwMode="invGray">
                <a:xfrm>
                  <a:off x="732" y="2504"/>
                  <a:ext cx="40" cy="48"/>
                </a:xfrm>
                <a:custGeom>
                  <a:avLst/>
                  <a:gdLst>
                    <a:gd name="T0" fmla="*/ 32 w 40"/>
                    <a:gd name="T1" fmla="*/ 0 h 48"/>
                    <a:gd name="T2" fmla="*/ 40 w 40"/>
                    <a:gd name="T3" fmla="*/ 8 h 48"/>
                    <a:gd name="T4" fmla="*/ 32 w 40"/>
                    <a:gd name="T5" fmla="*/ 32 h 48"/>
                    <a:gd name="T6" fmla="*/ 32 w 40"/>
                    <a:gd name="T7" fmla="*/ 32 h 48"/>
                    <a:gd name="T8" fmla="*/ 24 w 40"/>
                    <a:gd name="T9" fmla="*/ 40 h 48"/>
                    <a:gd name="T10" fmla="*/ 8 w 40"/>
                    <a:gd name="T11" fmla="*/ 48 h 48"/>
                    <a:gd name="T12" fmla="*/ 8 w 40"/>
                    <a:gd name="T13" fmla="*/ 48 h 48"/>
                    <a:gd name="T14" fmla="*/ 0 w 40"/>
                    <a:gd name="T15" fmla="*/ 40 h 48"/>
                    <a:gd name="T16" fmla="*/ 8 w 40"/>
                    <a:gd name="T17" fmla="*/ 16 h 48"/>
                    <a:gd name="T18" fmla="*/ 8 w 40"/>
                    <a:gd name="T19" fmla="*/ 16 h 48"/>
                    <a:gd name="T20" fmla="*/ 16 w 40"/>
                    <a:gd name="T21" fmla="*/ 8 h 48"/>
                    <a:gd name="T22" fmla="*/ 32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32" y="0"/>
                      </a:moveTo>
                      <a:lnTo>
                        <a:pt x="40" y="8"/>
                      </a:lnTo>
                      <a:lnTo>
                        <a:pt x="32" y="32"/>
                      </a:lnTo>
                      <a:lnTo>
                        <a:pt x="24" y="40"/>
                      </a:lnTo>
                      <a:lnTo>
                        <a:pt x="8" y="48"/>
                      </a:lnTo>
                      <a:lnTo>
                        <a:pt x="0" y="40"/>
                      </a:lnTo>
                      <a:lnTo>
                        <a:pt x="8" y="16"/>
                      </a:lnTo>
                      <a:lnTo>
                        <a:pt x="16" y="8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3697" name="Group 599"/>
            <p:cNvGrpSpPr>
              <a:grpSpLocks/>
            </p:cNvGrpSpPr>
            <p:nvPr/>
          </p:nvGrpSpPr>
          <p:grpSpPr bwMode="auto">
            <a:xfrm rot="20911106" flipH="1">
              <a:off x="3511" y="2842"/>
              <a:ext cx="598" cy="112"/>
              <a:chOff x="290" y="1936"/>
              <a:chExt cx="598" cy="112"/>
            </a:xfrm>
          </p:grpSpPr>
          <p:sp>
            <p:nvSpPr>
              <p:cNvPr id="114027" name="Freeform 600"/>
              <p:cNvSpPr>
                <a:spLocks/>
              </p:cNvSpPr>
              <p:nvPr/>
            </p:nvSpPr>
            <p:spPr bwMode="auto">
              <a:xfrm>
                <a:off x="290" y="1968"/>
                <a:ext cx="598" cy="36"/>
              </a:xfrm>
              <a:custGeom>
                <a:avLst/>
                <a:gdLst>
                  <a:gd name="T0" fmla="*/ 0 w 598"/>
                  <a:gd name="T1" fmla="*/ 36 h 36"/>
                  <a:gd name="T2" fmla="*/ 136 w 598"/>
                  <a:gd name="T3" fmla="*/ 6 h 36"/>
                  <a:gd name="T4" fmla="*/ 224 w 598"/>
                  <a:gd name="T5" fmla="*/ 4 h 36"/>
                  <a:gd name="T6" fmla="*/ 316 w 598"/>
                  <a:gd name="T7" fmla="*/ 18 h 36"/>
                  <a:gd name="T8" fmla="*/ 408 w 598"/>
                  <a:gd name="T9" fmla="*/ 34 h 36"/>
                  <a:gd name="T10" fmla="*/ 478 w 598"/>
                  <a:gd name="T11" fmla="*/ 30 h 36"/>
                  <a:gd name="T12" fmla="*/ 598 w 598"/>
                  <a:gd name="T13" fmla="*/ 20 h 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98"/>
                  <a:gd name="T22" fmla="*/ 0 h 36"/>
                  <a:gd name="T23" fmla="*/ 598 w 598"/>
                  <a:gd name="T24" fmla="*/ 36 h 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98" h="36">
                    <a:moveTo>
                      <a:pt x="0" y="36"/>
                    </a:moveTo>
                    <a:cubicBezTo>
                      <a:pt x="49" y="23"/>
                      <a:pt x="98" y="11"/>
                      <a:pt x="136" y="6"/>
                    </a:cubicBezTo>
                    <a:cubicBezTo>
                      <a:pt x="173" y="0"/>
                      <a:pt x="194" y="2"/>
                      <a:pt x="224" y="4"/>
                    </a:cubicBezTo>
                    <a:cubicBezTo>
                      <a:pt x="254" y="6"/>
                      <a:pt x="285" y="13"/>
                      <a:pt x="316" y="18"/>
                    </a:cubicBezTo>
                    <a:cubicBezTo>
                      <a:pt x="346" y="23"/>
                      <a:pt x="381" y="32"/>
                      <a:pt x="408" y="34"/>
                    </a:cubicBezTo>
                    <a:cubicBezTo>
                      <a:pt x="435" y="36"/>
                      <a:pt x="446" y="32"/>
                      <a:pt x="478" y="30"/>
                    </a:cubicBezTo>
                    <a:cubicBezTo>
                      <a:pt x="509" y="27"/>
                      <a:pt x="578" y="22"/>
                      <a:pt x="598" y="20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grpSp>
            <p:nvGrpSpPr>
              <p:cNvPr id="114028" name="Group 601"/>
              <p:cNvGrpSpPr>
                <a:grpSpLocks/>
              </p:cNvGrpSpPr>
              <p:nvPr/>
            </p:nvGrpSpPr>
            <p:grpSpPr bwMode="auto">
              <a:xfrm>
                <a:off x="324" y="1936"/>
                <a:ext cx="544" cy="112"/>
                <a:chOff x="324" y="1872"/>
                <a:chExt cx="544" cy="112"/>
              </a:xfrm>
            </p:grpSpPr>
            <p:sp>
              <p:nvSpPr>
                <p:cNvPr id="114029" name="Freeform 602"/>
                <p:cNvSpPr>
                  <a:spLocks/>
                </p:cNvSpPr>
                <p:nvPr/>
              </p:nvSpPr>
              <p:spPr bwMode="auto">
                <a:xfrm>
                  <a:off x="492" y="1872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8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8 w 48"/>
                    <a:gd name="T21" fmla="*/ 8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8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8" y="8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30" name="Freeform 603"/>
                <p:cNvSpPr>
                  <a:spLocks/>
                </p:cNvSpPr>
                <p:nvPr/>
              </p:nvSpPr>
              <p:spPr bwMode="auto">
                <a:xfrm>
                  <a:off x="652" y="1928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0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0 w 48"/>
                    <a:gd name="T21" fmla="*/ 16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0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31" name="Freeform 604"/>
                <p:cNvSpPr>
                  <a:spLocks/>
                </p:cNvSpPr>
                <p:nvPr/>
              </p:nvSpPr>
              <p:spPr bwMode="auto">
                <a:xfrm>
                  <a:off x="820" y="1888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0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0 w 48"/>
                    <a:gd name="T21" fmla="*/ 8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0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32" name="Freeform 605"/>
                <p:cNvSpPr>
                  <a:spLocks/>
                </p:cNvSpPr>
                <p:nvPr/>
              </p:nvSpPr>
              <p:spPr bwMode="auto">
                <a:xfrm>
                  <a:off x="412" y="1888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0 h 48"/>
                    <a:gd name="T4" fmla="*/ 16 w 48"/>
                    <a:gd name="T5" fmla="*/ 48 h 48"/>
                    <a:gd name="T6" fmla="*/ 16 w 48"/>
                    <a:gd name="T7" fmla="*/ 48 h 48"/>
                    <a:gd name="T8" fmla="*/ 0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0 h 48"/>
                    <a:gd name="T16" fmla="*/ 24 w 48"/>
                    <a:gd name="T17" fmla="*/ 0 h 48"/>
                    <a:gd name="T18" fmla="*/ 24 w 48"/>
                    <a:gd name="T19" fmla="*/ 0 h 48"/>
                    <a:gd name="T20" fmla="*/ 40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16" y="48"/>
                      </a:lnTo>
                      <a:lnTo>
                        <a:pt x="0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33" name="Freeform 606"/>
                <p:cNvSpPr>
                  <a:spLocks/>
                </p:cNvSpPr>
                <p:nvPr/>
              </p:nvSpPr>
              <p:spPr bwMode="auto">
                <a:xfrm>
                  <a:off x="572" y="1912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8 h 48"/>
                    <a:gd name="T4" fmla="*/ 24 w 48"/>
                    <a:gd name="T5" fmla="*/ 48 h 48"/>
                    <a:gd name="T6" fmla="*/ 24 w 48"/>
                    <a:gd name="T7" fmla="*/ 48 h 48"/>
                    <a:gd name="T8" fmla="*/ 0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8 h 48"/>
                    <a:gd name="T16" fmla="*/ 24 w 48"/>
                    <a:gd name="T17" fmla="*/ 0 h 48"/>
                    <a:gd name="T18" fmla="*/ 24 w 48"/>
                    <a:gd name="T19" fmla="*/ 0 h 48"/>
                    <a:gd name="T20" fmla="*/ 40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8"/>
                      </a:lnTo>
                      <a:lnTo>
                        <a:pt x="24" y="48"/>
                      </a:lnTo>
                      <a:lnTo>
                        <a:pt x="0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34" name="Freeform 607"/>
                <p:cNvSpPr>
                  <a:spLocks/>
                </p:cNvSpPr>
                <p:nvPr/>
              </p:nvSpPr>
              <p:spPr bwMode="auto">
                <a:xfrm>
                  <a:off x="324" y="1912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0 h 48"/>
                    <a:gd name="T4" fmla="*/ 24 w 48"/>
                    <a:gd name="T5" fmla="*/ 48 h 48"/>
                    <a:gd name="T6" fmla="*/ 24 w 48"/>
                    <a:gd name="T7" fmla="*/ 48 h 48"/>
                    <a:gd name="T8" fmla="*/ 8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0 h 48"/>
                    <a:gd name="T16" fmla="*/ 32 w 48"/>
                    <a:gd name="T17" fmla="*/ 0 h 48"/>
                    <a:gd name="T18" fmla="*/ 32 w 48"/>
                    <a:gd name="T19" fmla="*/ 0 h 48"/>
                    <a:gd name="T20" fmla="*/ 48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24" y="48"/>
                      </a:ln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35" name="Freeform 608"/>
                <p:cNvSpPr>
                  <a:spLocks/>
                </p:cNvSpPr>
                <p:nvPr/>
              </p:nvSpPr>
              <p:spPr bwMode="auto">
                <a:xfrm>
                  <a:off x="732" y="1920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8 h 48"/>
                    <a:gd name="T4" fmla="*/ 24 w 48"/>
                    <a:gd name="T5" fmla="*/ 48 h 48"/>
                    <a:gd name="T6" fmla="*/ 24 w 48"/>
                    <a:gd name="T7" fmla="*/ 48 h 48"/>
                    <a:gd name="T8" fmla="*/ 8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8 h 48"/>
                    <a:gd name="T16" fmla="*/ 32 w 48"/>
                    <a:gd name="T17" fmla="*/ 0 h 48"/>
                    <a:gd name="T18" fmla="*/ 32 w 48"/>
                    <a:gd name="T19" fmla="*/ 0 h 48"/>
                    <a:gd name="T20" fmla="*/ 48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8"/>
                      </a:lnTo>
                      <a:lnTo>
                        <a:pt x="24" y="48"/>
                      </a:ln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3698" name="Group 609"/>
            <p:cNvGrpSpPr>
              <a:grpSpLocks/>
            </p:cNvGrpSpPr>
            <p:nvPr/>
          </p:nvGrpSpPr>
          <p:grpSpPr bwMode="auto">
            <a:xfrm>
              <a:off x="3691" y="2766"/>
              <a:ext cx="672" cy="96"/>
              <a:chOff x="540" y="1270"/>
              <a:chExt cx="536" cy="384"/>
            </a:xfrm>
          </p:grpSpPr>
          <p:grpSp>
            <p:nvGrpSpPr>
              <p:cNvPr id="113991" name="Group 610"/>
              <p:cNvGrpSpPr>
                <a:grpSpLocks/>
              </p:cNvGrpSpPr>
              <p:nvPr/>
            </p:nvGrpSpPr>
            <p:grpSpPr bwMode="auto">
              <a:xfrm>
                <a:off x="540" y="1270"/>
                <a:ext cx="536" cy="384"/>
                <a:chOff x="540" y="2248"/>
                <a:chExt cx="536" cy="384"/>
              </a:xfrm>
            </p:grpSpPr>
            <p:sp>
              <p:nvSpPr>
                <p:cNvPr id="114011" name="Freeform 611"/>
                <p:cNvSpPr>
                  <a:spLocks/>
                </p:cNvSpPr>
                <p:nvPr/>
              </p:nvSpPr>
              <p:spPr bwMode="auto">
                <a:xfrm>
                  <a:off x="932" y="2416"/>
                  <a:ext cx="144" cy="40"/>
                </a:xfrm>
                <a:custGeom>
                  <a:avLst/>
                  <a:gdLst>
                    <a:gd name="T0" fmla="*/ 144 w 144"/>
                    <a:gd name="T1" fmla="*/ 16 h 40"/>
                    <a:gd name="T2" fmla="*/ 144 w 144"/>
                    <a:gd name="T3" fmla="*/ 24 h 40"/>
                    <a:gd name="T4" fmla="*/ 128 w 144"/>
                    <a:gd name="T5" fmla="*/ 32 h 40"/>
                    <a:gd name="T6" fmla="*/ 104 w 144"/>
                    <a:gd name="T7" fmla="*/ 32 h 40"/>
                    <a:gd name="T8" fmla="*/ 72 w 144"/>
                    <a:gd name="T9" fmla="*/ 40 h 40"/>
                    <a:gd name="T10" fmla="*/ 72 w 144"/>
                    <a:gd name="T11" fmla="*/ 40 h 40"/>
                    <a:gd name="T12" fmla="*/ 40 w 144"/>
                    <a:gd name="T13" fmla="*/ 32 h 40"/>
                    <a:gd name="T14" fmla="*/ 16 w 144"/>
                    <a:gd name="T15" fmla="*/ 32 h 40"/>
                    <a:gd name="T16" fmla="*/ 0 w 144"/>
                    <a:gd name="T17" fmla="*/ 24 h 40"/>
                    <a:gd name="T18" fmla="*/ 0 w 144"/>
                    <a:gd name="T19" fmla="*/ 16 h 40"/>
                    <a:gd name="T20" fmla="*/ 0 w 144"/>
                    <a:gd name="T21" fmla="*/ 16 h 40"/>
                    <a:gd name="T22" fmla="*/ 0 w 144"/>
                    <a:gd name="T23" fmla="*/ 8 h 40"/>
                    <a:gd name="T24" fmla="*/ 16 w 144"/>
                    <a:gd name="T25" fmla="*/ 0 h 40"/>
                    <a:gd name="T26" fmla="*/ 40 w 144"/>
                    <a:gd name="T27" fmla="*/ 0 h 40"/>
                    <a:gd name="T28" fmla="*/ 72 w 144"/>
                    <a:gd name="T29" fmla="*/ 0 h 40"/>
                    <a:gd name="T30" fmla="*/ 72 w 144"/>
                    <a:gd name="T31" fmla="*/ 0 h 40"/>
                    <a:gd name="T32" fmla="*/ 104 w 144"/>
                    <a:gd name="T33" fmla="*/ 0 h 40"/>
                    <a:gd name="T34" fmla="*/ 128 w 144"/>
                    <a:gd name="T35" fmla="*/ 0 h 40"/>
                    <a:gd name="T36" fmla="*/ 144 w 144"/>
                    <a:gd name="T37" fmla="*/ 8 h 40"/>
                    <a:gd name="T38" fmla="*/ 144 w 144"/>
                    <a:gd name="T39" fmla="*/ 16 h 4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44"/>
                    <a:gd name="T61" fmla="*/ 0 h 40"/>
                    <a:gd name="T62" fmla="*/ 144 w 144"/>
                    <a:gd name="T63" fmla="*/ 40 h 40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44" h="40">
                      <a:moveTo>
                        <a:pt x="144" y="16"/>
                      </a:moveTo>
                      <a:lnTo>
                        <a:pt x="144" y="24"/>
                      </a:lnTo>
                      <a:lnTo>
                        <a:pt x="128" y="32"/>
                      </a:lnTo>
                      <a:lnTo>
                        <a:pt x="104" y="32"/>
                      </a:lnTo>
                      <a:lnTo>
                        <a:pt x="72" y="40"/>
                      </a:lnTo>
                      <a:lnTo>
                        <a:pt x="40" y="32"/>
                      </a:lnTo>
                      <a:lnTo>
                        <a:pt x="16" y="32"/>
                      </a:lnTo>
                      <a:lnTo>
                        <a:pt x="0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40" y="0"/>
                      </a:lnTo>
                      <a:lnTo>
                        <a:pt x="72" y="0"/>
                      </a:lnTo>
                      <a:lnTo>
                        <a:pt x="104" y="0"/>
                      </a:lnTo>
                      <a:lnTo>
                        <a:pt x="128" y="0"/>
                      </a:lnTo>
                      <a:lnTo>
                        <a:pt x="144" y="8"/>
                      </a:lnTo>
                      <a:lnTo>
                        <a:pt x="14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12" name="Freeform 612"/>
                <p:cNvSpPr>
                  <a:spLocks/>
                </p:cNvSpPr>
                <p:nvPr/>
              </p:nvSpPr>
              <p:spPr bwMode="auto">
                <a:xfrm>
                  <a:off x="892" y="2496"/>
                  <a:ext cx="112" cy="80"/>
                </a:xfrm>
                <a:custGeom>
                  <a:avLst/>
                  <a:gdLst>
                    <a:gd name="T0" fmla="*/ 112 w 112"/>
                    <a:gd name="T1" fmla="*/ 80 h 80"/>
                    <a:gd name="T2" fmla="*/ 80 w 112"/>
                    <a:gd name="T3" fmla="*/ 80 h 80"/>
                    <a:gd name="T4" fmla="*/ 40 w 112"/>
                    <a:gd name="T5" fmla="*/ 56 h 80"/>
                    <a:gd name="T6" fmla="*/ 40 w 112"/>
                    <a:gd name="T7" fmla="*/ 56 h 80"/>
                    <a:gd name="T8" fmla="*/ 16 w 112"/>
                    <a:gd name="T9" fmla="*/ 40 h 80"/>
                    <a:gd name="T10" fmla="*/ 8 w 112"/>
                    <a:gd name="T11" fmla="*/ 24 h 80"/>
                    <a:gd name="T12" fmla="*/ 0 w 112"/>
                    <a:gd name="T13" fmla="*/ 8 h 80"/>
                    <a:gd name="T14" fmla="*/ 8 w 112"/>
                    <a:gd name="T15" fmla="*/ 0 h 80"/>
                    <a:gd name="T16" fmla="*/ 8 w 112"/>
                    <a:gd name="T17" fmla="*/ 0 h 80"/>
                    <a:gd name="T18" fmla="*/ 32 w 112"/>
                    <a:gd name="T19" fmla="*/ 0 h 80"/>
                    <a:gd name="T20" fmla="*/ 72 w 112"/>
                    <a:gd name="T21" fmla="*/ 24 h 80"/>
                    <a:gd name="T22" fmla="*/ 72 w 112"/>
                    <a:gd name="T23" fmla="*/ 24 h 80"/>
                    <a:gd name="T24" fmla="*/ 96 w 112"/>
                    <a:gd name="T25" fmla="*/ 40 h 80"/>
                    <a:gd name="T26" fmla="*/ 104 w 112"/>
                    <a:gd name="T27" fmla="*/ 56 h 80"/>
                    <a:gd name="T28" fmla="*/ 112 w 112"/>
                    <a:gd name="T29" fmla="*/ 72 h 80"/>
                    <a:gd name="T30" fmla="*/ 112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112" y="80"/>
                      </a:moveTo>
                      <a:lnTo>
                        <a:pt x="80" y="80"/>
                      </a:lnTo>
                      <a:lnTo>
                        <a:pt x="40" y="56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72" y="24"/>
                      </a:lnTo>
                      <a:lnTo>
                        <a:pt x="96" y="40"/>
                      </a:lnTo>
                      <a:lnTo>
                        <a:pt x="104" y="56"/>
                      </a:lnTo>
                      <a:lnTo>
                        <a:pt x="112" y="72"/>
                      </a:lnTo>
                      <a:lnTo>
                        <a:pt x="112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13" name="Freeform 613"/>
                <p:cNvSpPr>
                  <a:spLocks/>
                </p:cNvSpPr>
                <p:nvPr/>
              </p:nvSpPr>
              <p:spPr bwMode="auto">
                <a:xfrm>
                  <a:off x="780" y="2248"/>
                  <a:ext cx="48" cy="104"/>
                </a:xfrm>
                <a:custGeom>
                  <a:avLst/>
                  <a:gdLst>
                    <a:gd name="T0" fmla="*/ 24 w 48"/>
                    <a:gd name="T1" fmla="*/ 104 h 104"/>
                    <a:gd name="T2" fmla="*/ 8 w 48"/>
                    <a:gd name="T3" fmla="*/ 88 h 104"/>
                    <a:gd name="T4" fmla="*/ 0 w 48"/>
                    <a:gd name="T5" fmla="*/ 56 h 104"/>
                    <a:gd name="T6" fmla="*/ 0 w 48"/>
                    <a:gd name="T7" fmla="*/ 56 h 104"/>
                    <a:gd name="T8" fmla="*/ 8 w 48"/>
                    <a:gd name="T9" fmla="*/ 16 h 104"/>
                    <a:gd name="T10" fmla="*/ 24 w 48"/>
                    <a:gd name="T11" fmla="*/ 0 h 104"/>
                    <a:gd name="T12" fmla="*/ 24 w 48"/>
                    <a:gd name="T13" fmla="*/ 0 h 104"/>
                    <a:gd name="T14" fmla="*/ 40 w 48"/>
                    <a:gd name="T15" fmla="*/ 16 h 104"/>
                    <a:gd name="T16" fmla="*/ 48 w 48"/>
                    <a:gd name="T17" fmla="*/ 56 h 104"/>
                    <a:gd name="T18" fmla="*/ 48 w 48"/>
                    <a:gd name="T19" fmla="*/ 56 h 104"/>
                    <a:gd name="T20" fmla="*/ 40 w 48"/>
                    <a:gd name="T21" fmla="*/ 88 h 104"/>
                    <a:gd name="T22" fmla="*/ 24 w 48"/>
                    <a:gd name="T23" fmla="*/ 104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104"/>
                    <a:gd name="T38" fmla="*/ 48 w 48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104">
                      <a:moveTo>
                        <a:pt x="24" y="104"/>
                      </a:moveTo>
                      <a:lnTo>
                        <a:pt x="8" y="88"/>
                      </a:lnTo>
                      <a:lnTo>
                        <a:pt x="0" y="56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56"/>
                      </a:lnTo>
                      <a:lnTo>
                        <a:pt x="40" y="88"/>
                      </a:lnTo>
                      <a:lnTo>
                        <a:pt x="24" y="10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14" name="Freeform 614"/>
                <p:cNvSpPr>
                  <a:spLocks/>
                </p:cNvSpPr>
                <p:nvPr/>
              </p:nvSpPr>
              <p:spPr bwMode="auto">
                <a:xfrm>
                  <a:off x="540" y="2416"/>
                  <a:ext cx="152" cy="40"/>
                </a:xfrm>
                <a:custGeom>
                  <a:avLst/>
                  <a:gdLst>
                    <a:gd name="T0" fmla="*/ 152 w 152"/>
                    <a:gd name="T1" fmla="*/ 24 h 40"/>
                    <a:gd name="T2" fmla="*/ 144 w 152"/>
                    <a:gd name="T3" fmla="*/ 32 h 40"/>
                    <a:gd name="T4" fmla="*/ 128 w 152"/>
                    <a:gd name="T5" fmla="*/ 32 h 40"/>
                    <a:gd name="T6" fmla="*/ 104 w 152"/>
                    <a:gd name="T7" fmla="*/ 40 h 40"/>
                    <a:gd name="T8" fmla="*/ 80 w 152"/>
                    <a:gd name="T9" fmla="*/ 40 h 40"/>
                    <a:gd name="T10" fmla="*/ 80 w 152"/>
                    <a:gd name="T11" fmla="*/ 40 h 40"/>
                    <a:gd name="T12" fmla="*/ 48 w 152"/>
                    <a:gd name="T13" fmla="*/ 40 h 40"/>
                    <a:gd name="T14" fmla="*/ 24 w 152"/>
                    <a:gd name="T15" fmla="*/ 32 h 40"/>
                    <a:gd name="T16" fmla="*/ 8 w 152"/>
                    <a:gd name="T17" fmla="*/ 32 h 40"/>
                    <a:gd name="T18" fmla="*/ 0 w 152"/>
                    <a:gd name="T19" fmla="*/ 24 h 40"/>
                    <a:gd name="T20" fmla="*/ 0 w 152"/>
                    <a:gd name="T21" fmla="*/ 24 h 40"/>
                    <a:gd name="T22" fmla="*/ 8 w 152"/>
                    <a:gd name="T23" fmla="*/ 16 h 40"/>
                    <a:gd name="T24" fmla="*/ 24 w 152"/>
                    <a:gd name="T25" fmla="*/ 8 h 40"/>
                    <a:gd name="T26" fmla="*/ 48 w 152"/>
                    <a:gd name="T27" fmla="*/ 0 h 40"/>
                    <a:gd name="T28" fmla="*/ 80 w 152"/>
                    <a:gd name="T29" fmla="*/ 0 h 40"/>
                    <a:gd name="T30" fmla="*/ 80 w 152"/>
                    <a:gd name="T31" fmla="*/ 0 h 40"/>
                    <a:gd name="T32" fmla="*/ 104 w 152"/>
                    <a:gd name="T33" fmla="*/ 0 h 40"/>
                    <a:gd name="T34" fmla="*/ 128 w 152"/>
                    <a:gd name="T35" fmla="*/ 8 h 40"/>
                    <a:gd name="T36" fmla="*/ 144 w 152"/>
                    <a:gd name="T37" fmla="*/ 16 h 40"/>
                    <a:gd name="T38" fmla="*/ 152 w 152"/>
                    <a:gd name="T39" fmla="*/ 24 h 4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52"/>
                    <a:gd name="T61" fmla="*/ 0 h 40"/>
                    <a:gd name="T62" fmla="*/ 152 w 152"/>
                    <a:gd name="T63" fmla="*/ 40 h 40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52" h="40">
                      <a:moveTo>
                        <a:pt x="152" y="24"/>
                      </a:moveTo>
                      <a:lnTo>
                        <a:pt x="144" y="32"/>
                      </a:lnTo>
                      <a:lnTo>
                        <a:pt x="128" y="32"/>
                      </a:lnTo>
                      <a:lnTo>
                        <a:pt x="104" y="40"/>
                      </a:lnTo>
                      <a:lnTo>
                        <a:pt x="80" y="40"/>
                      </a:lnTo>
                      <a:lnTo>
                        <a:pt x="48" y="40"/>
                      </a:lnTo>
                      <a:lnTo>
                        <a:pt x="24" y="32"/>
                      </a:lnTo>
                      <a:lnTo>
                        <a:pt x="8" y="32"/>
                      </a:lnTo>
                      <a:lnTo>
                        <a:pt x="0" y="24"/>
                      </a:lnTo>
                      <a:lnTo>
                        <a:pt x="8" y="16"/>
                      </a:lnTo>
                      <a:lnTo>
                        <a:pt x="24" y="8"/>
                      </a:lnTo>
                      <a:lnTo>
                        <a:pt x="48" y="0"/>
                      </a:lnTo>
                      <a:lnTo>
                        <a:pt x="80" y="0"/>
                      </a:lnTo>
                      <a:lnTo>
                        <a:pt x="104" y="0"/>
                      </a:lnTo>
                      <a:lnTo>
                        <a:pt x="128" y="8"/>
                      </a:lnTo>
                      <a:lnTo>
                        <a:pt x="144" y="16"/>
                      </a:lnTo>
                      <a:lnTo>
                        <a:pt x="152" y="2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15" name="Freeform 615"/>
                <p:cNvSpPr>
                  <a:spLocks/>
                </p:cNvSpPr>
                <p:nvPr/>
              </p:nvSpPr>
              <p:spPr bwMode="auto">
                <a:xfrm>
                  <a:off x="780" y="2520"/>
                  <a:ext cx="48" cy="112"/>
                </a:xfrm>
                <a:custGeom>
                  <a:avLst/>
                  <a:gdLst>
                    <a:gd name="T0" fmla="*/ 24 w 48"/>
                    <a:gd name="T1" fmla="*/ 112 h 112"/>
                    <a:gd name="T2" fmla="*/ 8 w 48"/>
                    <a:gd name="T3" fmla="*/ 96 h 112"/>
                    <a:gd name="T4" fmla="*/ 0 w 48"/>
                    <a:gd name="T5" fmla="*/ 56 h 112"/>
                    <a:gd name="T6" fmla="*/ 0 w 48"/>
                    <a:gd name="T7" fmla="*/ 56 h 112"/>
                    <a:gd name="T8" fmla="*/ 8 w 48"/>
                    <a:gd name="T9" fmla="*/ 16 h 112"/>
                    <a:gd name="T10" fmla="*/ 24 w 48"/>
                    <a:gd name="T11" fmla="*/ 0 h 112"/>
                    <a:gd name="T12" fmla="*/ 24 w 48"/>
                    <a:gd name="T13" fmla="*/ 0 h 112"/>
                    <a:gd name="T14" fmla="*/ 40 w 48"/>
                    <a:gd name="T15" fmla="*/ 16 h 112"/>
                    <a:gd name="T16" fmla="*/ 48 w 48"/>
                    <a:gd name="T17" fmla="*/ 56 h 112"/>
                    <a:gd name="T18" fmla="*/ 48 w 48"/>
                    <a:gd name="T19" fmla="*/ 56 h 112"/>
                    <a:gd name="T20" fmla="*/ 40 w 48"/>
                    <a:gd name="T21" fmla="*/ 96 h 112"/>
                    <a:gd name="T22" fmla="*/ 24 w 48"/>
                    <a:gd name="T23" fmla="*/ 112 h 11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112"/>
                    <a:gd name="T38" fmla="*/ 48 w 48"/>
                    <a:gd name="T39" fmla="*/ 112 h 11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112">
                      <a:moveTo>
                        <a:pt x="24" y="112"/>
                      </a:moveTo>
                      <a:lnTo>
                        <a:pt x="8" y="96"/>
                      </a:lnTo>
                      <a:lnTo>
                        <a:pt x="0" y="56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56"/>
                      </a:lnTo>
                      <a:lnTo>
                        <a:pt x="40" y="96"/>
                      </a:lnTo>
                      <a:lnTo>
                        <a:pt x="24" y="11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16" name="Freeform 616"/>
                <p:cNvSpPr>
                  <a:spLocks/>
                </p:cNvSpPr>
                <p:nvPr/>
              </p:nvSpPr>
              <p:spPr bwMode="auto">
                <a:xfrm>
                  <a:off x="612" y="2304"/>
                  <a:ext cx="112" cy="80"/>
                </a:xfrm>
                <a:custGeom>
                  <a:avLst/>
                  <a:gdLst>
                    <a:gd name="T0" fmla="*/ 112 w 112"/>
                    <a:gd name="T1" fmla="*/ 80 h 80"/>
                    <a:gd name="T2" fmla="*/ 80 w 112"/>
                    <a:gd name="T3" fmla="*/ 80 h 80"/>
                    <a:gd name="T4" fmla="*/ 40 w 112"/>
                    <a:gd name="T5" fmla="*/ 56 h 80"/>
                    <a:gd name="T6" fmla="*/ 40 w 112"/>
                    <a:gd name="T7" fmla="*/ 56 h 80"/>
                    <a:gd name="T8" fmla="*/ 16 w 112"/>
                    <a:gd name="T9" fmla="*/ 40 h 80"/>
                    <a:gd name="T10" fmla="*/ 8 w 112"/>
                    <a:gd name="T11" fmla="*/ 24 h 80"/>
                    <a:gd name="T12" fmla="*/ 0 w 112"/>
                    <a:gd name="T13" fmla="*/ 8 h 80"/>
                    <a:gd name="T14" fmla="*/ 0 w 112"/>
                    <a:gd name="T15" fmla="*/ 0 h 80"/>
                    <a:gd name="T16" fmla="*/ 0 w 112"/>
                    <a:gd name="T17" fmla="*/ 0 h 80"/>
                    <a:gd name="T18" fmla="*/ 32 w 112"/>
                    <a:gd name="T19" fmla="*/ 8 h 80"/>
                    <a:gd name="T20" fmla="*/ 72 w 112"/>
                    <a:gd name="T21" fmla="*/ 24 h 80"/>
                    <a:gd name="T22" fmla="*/ 72 w 112"/>
                    <a:gd name="T23" fmla="*/ 24 h 80"/>
                    <a:gd name="T24" fmla="*/ 96 w 112"/>
                    <a:gd name="T25" fmla="*/ 40 h 80"/>
                    <a:gd name="T26" fmla="*/ 104 w 112"/>
                    <a:gd name="T27" fmla="*/ 56 h 80"/>
                    <a:gd name="T28" fmla="*/ 112 w 112"/>
                    <a:gd name="T29" fmla="*/ 72 h 80"/>
                    <a:gd name="T30" fmla="*/ 112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112" y="80"/>
                      </a:moveTo>
                      <a:lnTo>
                        <a:pt x="80" y="80"/>
                      </a:lnTo>
                      <a:lnTo>
                        <a:pt x="40" y="56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32" y="8"/>
                      </a:lnTo>
                      <a:lnTo>
                        <a:pt x="72" y="24"/>
                      </a:lnTo>
                      <a:lnTo>
                        <a:pt x="96" y="40"/>
                      </a:lnTo>
                      <a:lnTo>
                        <a:pt x="104" y="56"/>
                      </a:lnTo>
                      <a:lnTo>
                        <a:pt x="112" y="72"/>
                      </a:lnTo>
                      <a:lnTo>
                        <a:pt x="112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17" name="Freeform 617"/>
                <p:cNvSpPr>
                  <a:spLocks/>
                </p:cNvSpPr>
                <p:nvPr/>
              </p:nvSpPr>
              <p:spPr bwMode="auto">
                <a:xfrm>
                  <a:off x="876" y="2296"/>
                  <a:ext cx="112" cy="80"/>
                </a:xfrm>
                <a:custGeom>
                  <a:avLst/>
                  <a:gdLst>
                    <a:gd name="T0" fmla="*/ 8 w 112"/>
                    <a:gd name="T1" fmla="*/ 80 h 80"/>
                    <a:gd name="T2" fmla="*/ 0 w 112"/>
                    <a:gd name="T3" fmla="*/ 72 h 80"/>
                    <a:gd name="T4" fmla="*/ 8 w 112"/>
                    <a:gd name="T5" fmla="*/ 56 h 80"/>
                    <a:gd name="T6" fmla="*/ 24 w 112"/>
                    <a:gd name="T7" fmla="*/ 40 h 80"/>
                    <a:gd name="T8" fmla="*/ 40 w 112"/>
                    <a:gd name="T9" fmla="*/ 24 h 80"/>
                    <a:gd name="T10" fmla="*/ 40 w 112"/>
                    <a:gd name="T11" fmla="*/ 24 h 80"/>
                    <a:gd name="T12" fmla="*/ 80 w 112"/>
                    <a:gd name="T13" fmla="*/ 8 h 80"/>
                    <a:gd name="T14" fmla="*/ 112 w 112"/>
                    <a:gd name="T15" fmla="*/ 0 h 80"/>
                    <a:gd name="T16" fmla="*/ 112 w 112"/>
                    <a:gd name="T17" fmla="*/ 0 h 80"/>
                    <a:gd name="T18" fmla="*/ 112 w 112"/>
                    <a:gd name="T19" fmla="*/ 8 h 80"/>
                    <a:gd name="T20" fmla="*/ 112 w 112"/>
                    <a:gd name="T21" fmla="*/ 24 h 80"/>
                    <a:gd name="T22" fmla="*/ 96 w 112"/>
                    <a:gd name="T23" fmla="*/ 40 h 80"/>
                    <a:gd name="T24" fmla="*/ 80 w 112"/>
                    <a:gd name="T25" fmla="*/ 56 h 80"/>
                    <a:gd name="T26" fmla="*/ 80 w 112"/>
                    <a:gd name="T27" fmla="*/ 56 h 80"/>
                    <a:gd name="T28" fmla="*/ 32 w 112"/>
                    <a:gd name="T29" fmla="*/ 80 h 80"/>
                    <a:gd name="T30" fmla="*/ 8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8" y="80"/>
                      </a:moveTo>
                      <a:lnTo>
                        <a:pt x="0" y="72"/>
                      </a:lnTo>
                      <a:lnTo>
                        <a:pt x="8" y="56"/>
                      </a:lnTo>
                      <a:lnTo>
                        <a:pt x="24" y="40"/>
                      </a:lnTo>
                      <a:lnTo>
                        <a:pt x="40" y="24"/>
                      </a:lnTo>
                      <a:lnTo>
                        <a:pt x="80" y="8"/>
                      </a:lnTo>
                      <a:lnTo>
                        <a:pt x="112" y="0"/>
                      </a:lnTo>
                      <a:lnTo>
                        <a:pt x="112" y="8"/>
                      </a:lnTo>
                      <a:lnTo>
                        <a:pt x="112" y="24"/>
                      </a:lnTo>
                      <a:lnTo>
                        <a:pt x="96" y="40"/>
                      </a:lnTo>
                      <a:lnTo>
                        <a:pt x="80" y="56"/>
                      </a:lnTo>
                      <a:lnTo>
                        <a:pt x="32" y="80"/>
                      </a:lnTo>
                      <a:lnTo>
                        <a:pt x="8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18" name="Freeform 618"/>
                <p:cNvSpPr>
                  <a:spLocks/>
                </p:cNvSpPr>
                <p:nvPr/>
              </p:nvSpPr>
              <p:spPr bwMode="auto">
                <a:xfrm>
                  <a:off x="916" y="2352"/>
                  <a:ext cx="136" cy="56"/>
                </a:xfrm>
                <a:custGeom>
                  <a:avLst/>
                  <a:gdLst>
                    <a:gd name="T0" fmla="*/ 0 w 136"/>
                    <a:gd name="T1" fmla="*/ 48 h 56"/>
                    <a:gd name="T2" fmla="*/ 0 w 136"/>
                    <a:gd name="T3" fmla="*/ 40 h 56"/>
                    <a:gd name="T4" fmla="*/ 16 w 136"/>
                    <a:gd name="T5" fmla="*/ 32 h 56"/>
                    <a:gd name="T6" fmla="*/ 32 w 136"/>
                    <a:gd name="T7" fmla="*/ 16 h 56"/>
                    <a:gd name="T8" fmla="*/ 56 w 136"/>
                    <a:gd name="T9" fmla="*/ 8 h 56"/>
                    <a:gd name="T10" fmla="*/ 56 w 136"/>
                    <a:gd name="T11" fmla="*/ 8 h 56"/>
                    <a:gd name="T12" fmla="*/ 88 w 136"/>
                    <a:gd name="T13" fmla="*/ 0 h 56"/>
                    <a:gd name="T14" fmla="*/ 112 w 136"/>
                    <a:gd name="T15" fmla="*/ 0 h 56"/>
                    <a:gd name="T16" fmla="*/ 128 w 136"/>
                    <a:gd name="T17" fmla="*/ 0 h 56"/>
                    <a:gd name="T18" fmla="*/ 136 w 136"/>
                    <a:gd name="T19" fmla="*/ 8 h 56"/>
                    <a:gd name="T20" fmla="*/ 136 w 136"/>
                    <a:gd name="T21" fmla="*/ 8 h 56"/>
                    <a:gd name="T22" fmla="*/ 136 w 136"/>
                    <a:gd name="T23" fmla="*/ 16 h 56"/>
                    <a:gd name="T24" fmla="*/ 128 w 136"/>
                    <a:gd name="T25" fmla="*/ 24 h 56"/>
                    <a:gd name="T26" fmla="*/ 104 w 136"/>
                    <a:gd name="T27" fmla="*/ 32 h 56"/>
                    <a:gd name="T28" fmla="*/ 80 w 136"/>
                    <a:gd name="T29" fmla="*/ 48 h 56"/>
                    <a:gd name="T30" fmla="*/ 80 w 136"/>
                    <a:gd name="T31" fmla="*/ 48 h 56"/>
                    <a:gd name="T32" fmla="*/ 48 w 136"/>
                    <a:gd name="T33" fmla="*/ 48 h 56"/>
                    <a:gd name="T34" fmla="*/ 24 w 136"/>
                    <a:gd name="T35" fmla="*/ 56 h 56"/>
                    <a:gd name="T36" fmla="*/ 8 w 136"/>
                    <a:gd name="T37" fmla="*/ 56 h 56"/>
                    <a:gd name="T38" fmla="*/ 0 w 136"/>
                    <a:gd name="T39" fmla="*/ 4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48"/>
                      </a:moveTo>
                      <a:lnTo>
                        <a:pt x="0" y="40"/>
                      </a:lnTo>
                      <a:lnTo>
                        <a:pt x="16" y="32"/>
                      </a:lnTo>
                      <a:lnTo>
                        <a:pt x="32" y="16"/>
                      </a:lnTo>
                      <a:lnTo>
                        <a:pt x="56" y="8"/>
                      </a:lnTo>
                      <a:lnTo>
                        <a:pt x="88" y="0"/>
                      </a:lnTo>
                      <a:lnTo>
                        <a:pt x="112" y="0"/>
                      </a:lnTo>
                      <a:lnTo>
                        <a:pt x="128" y="0"/>
                      </a:lnTo>
                      <a:lnTo>
                        <a:pt x="136" y="8"/>
                      </a:lnTo>
                      <a:lnTo>
                        <a:pt x="136" y="16"/>
                      </a:lnTo>
                      <a:lnTo>
                        <a:pt x="128" y="24"/>
                      </a:lnTo>
                      <a:lnTo>
                        <a:pt x="104" y="32"/>
                      </a:lnTo>
                      <a:lnTo>
                        <a:pt x="80" y="48"/>
                      </a:lnTo>
                      <a:lnTo>
                        <a:pt x="48" y="48"/>
                      </a:lnTo>
                      <a:lnTo>
                        <a:pt x="24" y="56"/>
                      </a:lnTo>
                      <a:lnTo>
                        <a:pt x="8" y="56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19" name="Freeform 619"/>
                <p:cNvSpPr>
                  <a:spLocks/>
                </p:cNvSpPr>
                <p:nvPr/>
              </p:nvSpPr>
              <p:spPr bwMode="auto">
                <a:xfrm>
                  <a:off x="564" y="2472"/>
                  <a:ext cx="136" cy="56"/>
                </a:xfrm>
                <a:custGeom>
                  <a:avLst/>
                  <a:gdLst>
                    <a:gd name="T0" fmla="*/ 0 w 136"/>
                    <a:gd name="T1" fmla="*/ 48 h 56"/>
                    <a:gd name="T2" fmla="*/ 0 w 136"/>
                    <a:gd name="T3" fmla="*/ 40 h 56"/>
                    <a:gd name="T4" fmla="*/ 8 w 136"/>
                    <a:gd name="T5" fmla="*/ 32 h 56"/>
                    <a:gd name="T6" fmla="*/ 32 w 136"/>
                    <a:gd name="T7" fmla="*/ 16 h 56"/>
                    <a:gd name="T8" fmla="*/ 56 w 136"/>
                    <a:gd name="T9" fmla="*/ 8 h 56"/>
                    <a:gd name="T10" fmla="*/ 56 w 136"/>
                    <a:gd name="T11" fmla="*/ 8 h 56"/>
                    <a:gd name="T12" fmla="*/ 88 w 136"/>
                    <a:gd name="T13" fmla="*/ 0 h 56"/>
                    <a:gd name="T14" fmla="*/ 112 w 136"/>
                    <a:gd name="T15" fmla="*/ 0 h 56"/>
                    <a:gd name="T16" fmla="*/ 128 w 136"/>
                    <a:gd name="T17" fmla="*/ 0 h 56"/>
                    <a:gd name="T18" fmla="*/ 136 w 136"/>
                    <a:gd name="T19" fmla="*/ 8 h 56"/>
                    <a:gd name="T20" fmla="*/ 136 w 136"/>
                    <a:gd name="T21" fmla="*/ 8 h 56"/>
                    <a:gd name="T22" fmla="*/ 136 w 136"/>
                    <a:gd name="T23" fmla="*/ 16 h 56"/>
                    <a:gd name="T24" fmla="*/ 120 w 136"/>
                    <a:gd name="T25" fmla="*/ 24 h 56"/>
                    <a:gd name="T26" fmla="*/ 104 w 136"/>
                    <a:gd name="T27" fmla="*/ 32 h 56"/>
                    <a:gd name="T28" fmla="*/ 80 w 136"/>
                    <a:gd name="T29" fmla="*/ 48 h 56"/>
                    <a:gd name="T30" fmla="*/ 80 w 136"/>
                    <a:gd name="T31" fmla="*/ 48 h 56"/>
                    <a:gd name="T32" fmla="*/ 48 w 136"/>
                    <a:gd name="T33" fmla="*/ 48 h 56"/>
                    <a:gd name="T34" fmla="*/ 24 w 136"/>
                    <a:gd name="T35" fmla="*/ 56 h 56"/>
                    <a:gd name="T36" fmla="*/ 8 w 136"/>
                    <a:gd name="T37" fmla="*/ 56 h 56"/>
                    <a:gd name="T38" fmla="*/ 0 w 136"/>
                    <a:gd name="T39" fmla="*/ 4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48"/>
                      </a:moveTo>
                      <a:lnTo>
                        <a:pt x="0" y="40"/>
                      </a:lnTo>
                      <a:lnTo>
                        <a:pt x="8" y="32"/>
                      </a:lnTo>
                      <a:lnTo>
                        <a:pt x="32" y="16"/>
                      </a:lnTo>
                      <a:lnTo>
                        <a:pt x="56" y="8"/>
                      </a:lnTo>
                      <a:lnTo>
                        <a:pt x="88" y="0"/>
                      </a:lnTo>
                      <a:lnTo>
                        <a:pt x="112" y="0"/>
                      </a:lnTo>
                      <a:lnTo>
                        <a:pt x="128" y="0"/>
                      </a:lnTo>
                      <a:lnTo>
                        <a:pt x="136" y="8"/>
                      </a:lnTo>
                      <a:lnTo>
                        <a:pt x="136" y="16"/>
                      </a:lnTo>
                      <a:lnTo>
                        <a:pt x="120" y="24"/>
                      </a:lnTo>
                      <a:lnTo>
                        <a:pt x="104" y="32"/>
                      </a:lnTo>
                      <a:lnTo>
                        <a:pt x="80" y="48"/>
                      </a:lnTo>
                      <a:lnTo>
                        <a:pt x="48" y="48"/>
                      </a:lnTo>
                      <a:lnTo>
                        <a:pt x="24" y="56"/>
                      </a:lnTo>
                      <a:lnTo>
                        <a:pt x="8" y="56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20" name="Freeform 620"/>
                <p:cNvSpPr>
                  <a:spLocks/>
                </p:cNvSpPr>
                <p:nvPr/>
              </p:nvSpPr>
              <p:spPr bwMode="auto">
                <a:xfrm>
                  <a:off x="628" y="2504"/>
                  <a:ext cx="112" cy="72"/>
                </a:xfrm>
                <a:custGeom>
                  <a:avLst/>
                  <a:gdLst>
                    <a:gd name="T0" fmla="*/ 8 w 112"/>
                    <a:gd name="T1" fmla="*/ 72 h 72"/>
                    <a:gd name="T2" fmla="*/ 0 w 112"/>
                    <a:gd name="T3" fmla="*/ 64 h 72"/>
                    <a:gd name="T4" fmla="*/ 8 w 112"/>
                    <a:gd name="T5" fmla="*/ 56 h 72"/>
                    <a:gd name="T6" fmla="*/ 16 w 112"/>
                    <a:gd name="T7" fmla="*/ 40 h 72"/>
                    <a:gd name="T8" fmla="*/ 40 w 112"/>
                    <a:gd name="T9" fmla="*/ 24 h 72"/>
                    <a:gd name="T10" fmla="*/ 40 w 112"/>
                    <a:gd name="T11" fmla="*/ 24 h 72"/>
                    <a:gd name="T12" fmla="*/ 80 w 112"/>
                    <a:gd name="T13" fmla="*/ 0 h 72"/>
                    <a:gd name="T14" fmla="*/ 112 w 112"/>
                    <a:gd name="T15" fmla="*/ 0 h 72"/>
                    <a:gd name="T16" fmla="*/ 112 w 112"/>
                    <a:gd name="T17" fmla="*/ 0 h 72"/>
                    <a:gd name="T18" fmla="*/ 112 w 112"/>
                    <a:gd name="T19" fmla="*/ 8 h 72"/>
                    <a:gd name="T20" fmla="*/ 112 w 112"/>
                    <a:gd name="T21" fmla="*/ 16 h 72"/>
                    <a:gd name="T22" fmla="*/ 96 w 112"/>
                    <a:gd name="T23" fmla="*/ 32 h 72"/>
                    <a:gd name="T24" fmla="*/ 80 w 112"/>
                    <a:gd name="T25" fmla="*/ 48 h 72"/>
                    <a:gd name="T26" fmla="*/ 80 w 112"/>
                    <a:gd name="T27" fmla="*/ 48 h 72"/>
                    <a:gd name="T28" fmla="*/ 32 w 112"/>
                    <a:gd name="T29" fmla="*/ 72 h 72"/>
                    <a:gd name="T30" fmla="*/ 8 w 112"/>
                    <a:gd name="T31" fmla="*/ 72 h 7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72"/>
                    <a:gd name="T50" fmla="*/ 112 w 112"/>
                    <a:gd name="T51" fmla="*/ 72 h 72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72">
                      <a:moveTo>
                        <a:pt x="8" y="72"/>
                      </a:moveTo>
                      <a:lnTo>
                        <a:pt x="0" y="64"/>
                      </a:lnTo>
                      <a:lnTo>
                        <a:pt x="8" y="56"/>
                      </a:lnTo>
                      <a:lnTo>
                        <a:pt x="16" y="40"/>
                      </a:lnTo>
                      <a:lnTo>
                        <a:pt x="40" y="24"/>
                      </a:lnTo>
                      <a:lnTo>
                        <a:pt x="80" y="0"/>
                      </a:lnTo>
                      <a:lnTo>
                        <a:pt x="112" y="0"/>
                      </a:lnTo>
                      <a:lnTo>
                        <a:pt x="112" y="8"/>
                      </a:lnTo>
                      <a:lnTo>
                        <a:pt x="112" y="16"/>
                      </a:lnTo>
                      <a:lnTo>
                        <a:pt x="96" y="32"/>
                      </a:lnTo>
                      <a:lnTo>
                        <a:pt x="80" y="48"/>
                      </a:lnTo>
                      <a:lnTo>
                        <a:pt x="32" y="72"/>
                      </a:lnTo>
                      <a:lnTo>
                        <a:pt x="8" y="7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21" name="Freeform 621"/>
                <p:cNvSpPr>
                  <a:spLocks/>
                </p:cNvSpPr>
                <p:nvPr/>
              </p:nvSpPr>
              <p:spPr bwMode="auto">
                <a:xfrm>
                  <a:off x="932" y="2464"/>
                  <a:ext cx="136" cy="56"/>
                </a:xfrm>
                <a:custGeom>
                  <a:avLst/>
                  <a:gdLst>
                    <a:gd name="T0" fmla="*/ 0 w 136"/>
                    <a:gd name="T1" fmla="*/ 8 h 56"/>
                    <a:gd name="T2" fmla="*/ 8 w 136"/>
                    <a:gd name="T3" fmla="*/ 0 h 56"/>
                    <a:gd name="T4" fmla="*/ 32 w 136"/>
                    <a:gd name="T5" fmla="*/ 0 h 56"/>
                    <a:gd name="T6" fmla="*/ 56 w 136"/>
                    <a:gd name="T7" fmla="*/ 0 h 56"/>
                    <a:gd name="T8" fmla="*/ 80 w 136"/>
                    <a:gd name="T9" fmla="*/ 8 h 56"/>
                    <a:gd name="T10" fmla="*/ 80 w 136"/>
                    <a:gd name="T11" fmla="*/ 8 h 56"/>
                    <a:gd name="T12" fmla="*/ 104 w 136"/>
                    <a:gd name="T13" fmla="*/ 16 h 56"/>
                    <a:gd name="T14" fmla="*/ 128 w 136"/>
                    <a:gd name="T15" fmla="*/ 32 h 56"/>
                    <a:gd name="T16" fmla="*/ 136 w 136"/>
                    <a:gd name="T17" fmla="*/ 40 h 56"/>
                    <a:gd name="T18" fmla="*/ 136 w 136"/>
                    <a:gd name="T19" fmla="*/ 48 h 56"/>
                    <a:gd name="T20" fmla="*/ 136 w 136"/>
                    <a:gd name="T21" fmla="*/ 48 h 56"/>
                    <a:gd name="T22" fmla="*/ 128 w 136"/>
                    <a:gd name="T23" fmla="*/ 56 h 56"/>
                    <a:gd name="T24" fmla="*/ 112 w 136"/>
                    <a:gd name="T25" fmla="*/ 56 h 56"/>
                    <a:gd name="T26" fmla="*/ 88 w 136"/>
                    <a:gd name="T27" fmla="*/ 56 h 56"/>
                    <a:gd name="T28" fmla="*/ 64 w 136"/>
                    <a:gd name="T29" fmla="*/ 48 h 56"/>
                    <a:gd name="T30" fmla="*/ 64 w 136"/>
                    <a:gd name="T31" fmla="*/ 48 h 56"/>
                    <a:gd name="T32" fmla="*/ 32 w 136"/>
                    <a:gd name="T33" fmla="*/ 40 h 56"/>
                    <a:gd name="T34" fmla="*/ 16 w 136"/>
                    <a:gd name="T35" fmla="*/ 24 h 56"/>
                    <a:gd name="T36" fmla="*/ 0 w 136"/>
                    <a:gd name="T37" fmla="*/ 16 h 56"/>
                    <a:gd name="T38" fmla="*/ 0 w 136"/>
                    <a:gd name="T39" fmla="*/ 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8"/>
                      </a:move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56" y="0"/>
                      </a:lnTo>
                      <a:lnTo>
                        <a:pt x="80" y="8"/>
                      </a:lnTo>
                      <a:lnTo>
                        <a:pt x="104" y="16"/>
                      </a:lnTo>
                      <a:lnTo>
                        <a:pt x="128" y="32"/>
                      </a:lnTo>
                      <a:lnTo>
                        <a:pt x="136" y="40"/>
                      </a:lnTo>
                      <a:lnTo>
                        <a:pt x="136" y="48"/>
                      </a:lnTo>
                      <a:lnTo>
                        <a:pt x="128" y="56"/>
                      </a:lnTo>
                      <a:lnTo>
                        <a:pt x="112" y="56"/>
                      </a:lnTo>
                      <a:lnTo>
                        <a:pt x="88" y="56"/>
                      </a:lnTo>
                      <a:lnTo>
                        <a:pt x="64" y="48"/>
                      </a:lnTo>
                      <a:lnTo>
                        <a:pt x="32" y="40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22" name="Freeform 622"/>
                <p:cNvSpPr>
                  <a:spLocks/>
                </p:cNvSpPr>
                <p:nvPr/>
              </p:nvSpPr>
              <p:spPr bwMode="auto">
                <a:xfrm>
                  <a:off x="564" y="2360"/>
                  <a:ext cx="136" cy="56"/>
                </a:xfrm>
                <a:custGeom>
                  <a:avLst/>
                  <a:gdLst>
                    <a:gd name="T0" fmla="*/ 0 w 136"/>
                    <a:gd name="T1" fmla="*/ 8 h 56"/>
                    <a:gd name="T2" fmla="*/ 8 w 136"/>
                    <a:gd name="T3" fmla="*/ 0 h 56"/>
                    <a:gd name="T4" fmla="*/ 24 w 136"/>
                    <a:gd name="T5" fmla="*/ 0 h 56"/>
                    <a:gd name="T6" fmla="*/ 48 w 136"/>
                    <a:gd name="T7" fmla="*/ 0 h 56"/>
                    <a:gd name="T8" fmla="*/ 80 w 136"/>
                    <a:gd name="T9" fmla="*/ 8 h 56"/>
                    <a:gd name="T10" fmla="*/ 80 w 136"/>
                    <a:gd name="T11" fmla="*/ 8 h 56"/>
                    <a:gd name="T12" fmla="*/ 104 w 136"/>
                    <a:gd name="T13" fmla="*/ 16 h 56"/>
                    <a:gd name="T14" fmla="*/ 120 w 136"/>
                    <a:gd name="T15" fmla="*/ 24 h 56"/>
                    <a:gd name="T16" fmla="*/ 136 w 136"/>
                    <a:gd name="T17" fmla="*/ 40 h 56"/>
                    <a:gd name="T18" fmla="*/ 136 w 136"/>
                    <a:gd name="T19" fmla="*/ 48 h 56"/>
                    <a:gd name="T20" fmla="*/ 136 w 136"/>
                    <a:gd name="T21" fmla="*/ 48 h 56"/>
                    <a:gd name="T22" fmla="*/ 128 w 136"/>
                    <a:gd name="T23" fmla="*/ 48 h 56"/>
                    <a:gd name="T24" fmla="*/ 112 w 136"/>
                    <a:gd name="T25" fmla="*/ 56 h 56"/>
                    <a:gd name="T26" fmla="*/ 88 w 136"/>
                    <a:gd name="T27" fmla="*/ 48 h 56"/>
                    <a:gd name="T28" fmla="*/ 56 w 136"/>
                    <a:gd name="T29" fmla="*/ 40 h 56"/>
                    <a:gd name="T30" fmla="*/ 56 w 136"/>
                    <a:gd name="T31" fmla="*/ 40 h 56"/>
                    <a:gd name="T32" fmla="*/ 32 w 136"/>
                    <a:gd name="T33" fmla="*/ 32 h 56"/>
                    <a:gd name="T34" fmla="*/ 8 w 136"/>
                    <a:gd name="T35" fmla="*/ 24 h 56"/>
                    <a:gd name="T36" fmla="*/ 0 w 136"/>
                    <a:gd name="T37" fmla="*/ 16 h 56"/>
                    <a:gd name="T38" fmla="*/ 0 w 136"/>
                    <a:gd name="T39" fmla="*/ 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8"/>
                      </a:moveTo>
                      <a:lnTo>
                        <a:pt x="8" y="0"/>
                      </a:lnTo>
                      <a:lnTo>
                        <a:pt x="24" y="0"/>
                      </a:lnTo>
                      <a:lnTo>
                        <a:pt x="48" y="0"/>
                      </a:lnTo>
                      <a:lnTo>
                        <a:pt x="80" y="8"/>
                      </a:lnTo>
                      <a:lnTo>
                        <a:pt x="104" y="16"/>
                      </a:lnTo>
                      <a:lnTo>
                        <a:pt x="120" y="24"/>
                      </a:lnTo>
                      <a:lnTo>
                        <a:pt x="136" y="40"/>
                      </a:lnTo>
                      <a:lnTo>
                        <a:pt x="136" y="48"/>
                      </a:lnTo>
                      <a:lnTo>
                        <a:pt x="128" y="48"/>
                      </a:lnTo>
                      <a:lnTo>
                        <a:pt x="112" y="56"/>
                      </a:lnTo>
                      <a:lnTo>
                        <a:pt x="88" y="48"/>
                      </a:lnTo>
                      <a:lnTo>
                        <a:pt x="56" y="40"/>
                      </a:lnTo>
                      <a:lnTo>
                        <a:pt x="32" y="32"/>
                      </a:lnTo>
                      <a:lnTo>
                        <a:pt x="8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23" name="Freeform 623"/>
                <p:cNvSpPr>
                  <a:spLocks/>
                </p:cNvSpPr>
                <p:nvPr/>
              </p:nvSpPr>
              <p:spPr bwMode="auto">
                <a:xfrm>
                  <a:off x="692" y="2256"/>
                  <a:ext cx="72" cy="104"/>
                </a:xfrm>
                <a:custGeom>
                  <a:avLst/>
                  <a:gdLst>
                    <a:gd name="T0" fmla="*/ 8 w 72"/>
                    <a:gd name="T1" fmla="*/ 0 h 104"/>
                    <a:gd name="T2" fmla="*/ 32 w 72"/>
                    <a:gd name="T3" fmla="*/ 8 h 104"/>
                    <a:gd name="T4" fmla="*/ 64 w 72"/>
                    <a:gd name="T5" fmla="*/ 48 h 104"/>
                    <a:gd name="T6" fmla="*/ 64 w 72"/>
                    <a:gd name="T7" fmla="*/ 48 h 104"/>
                    <a:gd name="T8" fmla="*/ 72 w 72"/>
                    <a:gd name="T9" fmla="*/ 80 h 104"/>
                    <a:gd name="T10" fmla="*/ 64 w 72"/>
                    <a:gd name="T11" fmla="*/ 104 h 104"/>
                    <a:gd name="T12" fmla="*/ 64 w 72"/>
                    <a:gd name="T13" fmla="*/ 104 h 104"/>
                    <a:gd name="T14" fmla="*/ 40 w 72"/>
                    <a:gd name="T15" fmla="*/ 96 h 104"/>
                    <a:gd name="T16" fmla="*/ 16 w 72"/>
                    <a:gd name="T17" fmla="*/ 56 h 104"/>
                    <a:gd name="T18" fmla="*/ 16 w 72"/>
                    <a:gd name="T19" fmla="*/ 56 h 104"/>
                    <a:gd name="T20" fmla="*/ 0 w 72"/>
                    <a:gd name="T21" fmla="*/ 24 h 104"/>
                    <a:gd name="T22" fmla="*/ 8 w 72"/>
                    <a:gd name="T23" fmla="*/ 0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104"/>
                    <a:gd name="T38" fmla="*/ 72 w 72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104">
                      <a:moveTo>
                        <a:pt x="8" y="0"/>
                      </a:moveTo>
                      <a:lnTo>
                        <a:pt x="32" y="8"/>
                      </a:lnTo>
                      <a:lnTo>
                        <a:pt x="64" y="48"/>
                      </a:lnTo>
                      <a:lnTo>
                        <a:pt x="72" y="80"/>
                      </a:lnTo>
                      <a:lnTo>
                        <a:pt x="64" y="104"/>
                      </a:lnTo>
                      <a:lnTo>
                        <a:pt x="40" y="96"/>
                      </a:lnTo>
                      <a:lnTo>
                        <a:pt x="16" y="56"/>
                      </a:lnTo>
                      <a:lnTo>
                        <a:pt x="0" y="24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24" name="Freeform 624"/>
                <p:cNvSpPr>
                  <a:spLocks/>
                </p:cNvSpPr>
                <p:nvPr/>
              </p:nvSpPr>
              <p:spPr bwMode="auto">
                <a:xfrm>
                  <a:off x="852" y="2520"/>
                  <a:ext cx="72" cy="96"/>
                </a:xfrm>
                <a:custGeom>
                  <a:avLst/>
                  <a:gdLst>
                    <a:gd name="T0" fmla="*/ 8 w 72"/>
                    <a:gd name="T1" fmla="*/ 0 h 96"/>
                    <a:gd name="T2" fmla="*/ 32 w 72"/>
                    <a:gd name="T3" fmla="*/ 8 h 96"/>
                    <a:gd name="T4" fmla="*/ 56 w 72"/>
                    <a:gd name="T5" fmla="*/ 40 h 96"/>
                    <a:gd name="T6" fmla="*/ 56 w 72"/>
                    <a:gd name="T7" fmla="*/ 40 h 96"/>
                    <a:gd name="T8" fmla="*/ 72 w 72"/>
                    <a:gd name="T9" fmla="*/ 80 h 96"/>
                    <a:gd name="T10" fmla="*/ 64 w 72"/>
                    <a:gd name="T11" fmla="*/ 96 h 96"/>
                    <a:gd name="T12" fmla="*/ 64 w 72"/>
                    <a:gd name="T13" fmla="*/ 96 h 96"/>
                    <a:gd name="T14" fmla="*/ 40 w 72"/>
                    <a:gd name="T15" fmla="*/ 88 h 96"/>
                    <a:gd name="T16" fmla="*/ 8 w 72"/>
                    <a:gd name="T17" fmla="*/ 56 h 96"/>
                    <a:gd name="T18" fmla="*/ 8 w 72"/>
                    <a:gd name="T19" fmla="*/ 56 h 96"/>
                    <a:gd name="T20" fmla="*/ 0 w 72"/>
                    <a:gd name="T21" fmla="*/ 16 h 96"/>
                    <a:gd name="T22" fmla="*/ 8 w 72"/>
                    <a:gd name="T23" fmla="*/ 0 h 9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96"/>
                    <a:gd name="T38" fmla="*/ 72 w 72"/>
                    <a:gd name="T39" fmla="*/ 96 h 9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96">
                      <a:moveTo>
                        <a:pt x="8" y="0"/>
                      </a:moveTo>
                      <a:lnTo>
                        <a:pt x="32" y="8"/>
                      </a:lnTo>
                      <a:lnTo>
                        <a:pt x="56" y="40"/>
                      </a:lnTo>
                      <a:lnTo>
                        <a:pt x="72" y="80"/>
                      </a:lnTo>
                      <a:lnTo>
                        <a:pt x="64" y="96"/>
                      </a:lnTo>
                      <a:lnTo>
                        <a:pt x="40" y="88"/>
                      </a:lnTo>
                      <a:lnTo>
                        <a:pt x="8" y="56"/>
                      </a:lnTo>
                      <a:lnTo>
                        <a:pt x="0" y="16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25" name="Freeform 625"/>
                <p:cNvSpPr>
                  <a:spLocks/>
                </p:cNvSpPr>
                <p:nvPr/>
              </p:nvSpPr>
              <p:spPr bwMode="auto">
                <a:xfrm>
                  <a:off x="844" y="2256"/>
                  <a:ext cx="72" cy="104"/>
                </a:xfrm>
                <a:custGeom>
                  <a:avLst/>
                  <a:gdLst>
                    <a:gd name="T0" fmla="*/ 64 w 72"/>
                    <a:gd name="T1" fmla="*/ 0 h 104"/>
                    <a:gd name="T2" fmla="*/ 72 w 72"/>
                    <a:gd name="T3" fmla="*/ 24 h 104"/>
                    <a:gd name="T4" fmla="*/ 56 w 72"/>
                    <a:gd name="T5" fmla="*/ 56 h 104"/>
                    <a:gd name="T6" fmla="*/ 56 w 72"/>
                    <a:gd name="T7" fmla="*/ 56 h 104"/>
                    <a:gd name="T8" fmla="*/ 32 w 72"/>
                    <a:gd name="T9" fmla="*/ 88 h 104"/>
                    <a:gd name="T10" fmla="*/ 8 w 72"/>
                    <a:gd name="T11" fmla="*/ 104 h 104"/>
                    <a:gd name="T12" fmla="*/ 8 w 72"/>
                    <a:gd name="T13" fmla="*/ 104 h 104"/>
                    <a:gd name="T14" fmla="*/ 0 w 72"/>
                    <a:gd name="T15" fmla="*/ 80 h 104"/>
                    <a:gd name="T16" fmla="*/ 8 w 72"/>
                    <a:gd name="T17" fmla="*/ 40 h 104"/>
                    <a:gd name="T18" fmla="*/ 8 w 72"/>
                    <a:gd name="T19" fmla="*/ 40 h 104"/>
                    <a:gd name="T20" fmla="*/ 40 w 72"/>
                    <a:gd name="T21" fmla="*/ 8 h 104"/>
                    <a:gd name="T22" fmla="*/ 64 w 72"/>
                    <a:gd name="T23" fmla="*/ 0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104"/>
                    <a:gd name="T38" fmla="*/ 72 w 72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104">
                      <a:moveTo>
                        <a:pt x="64" y="0"/>
                      </a:moveTo>
                      <a:lnTo>
                        <a:pt x="72" y="24"/>
                      </a:lnTo>
                      <a:lnTo>
                        <a:pt x="56" y="56"/>
                      </a:lnTo>
                      <a:lnTo>
                        <a:pt x="32" y="88"/>
                      </a:lnTo>
                      <a:lnTo>
                        <a:pt x="8" y="104"/>
                      </a:lnTo>
                      <a:lnTo>
                        <a:pt x="0" y="80"/>
                      </a:lnTo>
                      <a:lnTo>
                        <a:pt x="8" y="40"/>
                      </a:lnTo>
                      <a:lnTo>
                        <a:pt x="40" y="8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26" name="Freeform 626"/>
                <p:cNvSpPr>
                  <a:spLocks/>
                </p:cNvSpPr>
                <p:nvPr/>
              </p:nvSpPr>
              <p:spPr bwMode="auto">
                <a:xfrm>
                  <a:off x="700" y="2520"/>
                  <a:ext cx="80" cy="96"/>
                </a:xfrm>
                <a:custGeom>
                  <a:avLst/>
                  <a:gdLst>
                    <a:gd name="T0" fmla="*/ 64 w 80"/>
                    <a:gd name="T1" fmla="*/ 0 h 96"/>
                    <a:gd name="T2" fmla="*/ 80 w 80"/>
                    <a:gd name="T3" fmla="*/ 16 h 96"/>
                    <a:gd name="T4" fmla="*/ 64 w 80"/>
                    <a:gd name="T5" fmla="*/ 56 h 96"/>
                    <a:gd name="T6" fmla="*/ 64 w 80"/>
                    <a:gd name="T7" fmla="*/ 56 h 96"/>
                    <a:gd name="T8" fmla="*/ 40 w 80"/>
                    <a:gd name="T9" fmla="*/ 88 h 96"/>
                    <a:gd name="T10" fmla="*/ 8 w 80"/>
                    <a:gd name="T11" fmla="*/ 96 h 96"/>
                    <a:gd name="T12" fmla="*/ 8 w 80"/>
                    <a:gd name="T13" fmla="*/ 96 h 96"/>
                    <a:gd name="T14" fmla="*/ 0 w 80"/>
                    <a:gd name="T15" fmla="*/ 80 h 96"/>
                    <a:gd name="T16" fmla="*/ 16 w 80"/>
                    <a:gd name="T17" fmla="*/ 40 h 96"/>
                    <a:gd name="T18" fmla="*/ 16 w 80"/>
                    <a:gd name="T19" fmla="*/ 40 h 96"/>
                    <a:gd name="T20" fmla="*/ 40 w 80"/>
                    <a:gd name="T21" fmla="*/ 8 h 96"/>
                    <a:gd name="T22" fmla="*/ 64 w 80"/>
                    <a:gd name="T23" fmla="*/ 0 h 9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0"/>
                    <a:gd name="T37" fmla="*/ 0 h 96"/>
                    <a:gd name="T38" fmla="*/ 80 w 80"/>
                    <a:gd name="T39" fmla="*/ 96 h 9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0" h="96">
                      <a:moveTo>
                        <a:pt x="64" y="0"/>
                      </a:moveTo>
                      <a:lnTo>
                        <a:pt x="80" y="16"/>
                      </a:lnTo>
                      <a:lnTo>
                        <a:pt x="64" y="56"/>
                      </a:lnTo>
                      <a:lnTo>
                        <a:pt x="40" y="88"/>
                      </a:lnTo>
                      <a:lnTo>
                        <a:pt x="8" y="96"/>
                      </a:lnTo>
                      <a:lnTo>
                        <a:pt x="0" y="80"/>
                      </a:lnTo>
                      <a:lnTo>
                        <a:pt x="16" y="40"/>
                      </a:lnTo>
                      <a:lnTo>
                        <a:pt x="40" y="8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13992" name="Freeform 627"/>
              <p:cNvSpPr>
                <a:spLocks/>
              </p:cNvSpPr>
              <p:nvPr/>
            </p:nvSpPr>
            <p:spPr bwMode="auto">
              <a:xfrm>
                <a:off x="572" y="1295"/>
                <a:ext cx="472" cy="334"/>
              </a:xfrm>
              <a:custGeom>
                <a:avLst/>
                <a:gdLst>
                  <a:gd name="T0" fmla="*/ 1 w 672"/>
                  <a:gd name="T1" fmla="*/ 2 h 424"/>
                  <a:gd name="T2" fmla="*/ 1 w 672"/>
                  <a:gd name="T3" fmla="*/ 2 h 424"/>
                  <a:gd name="T4" fmla="*/ 1 w 672"/>
                  <a:gd name="T5" fmla="*/ 2 h 424"/>
                  <a:gd name="T6" fmla="*/ 1 w 672"/>
                  <a:gd name="T7" fmla="*/ 2 h 424"/>
                  <a:gd name="T8" fmla="*/ 1 w 672"/>
                  <a:gd name="T9" fmla="*/ 2 h 424"/>
                  <a:gd name="T10" fmla="*/ 1 w 672"/>
                  <a:gd name="T11" fmla="*/ 2 h 424"/>
                  <a:gd name="T12" fmla="*/ 1 w 672"/>
                  <a:gd name="T13" fmla="*/ 2 h 424"/>
                  <a:gd name="T14" fmla="*/ 1 w 672"/>
                  <a:gd name="T15" fmla="*/ 2 h 424"/>
                  <a:gd name="T16" fmla="*/ 1 w 672"/>
                  <a:gd name="T17" fmla="*/ 2 h 424"/>
                  <a:gd name="T18" fmla="*/ 1 w 672"/>
                  <a:gd name="T19" fmla="*/ 2 h 424"/>
                  <a:gd name="T20" fmla="*/ 1 w 672"/>
                  <a:gd name="T21" fmla="*/ 2 h 424"/>
                  <a:gd name="T22" fmla="*/ 1 w 672"/>
                  <a:gd name="T23" fmla="*/ 2 h 424"/>
                  <a:gd name="T24" fmla="*/ 1 w 672"/>
                  <a:gd name="T25" fmla="*/ 2 h 424"/>
                  <a:gd name="T26" fmla="*/ 0 w 672"/>
                  <a:gd name="T27" fmla="*/ 2 h 424"/>
                  <a:gd name="T28" fmla="*/ 0 w 672"/>
                  <a:gd name="T29" fmla="*/ 2 h 424"/>
                  <a:gd name="T30" fmla="*/ 1 w 672"/>
                  <a:gd name="T31" fmla="*/ 2 h 424"/>
                  <a:gd name="T32" fmla="*/ 1 w 672"/>
                  <a:gd name="T33" fmla="*/ 2 h 424"/>
                  <a:gd name="T34" fmla="*/ 1 w 672"/>
                  <a:gd name="T35" fmla="*/ 2 h 424"/>
                  <a:gd name="T36" fmla="*/ 1 w 672"/>
                  <a:gd name="T37" fmla="*/ 2 h 424"/>
                  <a:gd name="T38" fmla="*/ 1 w 672"/>
                  <a:gd name="T39" fmla="*/ 2 h 424"/>
                  <a:gd name="T40" fmla="*/ 1 w 672"/>
                  <a:gd name="T41" fmla="*/ 0 h 424"/>
                  <a:gd name="T42" fmla="*/ 1 w 672"/>
                  <a:gd name="T43" fmla="*/ 0 h 424"/>
                  <a:gd name="T44" fmla="*/ 1 w 672"/>
                  <a:gd name="T45" fmla="*/ 2 h 424"/>
                  <a:gd name="T46" fmla="*/ 1 w 672"/>
                  <a:gd name="T47" fmla="*/ 2 h 424"/>
                  <a:gd name="T48" fmla="*/ 1 w 672"/>
                  <a:gd name="T49" fmla="*/ 2 h 424"/>
                  <a:gd name="T50" fmla="*/ 1 w 672"/>
                  <a:gd name="T51" fmla="*/ 2 h 424"/>
                  <a:gd name="T52" fmla="*/ 1 w 672"/>
                  <a:gd name="T53" fmla="*/ 2 h 424"/>
                  <a:gd name="T54" fmla="*/ 1 w 672"/>
                  <a:gd name="T55" fmla="*/ 2 h 42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72"/>
                  <a:gd name="T85" fmla="*/ 0 h 424"/>
                  <a:gd name="T86" fmla="*/ 672 w 672"/>
                  <a:gd name="T87" fmla="*/ 424 h 42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72" h="424">
                    <a:moveTo>
                      <a:pt x="672" y="216"/>
                    </a:moveTo>
                    <a:lnTo>
                      <a:pt x="664" y="256"/>
                    </a:lnTo>
                    <a:lnTo>
                      <a:pt x="648" y="296"/>
                    </a:lnTo>
                    <a:lnTo>
                      <a:pt x="616" y="328"/>
                    </a:lnTo>
                    <a:lnTo>
                      <a:pt x="576" y="360"/>
                    </a:lnTo>
                    <a:lnTo>
                      <a:pt x="464" y="408"/>
                    </a:lnTo>
                    <a:lnTo>
                      <a:pt x="336" y="424"/>
                    </a:lnTo>
                    <a:lnTo>
                      <a:pt x="208" y="408"/>
                    </a:lnTo>
                    <a:lnTo>
                      <a:pt x="96" y="360"/>
                    </a:lnTo>
                    <a:lnTo>
                      <a:pt x="56" y="328"/>
                    </a:lnTo>
                    <a:lnTo>
                      <a:pt x="24" y="296"/>
                    </a:lnTo>
                    <a:lnTo>
                      <a:pt x="8" y="256"/>
                    </a:lnTo>
                    <a:lnTo>
                      <a:pt x="0" y="216"/>
                    </a:lnTo>
                    <a:lnTo>
                      <a:pt x="8" y="168"/>
                    </a:lnTo>
                    <a:lnTo>
                      <a:pt x="24" y="128"/>
                    </a:lnTo>
                    <a:lnTo>
                      <a:pt x="56" y="96"/>
                    </a:lnTo>
                    <a:lnTo>
                      <a:pt x="96" y="64"/>
                    </a:lnTo>
                    <a:lnTo>
                      <a:pt x="208" y="16"/>
                    </a:lnTo>
                    <a:lnTo>
                      <a:pt x="336" y="0"/>
                    </a:lnTo>
                    <a:lnTo>
                      <a:pt x="464" y="16"/>
                    </a:lnTo>
                    <a:lnTo>
                      <a:pt x="576" y="64"/>
                    </a:lnTo>
                    <a:lnTo>
                      <a:pt x="616" y="96"/>
                    </a:lnTo>
                    <a:lnTo>
                      <a:pt x="648" y="128"/>
                    </a:lnTo>
                    <a:lnTo>
                      <a:pt x="664" y="168"/>
                    </a:lnTo>
                    <a:lnTo>
                      <a:pt x="672" y="216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B3B3B3"/>
                  </a:gs>
                  <a:gs pos="100000">
                    <a:srgbClr val="808080"/>
                  </a:gs>
                </a:gsLst>
                <a:path path="rect">
                  <a:fillToRect l="50000" t="50000" r="50000" b="50000"/>
                </a:path>
              </a:gradFill>
              <a:ln w="317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13993" name="Group 628"/>
              <p:cNvGrpSpPr>
                <a:grpSpLocks/>
              </p:cNvGrpSpPr>
              <p:nvPr/>
            </p:nvGrpSpPr>
            <p:grpSpPr bwMode="auto">
              <a:xfrm>
                <a:off x="632" y="1338"/>
                <a:ext cx="352" cy="248"/>
                <a:chOff x="636" y="2320"/>
                <a:chExt cx="352" cy="248"/>
              </a:xfrm>
            </p:grpSpPr>
            <p:sp>
              <p:nvSpPr>
                <p:cNvPr id="113994" name="Freeform 629"/>
                <p:cNvSpPr>
                  <a:spLocks/>
                </p:cNvSpPr>
                <p:nvPr/>
              </p:nvSpPr>
              <p:spPr bwMode="auto">
                <a:xfrm>
                  <a:off x="788" y="2424"/>
                  <a:ext cx="32" cy="16"/>
                </a:xfrm>
                <a:custGeom>
                  <a:avLst/>
                  <a:gdLst>
                    <a:gd name="T0" fmla="*/ 32 w 32"/>
                    <a:gd name="T1" fmla="*/ 8 h 16"/>
                    <a:gd name="T2" fmla="*/ 32 w 32"/>
                    <a:gd name="T3" fmla="*/ 16 h 16"/>
                    <a:gd name="T4" fmla="*/ 16 w 32"/>
                    <a:gd name="T5" fmla="*/ 16 h 16"/>
                    <a:gd name="T6" fmla="*/ 16 w 32"/>
                    <a:gd name="T7" fmla="*/ 16 h 16"/>
                    <a:gd name="T8" fmla="*/ 8 w 32"/>
                    <a:gd name="T9" fmla="*/ 16 h 16"/>
                    <a:gd name="T10" fmla="*/ 0 w 32"/>
                    <a:gd name="T11" fmla="*/ 8 h 16"/>
                    <a:gd name="T12" fmla="*/ 0 w 32"/>
                    <a:gd name="T13" fmla="*/ 8 h 16"/>
                    <a:gd name="T14" fmla="*/ 8 w 32"/>
                    <a:gd name="T15" fmla="*/ 0 h 16"/>
                    <a:gd name="T16" fmla="*/ 16 w 32"/>
                    <a:gd name="T17" fmla="*/ 0 h 16"/>
                    <a:gd name="T18" fmla="*/ 16 w 32"/>
                    <a:gd name="T19" fmla="*/ 0 h 16"/>
                    <a:gd name="T20" fmla="*/ 32 w 32"/>
                    <a:gd name="T21" fmla="*/ 0 h 16"/>
                    <a:gd name="T22" fmla="*/ 32 w 32"/>
                    <a:gd name="T23" fmla="*/ 8 h 1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16"/>
                    <a:gd name="T38" fmla="*/ 32 w 32"/>
                    <a:gd name="T39" fmla="*/ 16 h 1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16">
                      <a:moveTo>
                        <a:pt x="32" y="8"/>
                      </a:moveTo>
                      <a:lnTo>
                        <a:pt x="32" y="16"/>
                      </a:lnTo>
                      <a:lnTo>
                        <a:pt x="16" y="16"/>
                      </a:lnTo>
                      <a:lnTo>
                        <a:pt x="8" y="16"/>
                      </a:lnTo>
                      <a:lnTo>
                        <a:pt x="0" y="8"/>
                      </a:lnTo>
                      <a:lnTo>
                        <a:pt x="8" y="0"/>
                      </a:lnTo>
                      <a:lnTo>
                        <a:pt x="16" y="0"/>
                      </a:lnTo>
                      <a:lnTo>
                        <a:pt x="32" y="0"/>
                      </a:lnTo>
                      <a:lnTo>
                        <a:pt x="32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95" name="Freeform 630"/>
                <p:cNvSpPr>
                  <a:spLocks/>
                </p:cNvSpPr>
                <p:nvPr/>
              </p:nvSpPr>
              <p:spPr bwMode="auto">
                <a:xfrm>
                  <a:off x="924" y="2416"/>
                  <a:ext cx="64" cy="24"/>
                </a:xfrm>
                <a:custGeom>
                  <a:avLst/>
                  <a:gdLst>
                    <a:gd name="T0" fmla="*/ 64 w 64"/>
                    <a:gd name="T1" fmla="*/ 16 h 24"/>
                    <a:gd name="T2" fmla="*/ 56 w 64"/>
                    <a:gd name="T3" fmla="*/ 24 h 24"/>
                    <a:gd name="T4" fmla="*/ 32 w 64"/>
                    <a:gd name="T5" fmla="*/ 24 h 24"/>
                    <a:gd name="T6" fmla="*/ 32 w 64"/>
                    <a:gd name="T7" fmla="*/ 24 h 24"/>
                    <a:gd name="T8" fmla="*/ 16 w 64"/>
                    <a:gd name="T9" fmla="*/ 24 h 24"/>
                    <a:gd name="T10" fmla="*/ 0 w 64"/>
                    <a:gd name="T11" fmla="*/ 16 h 24"/>
                    <a:gd name="T12" fmla="*/ 0 w 64"/>
                    <a:gd name="T13" fmla="*/ 16 h 24"/>
                    <a:gd name="T14" fmla="*/ 16 w 64"/>
                    <a:gd name="T15" fmla="*/ 8 h 24"/>
                    <a:gd name="T16" fmla="*/ 32 w 64"/>
                    <a:gd name="T17" fmla="*/ 0 h 24"/>
                    <a:gd name="T18" fmla="*/ 32 w 64"/>
                    <a:gd name="T19" fmla="*/ 0 h 24"/>
                    <a:gd name="T20" fmla="*/ 56 w 64"/>
                    <a:gd name="T21" fmla="*/ 8 h 24"/>
                    <a:gd name="T22" fmla="*/ 64 w 64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24"/>
                    <a:gd name="T38" fmla="*/ 64 w 64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24">
                      <a:moveTo>
                        <a:pt x="64" y="16"/>
                      </a:moveTo>
                      <a:lnTo>
                        <a:pt x="56" y="24"/>
                      </a:lnTo>
                      <a:lnTo>
                        <a:pt x="32" y="24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16" y="8"/>
                      </a:lnTo>
                      <a:lnTo>
                        <a:pt x="32" y="0"/>
                      </a:lnTo>
                      <a:lnTo>
                        <a:pt x="56" y="8"/>
                      </a:lnTo>
                      <a:lnTo>
                        <a:pt x="6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96" name="Freeform 631"/>
                <p:cNvSpPr>
                  <a:spLocks/>
                </p:cNvSpPr>
                <p:nvPr/>
              </p:nvSpPr>
              <p:spPr bwMode="auto">
                <a:xfrm>
                  <a:off x="908" y="2512"/>
                  <a:ext cx="40" cy="32"/>
                </a:xfrm>
                <a:custGeom>
                  <a:avLst/>
                  <a:gdLst>
                    <a:gd name="T0" fmla="*/ 40 w 40"/>
                    <a:gd name="T1" fmla="*/ 32 h 32"/>
                    <a:gd name="T2" fmla="*/ 24 w 40"/>
                    <a:gd name="T3" fmla="*/ 32 h 32"/>
                    <a:gd name="T4" fmla="*/ 8 w 40"/>
                    <a:gd name="T5" fmla="*/ 24 h 32"/>
                    <a:gd name="T6" fmla="*/ 8 w 40"/>
                    <a:gd name="T7" fmla="*/ 24 h 32"/>
                    <a:gd name="T8" fmla="*/ 0 w 40"/>
                    <a:gd name="T9" fmla="*/ 8 h 32"/>
                    <a:gd name="T10" fmla="*/ 0 w 40"/>
                    <a:gd name="T11" fmla="*/ 0 h 32"/>
                    <a:gd name="T12" fmla="*/ 0 w 40"/>
                    <a:gd name="T13" fmla="*/ 0 h 32"/>
                    <a:gd name="T14" fmla="*/ 16 w 40"/>
                    <a:gd name="T15" fmla="*/ 0 h 32"/>
                    <a:gd name="T16" fmla="*/ 32 w 40"/>
                    <a:gd name="T17" fmla="*/ 8 h 32"/>
                    <a:gd name="T18" fmla="*/ 32 w 40"/>
                    <a:gd name="T19" fmla="*/ 8 h 32"/>
                    <a:gd name="T20" fmla="*/ 40 w 40"/>
                    <a:gd name="T21" fmla="*/ 24 h 32"/>
                    <a:gd name="T22" fmla="*/ 40 w 40"/>
                    <a:gd name="T23" fmla="*/ 32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32"/>
                    <a:gd name="T38" fmla="*/ 40 w 40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32">
                      <a:moveTo>
                        <a:pt x="40" y="32"/>
                      </a:moveTo>
                      <a:lnTo>
                        <a:pt x="24" y="32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40" y="24"/>
                      </a:lnTo>
                      <a:lnTo>
                        <a:pt x="40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97" name="Freeform 632"/>
                <p:cNvSpPr>
                  <a:spLocks/>
                </p:cNvSpPr>
                <p:nvPr/>
              </p:nvSpPr>
              <p:spPr bwMode="auto">
                <a:xfrm>
                  <a:off x="780" y="2328"/>
                  <a:ext cx="32" cy="48"/>
                </a:xfrm>
                <a:custGeom>
                  <a:avLst/>
                  <a:gdLst>
                    <a:gd name="T0" fmla="*/ 16 w 32"/>
                    <a:gd name="T1" fmla="*/ 48 h 48"/>
                    <a:gd name="T2" fmla="*/ 8 w 32"/>
                    <a:gd name="T3" fmla="*/ 48 h 48"/>
                    <a:gd name="T4" fmla="*/ 0 w 32"/>
                    <a:gd name="T5" fmla="*/ 24 h 48"/>
                    <a:gd name="T6" fmla="*/ 0 w 32"/>
                    <a:gd name="T7" fmla="*/ 24 h 48"/>
                    <a:gd name="T8" fmla="*/ 8 w 32"/>
                    <a:gd name="T9" fmla="*/ 8 h 48"/>
                    <a:gd name="T10" fmla="*/ 16 w 32"/>
                    <a:gd name="T11" fmla="*/ 0 h 48"/>
                    <a:gd name="T12" fmla="*/ 16 w 32"/>
                    <a:gd name="T13" fmla="*/ 0 h 48"/>
                    <a:gd name="T14" fmla="*/ 24 w 32"/>
                    <a:gd name="T15" fmla="*/ 8 h 48"/>
                    <a:gd name="T16" fmla="*/ 32 w 32"/>
                    <a:gd name="T17" fmla="*/ 24 h 48"/>
                    <a:gd name="T18" fmla="*/ 32 w 32"/>
                    <a:gd name="T19" fmla="*/ 24 h 48"/>
                    <a:gd name="T20" fmla="*/ 24 w 32"/>
                    <a:gd name="T21" fmla="*/ 48 h 48"/>
                    <a:gd name="T22" fmla="*/ 16 w 32"/>
                    <a:gd name="T23" fmla="*/ 48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48"/>
                    <a:gd name="T38" fmla="*/ 32 w 32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48">
                      <a:moveTo>
                        <a:pt x="16" y="48"/>
                      </a:moveTo>
                      <a:lnTo>
                        <a:pt x="8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16" y="0"/>
                      </a:lnTo>
                      <a:lnTo>
                        <a:pt x="24" y="8"/>
                      </a:lnTo>
                      <a:lnTo>
                        <a:pt x="32" y="24"/>
                      </a:lnTo>
                      <a:lnTo>
                        <a:pt x="24" y="48"/>
                      </a:lnTo>
                      <a:lnTo>
                        <a:pt x="16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98" name="Freeform 633"/>
                <p:cNvSpPr>
                  <a:spLocks/>
                </p:cNvSpPr>
                <p:nvPr/>
              </p:nvSpPr>
              <p:spPr bwMode="auto">
                <a:xfrm>
                  <a:off x="676" y="2432"/>
                  <a:ext cx="64" cy="24"/>
                </a:xfrm>
                <a:custGeom>
                  <a:avLst/>
                  <a:gdLst>
                    <a:gd name="T0" fmla="*/ 64 w 64"/>
                    <a:gd name="T1" fmla="*/ 16 h 24"/>
                    <a:gd name="T2" fmla="*/ 56 w 64"/>
                    <a:gd name="T3" fmla="*/ 24 h 24"/>
                    <a:gd name="T4" fmla="*/ 32 w 64"/>
                    <a:gd name="T5" fmla="*/ 24 h 24"/>
                    <a:gd name="T6" fmla="*/ 32 w 64"/>
                    <a:gd name="T7" fmla="*/ 24 h 24"/>
                    <a:gd name="T8" fmla="*/ 8 w 64"/>
                    <a:gd name="T9" fmla="*/ 24 h 24"/>
                    <a:gd name="T10" fmla="*/ 0 w 64"/>
                    <a:gd name="T11" fmla="*/ 16 h 24"/>
                    <a:gd name="T12" fmla="*/ 0 w 64"/>
                    <a:gd name="T13" fmla="*/ 16 h 24"/>
                    <a:gd name="T14" fmla="*/ 8 w 64"/>
                    <a:gd name="T15" fmla="*/ 8 h 24"/>
                    <a:gd name="T16" fmla="*/ 32 w 64"/>
                    <a:gd name="T17" fmla="*/ 0 h 24"/>
                    <a:gd name="T18" fmla="*/ 32 w 64"/>
                    <a:gd name="T19" fmla="*/ 0 h 24"/>
                    <a:gd name="T20" fmla="*/ 56 w 64"/>
                    <a:gd name="T21" fmla="*/ 8 h 24"/>
                    <a:gd name="T22" fmla="*/ 64 w 64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24"/>
                    <a:gd name="T38" fmla="*/ 64 w 64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24">
                      <a:moveTo>
                        <a:pt x="64" y="16"/>
                      </a:moveTo>
                      <a:lnTo>
                        <a:pt x="56" y="24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16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56" y="8"/>
                      </a:lnTo>
                      <a:lnTo>
                        <a:pt x="6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99" name="Freeform 634"/>
                <p:cNvSpPr>
                  <a:spLocks/>
                </p:cNvSpPr>
                <p:nvPr/>
              </p:nvSpPr>
              <p:spPr bwMode="auto">
                <a:xfrm>
                  <a:off x="788" y="2520"/>
                  <a:ext cx="32" cy="48"/>
                </a:xfrm>
                <a:custGeom>
                  <a:avLst/>
                  <a:gdLst>
                    <a:gd name="T0" fmla="*/ 16 w 32"/>
                    <a:gd name="T1" fmla="*/ 48 h 48"/>
                    <a:gd name="T2" fmla="*/ 8 w 32"/>
                    <a:gd name="T3" fmla="*/ 40 h 48"/>
                    <a:gd name="T4" fmla="*/ 0 w 32"/>
                    <a:gd name="T5" fmla="*/ 24 h 48"/>
                    <a:gd name="T6" fmla="*/ 0 w 32"/>
                    <a:gd name="T7" fmla="*/ 24 h 48"/>
                    <a:gd name="T8" fmla="*/ 8 w 32"/>
                    <a:gd name="T9" fmla="*/ 8 h 48"/>
                    <a:gd name="T10" fmla="*/ 16 w 32"/>
                    <a:gd name="T11" fmla="*/ 0 h 48"/>
                    <a:gd name="T12" fmla="*/ 16 w 32"/>
                    <a:gd name="T13" fmla="*/ 0 h 48"/>
                    <a:gd name="T14" fmla="*/ 32 w 32"/>
                    <a:gd name="T15" fmla="*/ 8 h 48"/>
                    <a:gd name="T16" fmla="*/ 32 w 32"/>
                    <a:gd name="T17" fmla="*/ 24 h 48"/>
                    <a:gd name="T18" fmla="*/ 32 w 32"/>
                    <a:gd name="T19" fmla="*/ 24 h 48"/>
                    <a:gd name="T20" fmla="*/ 32 w 32"/>
                    <a:gd name="T21" fmla="*/ 40 h 48"/>
                    <a:gd name="T22" fmla="*/ 16 w 32"/>
                    <a:gd name="T23" fmla="*/ 48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48"/>
                    <a:gd name="T38" fmla="*/ 32 w 32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48">
                      <a:moveTo>
                        <a:pt x="16" y="48"/>
                      </a:move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32" y="24"/>
                      </a:lnTo>
                      <a:lnTo>
                        <a:pt x="32" y="40"/>
                      </a:lnTo>
                      <a:lnTo>
                        <a:pt x="16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00" name="Freeform 635"/>
                <p:cNvSpPr>
                  <a:spLocks/>
                </p:cNvSpPr>
                <p:nvPr/>
              </p:nvSpPr>
              <p:spPr bwMode="auto">
                <a:xfrm>
                  <a:off x="660" y="2352"/>
                  <a:ext cx="48" cy="40"/>
                </a:xfrm>
                <a:custGeom>
                  <a:avLst/>
                  <a:gdLst>
                    <a:gd name="T0" fmla="*/ 48 w 48"/>
                    <a:gd name="T1" fmla="*/ 32 h 40"/>
                    <a:gd name="T2" fmla="*/ 32 w 48"/>
                    <a:gd name="T3" fmla="*/ 40 h 40"/>
                    <a:gd name="T4" fmla="*/ 16 w 48"/>
                    <a:gd name="T5" fmla="*/ 24 h 40"/>
                    <a:gd name="T6" fmla="*/ 16 w 48"/>
                    <a:gd name="T7" fmla="*/ 24 h 40"/>
                    <a:gd name="T8" fmla="*/ 0 w 48"/>
                    <a:gd name="T9" fmla="*/ 16 h 40"/>
                    <a:gd name="T10" fmla="*/ 0 w 48"/>
                    <a:gd name="T11" fmla="*/ 0 h 40"/>
                    <a:gd name="T12" fmla="*/ 0 w 48"/>
                    <a:gd name="T13" fmla="*/ 0 h 40"/>
                    <a:gd name="T14" fmla="*/ 16 w 48"/>
                    <a:gd name="T15" fmla="*/ 0 h 40"/>
                    <a:gd name="T16" fmla="*/ 32 w 48"/>
                    <a:gd name="T17" fmla="*/ 8 h 40"/>
                    <a:gd name="T18" fmla="*/ 32 w 48"/>
                    <a:gd name="T19" fmla="*/ 8 h 40"/>
                    <a:gd name="T20" fmla="*/ 48 w 48"/>
                    <a:gd name="T21" fmla="*/ 24 h 40"/>
                    <a:gd name="T22" fmla="*/ 48 w 48"/>
                    <a:gd name="T23" fmla="*/ 32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0"/>
                    <a:gd name="T38" fmla="*/ 48 w 48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0">
                      <a:moveTo>
                        <a:pt x="48" y="32"/>
                      </a:moveTo>
                      <a:lnTo>
                        <a:pt x="32" y="40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48" y="24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01" name="Freeform 636"/>
                <p:cNvSpPr>
                  <a:spLocks/>
                </p:cNvSpPr>
                <p:nvPr/>
              </p:nvSpPr>
              <p:spPr bwMode="auto">
                <a:xfrm>
                  <a:off x="892" y="2344"/>
                  <a:ext cx="48" cy="32"/>
                </a:xfrm>
                <a:custGeom>
                  <a:avLst/>
                  <a:gdLst>
                    <a:gd name="T0" fmla="*/ 0 w 48"/>
                    <a:gd name="T1" fmla="*/ 32 h 32"/>
                    <a:gd name="T2" fmla="*/ 0 w 48"/>
                    <a:gd name="T3" fmla="*/ 24 h 32"/>
                    <a:gd name="T4" fmla="*/ 8 w 48"/>
                    <a:gd name="T5" fmla="*/ 8 h 32"/>
                    <a:gd name="T6" fmla="*/ 8 w 48"/>
                    <a:gd name="T7" fmla="*/ 8 h 32"/>
                    <a:gd name="T8" fmla="*/ 32 w 48"/>
                    <a:gd name="T9" fmla="*/ 0 h 32"/>
                    <a:gd name="T10" fmla="*/ 48 w 48"/>
                    <a:gd name="T11" fmla="*/ 0 h 32"/>
                    <a:gd name="T12" fmla="*/ 48 w 48"/>
                    <a:gd name="T13" fmla="*/ 0 h 32"/>
                    <a:gd name="T14" fmla="*/ 48 w 48"/>
                    <a:gd name="T15" fmla="*/ 8 h 32"/>
                    <a:gd name="T16" fmla="*/ 32 w 48"/>
                    <a:gd name="T17" fmla="*/ 24 h 32"/>
                    <a:gd name="T18" fmla="*/ 32 w 48"/>
                    <a:gd name="T19" fmla="*/ 24 h 32"/>
                    <a:gd name="T20" fmla="*/ 16 w 48"/>
                    <a:gd name="T21" fmla="*/ 32 h 32"/>
                    <a:gd name="T22" fmla="*/ 0 w 48"/>
                    <a:gd name="T23" fmla="*/ 32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32"/>
                    <a:gd name="T38" fmla="*/ 48 w 48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32">
                      <a:moveTo>
                        <a:pt x="0" y="32"/>
                      </a:move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48" y="0"/>
                      </a:lnTo>
                      <a:lnTo>
                        <a:pt x="48" y="8"/>
                      </a:lnTo>
                      <a:lnTo>
                        <a:pt x="32" y="24"/>
                      </a:lnTo>
                      <a:lnTo>
                        <a:pt x="16" y="32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02" name="Freeform 637"/>
                <p:cNvSpPr>
                  <a:spLocks/>
                </p:cNvSpPr>
                <p:nvPr/>
              </p:nvSpPr>
              <p:spPr bwMode="auto">
                <a:xfrm>
                  <a:off x="876" y="2400"/>
                  <a:ext cx="48" cy="24"/>
                </a:xfrm>
                <a:custGeom>
                  <a:avLst/>
                  <a:gdLst>
                    <a:gd name="T0" fmla="*/ 0 w 48"/>
                    <a:gd name="T1" fmla="*/ 24 h 24"/>
                    <a:gd name="T2" fmla="*/ 0 w 48"/>
                    <a:gd name="T3" fmla="*/ 8 h 24"/>
                    <a:gd name="T4" fmla="*/ 16 w 48"/>
                    <a:gd name="T5" fmla="*/ 0 h 24"/>
                    <a:gd name="T6" fmla="*/ 16 w 48"/>
                    <a:gd name="T7" fmla="*/ 0 h 24"/>
                    <a:gd name="T8" fmla="*/ 32 w 48"/>
                    <a:gd name="T9" fmla="*/ 0 h 24"/>
                    <a:gd name="T10" fmla="*/ 48 w 48"/>
                    <a:gd name="T11" fmla="*/ 8 h 24"/>
                    <a:gd name="T12" fmla="*/ 48 w 48"/>
                    <a:gd name="T13" fmla="*/ 8 h 24"/>
                    <a:gd name="T14" fmla="*/ 48 w 48"/>
                    <a:gd name="T15" fmla="*/ 16 h 24"/>
                    <a:gd name="T16" fmla="*/ 32 w 48"/>
                    <a:gd name="T17" fmla="*/ 24 h 24"/>
                    <a:gd name="T18" fmla="*/ 32 w 48"/>
                    <a:gd name="T19" fmla="*/ 24 h 24"/>
                    <a:gd name="T20" fmla="*/ 8 w 48"/>
                    <a:gd name="T21" fmla="*/ 24 h 24"/>
                    <a:gd name="T22" fmla="*/ 0 w 48"/>
                    <a:gd name="T23" fmla="*/ 24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24"/>
                    <a:gd name="T38" fmla="*/ 48 w 48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24">
                      <a:moveTo>
                        <a:pt x="0" y="24"/>
                      </a:move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16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03" name="Freeform 638"/>
                <p:cNvSpPr>
                  <a:spLocks/>
                </p:cNvSpPr>
                <p:nvPr/>
              </p:nvSpPr>
              <p:spPr bwMode="auto">
                <a:xfrm>
                  <a:off x="660" y="2480"/>
                  <a:ext cx="48" cy="24"/>
                </a:xfrm>
                <a:custGeom>
                  <a:avLst/>
                  <a:gdLst>
                    <a:gd name="T0" fmla="*/ 0 w 48"/>
                    <a:gd name="T1" fmla="*/ 16 h 24"/>
                    <a:gd name="T2" fmla="*/ 0 w 48"/>
                    <a:gd name="T3" fmla="*/ 8 h 24"/>
                    <a:gd name="T4" fmla="*/ 16 w 48"/>
                    <a:gd name="T5" fmla="*/ 0 h 24"/>
                    <a:gd name="T6" fmla="*/ 16 w 48"/>
                    <a:gd name="T7" fmla="*/ 0 h 24"/>
                    <a:gd name="T8" fmla="*/ 40 w 48"/>
                    <a:gd name="T9" fmla="*/ 0 h 24"/>
                    <a:gd name="T10" fmla="*/ 48 w 48"/>
                    <a:gd name="T11" fmla="*/ 0 h 24"/>
                    <a:gd name="T12" fmla="*/ 48 w 48"/>
                    <a:gd name="T13" fmla="*/ 0 h 24"/>
                    <a:gd name="T14" fmla="*/ 48 w 48"/>
                    <a:gd name="T15" fmla="*/ 16 h 24"/>
                    <a:gd name="T16" fmla="*/ 32 w 48"/>
                    <a:gd name="T17" fmla="*/ 24 h 24"/>
                    <a:gd name="T18" fmla="*/ 32 w 48"/>
                    <a:gd name="T19" fmla="*/ 24 h 24"/>
                    <a:gd name="T20" fmla="*/ 8 w 48"/>
                    <a:gd name="T21" fmla="*/ 24 h 24"/>
                    <a:gd name="T22" fmla="*/ 0 w 48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24"/>
                    <a:gd name="T38" fmla="*/ 48 w 48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24">
                      <a:moveTo>
                        <a:pt x="0" y="16"/>
                      </a:move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40" y="0"/>
                      </a:lnTo>
                      <a:lnTo>
                        <a:pt x="48" y="0"/>
                      </a:lnTo>
                      <a:lnTo>
                        <a:pt x="48" y="16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04" name="Freeform 639"/>
                <p:cNvSpPr>
                  <a:spLocks/>
                </p:cNvSpPr>
                <p:nvPr/>
              </p:nvSpPr>
              <p:spPr bwMode="auto">
                <a:xfrm>
                  <a:off x="732" y="2456"/>
                  <a:ext cx="48" cy="40"/>
                </a:xfrm>
                <a:custGeom>
                  <a:avLst/>
                  <a:gdLst>
                    <a:gd name="T0" fmla="*/ 8 w 48"/>
                    <a:gd name="T1" fmla="*/ 40 h 40"/>
                    <a:gd name="T2" fmla="*/ 0 w 48"/>
                    <a:gd name="T3" fmla="*/ 24 h 40"/>
                    <a:gd name="T4" fmla="*/ 16 w 48"/>
                    <a:gd name="T5" fmla="*/ 16 h 40"/>
                    <a:gd name="T6" fmla="*/ 16 w 48"/>
                    <a:gd name="T7" fmla="*/ 16 h 40"/>
                    <a:gd name="T8" fmla="*/ 32 w 48"/>
                    <a:gd name="T9" fmla="*/ 0 h 40"/>
                    <a:gd name="T10" fmla="*/ 48 w 48"/>
                    <a:gd name="T11" fmla="*/ 8 h 40"/>
                    <a:gd name="T12" fmla="*/ 48 w 48"/>
                    <a:gd name="T13" fmla="*/ 8 h 40"/>
                    <a:gd name="T14" fmla="*/ 48 w 48"/>
                    <a:gd name="T15" fmla="*/ 16 h 40"/>
                    <a:gd name="T16" fmla="*/ 40 w 48"/>
                    <a:gd name="T17" fmla="*/ 32 h 40"/>
                    <a:gd name="T18" fmla="*/ 40 w 48"/>
                    <a:gd name="T19" fmla="*/ 32 h 40"/>
                    <a:gd name="T20" fmla="*/ 16 w 48"/>
                    <a:gd name="T21" fmla="*/ 40 h 40"/>
                    <a:gd name="T22" fmla="*/ 8 w 48"/>
                    <a:gd name="T23" fmla="*/ 40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0"/>
                    <a:gd name="T38" fmla="*/ 48 w 48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0">
                      <a:moveTo>
                        <a:pt x="8" y="40"/>
                      </a:moveTo>
                      <a:lnTo>
                        <a:pt x="0" y="24"/>
                      </a:lnTo>
                      <a:lnTo>
                        <a:pt x="16" y="16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16"/>
                      </a:lnTo>
                      <a:lnTo>
                        <a:pt x="40" y="32"/>
                      </a:lnTo>
                      <a:lnTo>
                        <a:pt x="16" y="40"/>
                      </a:lnTo>
                      <a:lnTo>
                        <a:pt x="8" y="4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05" name="Freeform 640"/>
                <p:cNvSpPr>
                  <a:spLocks/>
                </p:cNvSpPr>
                <p:nvPr/>
              </p:nvSpPr>
              <p:spPr bwMode="auto">
                <a:xfrm>
                  <a:off x="924" y="2472"/>
                  <a:ext cx="56" cy="32"/>
                </a:xfrm>
                <a:custGeom>
                  <a:avLst/>
                  <a:gdLst>
                    <a:gd name="T0" fmla="*/ 0 w 56"/>
                    <a:gd name="T1" fmla="*/ 8 h 32"/>
                    <a:gd name="T2" fmla="*/ 16 w 56"/>
                    <a:gd name="T3" fmla="*/ 0 h 32"/>
                    <a:gd name="T4" fmla="*/ 32 w 56"/>
                    <a:gd name="T5" fmla="*/ 8 h 32"/>
                    <a:gd name="T6" fmla="*/ 32 w 56"/>
                    <a:gd name="T7" fmla="*/ 8 h 32"/>
                    <a:gd name="T8" fmla="*/ 56 w 56"/>
                    <a:gd name="T9" fmla="*/ 16 h 32"/>
                    <a:gd name="T10" fmla="*/ 56 w 56"/>
                    <a:gd name="T11" fmla="*/ 24 h 32"/>
                    <a:gd name="T12" fmla="*/ 56 w 56"/>
                    <a:gd name="T13" fmla="*/ 24 h 32"/>
                    <a:gd name="T14" fmla="*/ 48 w 56"/>
                    <a:gd name="T15" fmla="*/ 32 h 32"/>
                    <a:gd name="T16" fmla="*/ 24 w 56"/>
                    <a:gd name="T17" fmla="*/ 24 h 32"/>
                    <a:gd name="T18" fmla="*/ 24 w 56"/>
                    <a:gd name="T19" fmla="*/ 24 h 32"/>
                    <a:gd name="T20" fmla="*/ 0 w 56"/>
                    <a:gd name="T21" fmla="*/ 16 h 32"/>
                    <a:gd name="T22" fmla="*/ 0 w 56"/>
                    <a:gd name="T23" fmla="*/ 8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56"/>
                    <a:gd name="T37" fmla="*/ 0 h 32"/>
                    <a:gd name="T38" fmla="*/ 56 w 56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56" h="32">
                      <a:moveTo>
                        <a:pt x="0" y="8"/>
                      </a:move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56" y="16"/>
                      </a:lnTo>
                      <a:lnTo>
                        <a:pt x="56" y="24"/>
                      </a:lnTo>
                      <a:lnTo>
                        <a:pt x="48" y="32"/>
                      </a:lnTo>
                      <a:lnTo>
                        <a:pt x="24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06" name="Freeform 641"/>
                <p:cNvSpPr>
                  <a:spLocks/>
                </p:cNvSpPr>
                <p:nvPr/>
              </p:nvSpPr>
              <p:spPr bwMode="auto">
                <a:xfrm>
                  <a:off x="636" y="2392"/>
                  <a:ext cx="64" cy="32"/>
                </a:xfrm>
                <a:custGeom>
                  <a:avLst/>
                  <a:gdLst>
                    <a:gd name="T0" fmla="*/ 0 w 64"/>
                    <a:gd name="T1" fmla="*/ 8 h 32"/>
                    <a:gd name="T2" fmla="*/ 16 w 64"/>
                    <a:gd name="T3" fmla="*/ 0 h 32"/>
                    <a:gd name="T4" fmla="*/ 40 w 64"/>
                    <a:gd name="T5" fmla="*/ 8 h 32"/>
                    <a:gd name="T6" fmla="*/ 40 w 64"/>
                    <a:gd name="T7" fmla="*/ 8 h 32"/>
                    <a:gd name="T8" fmla="*/ 56 w 64"/>
                    <a:gd name="T9" fmla="*/ 16 h 32"/>
                    <a:gd name="T10" fmla="*/ 64 w 64"/>
                    <a:gd name="T11" fmla="*/ 24 h 32"/>
                    <a:gd name="T12" fmla="*/ 64 w 64"/>
                    <a:gd name="T13" fmla="*/ 24 h 32"/>
                    <a:gd name="T14" fmla="*/ 48 w 64"/>
                    <a:gd name="T15" fmla="*/ 32 h 32"/>
                    <a:gd name="T16" fmla="*/ 24 w 64"/>
                    <a:gd name="T17" fmla="*/ 32 h 32"/>
                    <a:gd name="T18" fmla="*/ 24 w 64"/>
                    <a:gd name="T19" fmla="*/ 32 h 32"/>
                    <a:gd name="T20" fmla="*/ 8 w 64"/>
                    <a:gd name="T21" fmla="*/ 16 h 32"/>
                    <a:gd name="T22" fmla="*/ 0 w 64"/>
                    <a:gd name="T23" fmla="*/ 8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32"/>
                    <a:gd name="T38" fmla="*/ 64 w 64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32">
                      <a:moveTo>
                        <a:pt x="0" y="8"/>
                      </a:moveTo>
                      <a:lnTo>
                        <a:pt x="16" y="0"/>
                      </a:lnTo>
                      <a:lnTo>
                        <a:pt x="40" y="8"/>
                      </a:lnTo>
                      <a:lnTo>
                        <a:pt x="56" y="16"/>
                      </a:lnTo>
                      <a:lnTo>
                        <a:pt x="64" y="24"/>
                      </a:lnTo>
                      <a:lnTo>
                        <a:pt x="48" y="32"/>
                      </a:lnTo>
                      <a:lnTo>
                        <a:pt x="24" y="32"/>
                      </a:lnTo>
                      <a:lnTo>
                        <a:pt x="8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07" name="Freeform 642"/>
                <p:cNvSpPr>
                  <a:spLocks/>
                </p:cNvSpPr>
                <p:nvPr/>
              </p:nvSpPr>
              <p:spPr bwMode="auto">
                <a:xfrm>
                  <a:off x="716" y="2320"/>
                  <a:ext cx="40" cy="48"/>
                </a:xfrm>
                <a:custGeom>
                  <a:avLst/>
                  <a:gdLst>
                    <a:gd name="T0" fmla="*/ 8 w 40"/>
                    <a:gd name="T1" fmla="*/ 0 h 48"/>
                    <a:gd name="T2" fmla="*/ 24 w 40"/>
                    <a:gd name="T3" fmla="*/ 0 h 48"/>
                    <a:gd name="T4" fmla="*/ 32 w 40"/>
                    <a:gd name="T5" fmla="*/ 16 h 48"/>
                    <a:gd name="T6" fmla="*/ 32 w 40"/>
                    <a:gd name="T7" fmla="*/ 16 h 48"/>
                    <a:gd name="T8" fmla="*/ 40 w 40"/>
                    <a:gd name="T9" fmla="*/ 40 h 48"/>
                    <a:gd name="T10" fmla="*/ 32 w 40"/>
                    <a:gd name="T11" fmla="*/ 48 h 48"/>
                    <a:gd name="T12" fmla="*/ 32 w 40"/>
                    <a:gd name="T13" fmla="*/ 48 h 48"/>
                    <a:gd name="T14" fmla="*/ 16 w 40"/>
                    <a:gd name="T15" fmla="*/ 40 h 48"/>
                    <a:gd name="T16" fmla="*/ 8 w 40"/>
                    <a:gd name="T17" fmla="*/ 24 h 48"/>
                    <a:gd name="T18" fmla="*/ 8 w 40"/>
                    <a:gd name="T19" fmla="*/ 24 h 48"/>
                    <a:gd name="T20" fmla="*/ 0 w 40"/>
                    <a:gd name="T21" fmla="*/ 8 h 48"/>
                    <a:gd name="T22" fmla="*/ 8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8" y="0"/>
                      </a:moveTo>
                      <a:lnTo>
                        <a:pt x="24" y="0"/>
                      </a:lnTo>
                      <a:lnTo>
                        <a:pt x="32" y="16"/>
                      </a:lnTo>
                      <a:lnTo>
                        <a:pt x="40" y="40"/>
                      </a:lnTo>
                      <a:lnTo>
                        <a:pt x="32" y="48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08" name="Freeform 643"/>
                <p:cNvSpPr>
                  <a:spLocks/>
                </p:cNvSpPr>
                <p:nvPr/>
              </p:nvSpPr>
              <p:spPr bwMode="auto">
                <a:xfrm>
                  <a:off x="820" y="2480"/>
                  <a:ext cx="40" cy="40"/>
                </a:xfrm>
                <a:custGeom>
                  <a:avLst/>
                  <a:gdLst>
                    <a:gd name="T0" fmla="*/ 8 w 40"/>
                    <a:gd name="T1" fmla="*/ 0 h 40"/>
                    <a:gd name="T2" fmla="*/ 24 w 40"/>
                    <a:gd name="T3" fmla="*/ 0 h 40"/>
                    <a:gd name="T4" fmla="*/ 40 w 40"/>
                    <a:gd name="T5" fmla="*/ 16 h 40"/>
                    <a:gd name="T6" fmla="*/ 40 w 40"/>
                    <a:gd name="T7" fmla="*/ 16 h 40"/>
                    <a:gd name="T8" fmla="*/ 40 w 40"/>
                    <a:gd name="T9" fmla="*/ 32 h 40"/>
                    <a:gd name="T10" fmla="*/ 32 w 40"/>
                    <a:gd name="T11" fmla="*/ 40 h 40"/>
                    <a:gd name="T12" fmla="*/ 32 w 40"/>
                    <a:gd name="T13" fmla="*/ 40 h 40"/>
                    <a:gd name="T14" fmla="*/ 24 w 40"/>
                    <a:gd name="T15" fmla="*/ 40 h 40"/>
                    <a:gd name="T16" fmla="*/ 8 w 40"/>
                    <a:gd name="T17" fmla="*/ 24 h 40"/>
                    <a:gd name="T18" fmla="*/ 8 w 40"/>
                    <a:gd name="T19" fmla="*/ 24 h 40"/>
                    <a:gd name="T20" fmla="*/ 0 w 40"/>
                    <a:gd name="T21" fmla="*/ 8 h 40"/>
                    <a:gd name="T22" fmla="*/ 8 w 40"/>
                    <a:gd name="T23" fmla="*/ 0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0"/>
                    <a:gd name="T38" fmla="*/ 40 w 40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0">
                      <a:moveTo>
                        <a:pt x="8" y="0"/>
                      </a:move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0" y="32"/>
                      </a:lnTo>
                      <a:lnTo>
                        <a:pt x="32" y="40"/>
                      </a:lnTo>
                      <a:lnTo>
                        <a:pt x="24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09" name="Freeform 644"/>
                <p:cNvSpPr>
                  <a:spLocks/>
                </p:cNvSpPr>
                <p:nvPr/>
              </p:nvSpPr>
              <p:spPr bwMode="auto">
                <a:xfrm>
                  <a:off x="836" y="2320"/>
                  <a:ext cx="40" cy="48"/>
                </a:xfrm>
                <a:custGeom>
                  <a:avLst/>
                  <a:gdLst>
                    <a:gd name="T0" fmla="*/ 32 w 40"/>
                    <a:gd name="T1" fmla="*/ 0 h 48"/>
                    <a:gd name="T2" fmla="*/ 40 w 40"/>
                    <a:gd name="T3" fmla="*/ 8 h 48"/>
                    <a:gd name="T4" fmla="*/ 40 w 40"/>
                    <a:gd name="T5" fmla="*/ 24 h 48"/>
                    <a:gd name="T6" fmla="*/ 40 w 40"/>
                    <a:gd name="T7" fmla="*/ 24 h 48"/>
                    <a:gd name="T8" fmla="*/ 24 w 40"/>
                    <a:gd name="T9" fmla="*/ 40 h 48"/>
                    <a:gd name="T10" fmla="*/ 8 w 40"/>
                    <a:gd name="T11" fmla="*/ 48 h 48"/>
                    <a:gd name="T12" fmla="*/ 8 w 40"/>
                    <a:gd name="T13" fmla="*/ 48 h 48"/>
                    <a:gd name="T14" fmla="*/ 0 w 40"/>
                    <a:gd name="T15" fmla="*/ 32 h 48"/>
                    <a:gd name="T16" fmla="*/ 8 w 40"/>
                    <a:gd name="T17" fmla="*/ 16 h 48"/>
                    <a:gd name="T18" fmla="*/ 8 w 40"/>
                    <a:gd name="T19" fmla="*/ 16 h 48"/>
                    <a:gd name="T20" fmla="*/ 24 w 40"/>
                    <a:gd name="T21" fmla="*/ 0 h 48"/>
                    <a:gd name="T22" fmla="*/ 32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32" y="0"/>
                      </a:moveTo>
                      <a:lnTo>
                        <a:pt x="40" y="8"/>
                      </a:lnTo>
                      <a:lnTo>
                        <a:pt x="40" y="24"/>
                      </a:lnTo>
                      <a:lnTo>
                        <a:pt x="24" y="40"/>
                      </a:lnTo>
                      <a:lnTo>
                        <a:pt x="8" y="48"/>
                      </a:lnTo>
                      <a:lnTo>
                        <a:pt x="0" y="32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10" name="Freeform 645"/>
                <p:cNvSpPr>
                  <a:spLocks/>
                </p:cNvSpPr>
                <p:nvPr/>
              </p:nvSpPr>
              <p:spPr bwMode="auto">
                <a:xfrm>
                  <a:off x="732" y="2504"/>
                  <a:ext cx="40" cy="48"/>
                </a:xfrm>
                <a:custGeom>
                  <a:avLst/>
                  <a:gdLst>
                    <a:gd name="T0" fmla="*/ 32 w 40"/>
                    <a:gd name="T1" fmla="*/ 0 h 48"/>
                    <a:gd name="T2" fmla="*/ 40 w 40"/>
                    <a:gd name="T3" fmla="*/ 8 h 48"/>
                    <a:gd name="T4" fmla="*/ 32 w 40"/>
                    <a:gd name="T5" fmla="*/ 32 h 48"/>
                    <a:gd name="T6" fmla="*/ 32 w 40"/>
                    <a:gd name="T7" fmla="*/ 32 h 48"/>
                    <a:gd name="T8" fmla="*/ 24 w 40"/>
                    <a:gd name="T9" fmla="*/ 40 h 48"/>
                    <a:gd name="T10" fmla="*/ 8 w 40"/>
                    <a:gd name="T11" fmla="*/ 48 h 48"/>
                    <a:gd name="T12" fmla="*/ 8 w 40"/>
                    <a:gd name="T13" fmla="*/ 48 h 48"/>
                    <a:gd name="T14" fmla="*/ 0 w 40"/>
                    <a:gd name="T15" fmla="*/ 40 h 48"/>
                    <a:gd name="T16" fmla="*/ 8 w 40"/>
                    <a:gd name="T17" fmla="*/ 16 h 48"/>
                    <a:gd name="T18" fmla="*/ 8 w 40"/>
                    <a:gd name="T19" fmla="*/ 16 h 48"/>
                    <a:gd name="T20" fmla="*/ 16 w 40"/>
                    <a:gd name="T21" fmla="*/ 8 h 48"/>
                    <a:gd name="T22" fmla="*/ 32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32" y="0"/>
                      </a:moveTo>
                      <a:lnTo>
                        <a:pt x="40" y="8"/>
                      </a:lnTo>
                      <a:lnTo>
                        <a:pt x="32" y="32"/>
                      </a:lnTo>
                      <a:lnTo>
                        <a:pt x="24" y="40"/>
                      </a:lnTo>
                      <a:lnTo>
                        <a:pt x="8" y="48"/>
                      </a:lnTo>
                      <a:lnTo>
                        <a:pt x="0" y="40"/>
                      </a:lnTo>
                      <a:lnTo>
                        <a:pt x="8" y="16"/>
                      </a:lnTo>
                      <a:lnTo>
                        <a:pt x="16" y="8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3699" name="Group 646"/>
            <p:cNvGrpSpPr>
              <a:grpSpLocks/>
            </p:cNvGrpSpPr>
            <p:nvPr/>
          </p:nvGrpSpPr>
          <p:grpSpPr bwMode="auto">
            <a:xfrm>
              <a:off x="3599" y="2693"/>
              <a:ext cx="598" cy="112"/>
              <a:chOff x="290" y="1936"/>
              <a:chExt cx="598" cy="112"/>
            </a:xfrm>
          </p:grpSpPr>
          <p:sp>
            <p:nvSpPr>
              <p:cNvPr id="113982" name="Freeform 647"/>
              <p:cNvSpPr>
                <a:spLocks/>
              </p:cNvSpPr>
              <p:nvPr/>
            </p:nvSpPr>
            <p:spPr bwMode="auto">
              <a:xfrm>
                <a:off x="290" y="1968"/>
                <a:ext cx="598" cy="36"/>
              </a:xfrm>
              <a:custGeom>
                <a:avLst/>
                <a:gdLst>
                  <a:gd name="T0" fmla="*/ 0 w 598"/>
                  <a:gd name="T1" fmla="*/ 36 h 36"/>
                  <a:gd name="T2" fmla="*/ 136 w 598"/>
                  <a:gd name="T3" fmla="*/ 6 h 36"/>
                  <a:gd name="T4" fmla="*/ 224 w 598"/>
                  <a:gd name="T5" fmla="*/ 4 h 36"/>
                  <a:gd name="T6" fmla="*/ 316 w 598"/>
                  <a:gd name="T7" fmla="*/ 18 h 36"/>
                  <a:gd name="T8" fmla="*/ 408 w 598"/>
                  <a:gd name="T9" fmla="*/ 34 h 36"/>
                  <a:gd name="T10" fmla="*/ 478 w 598"/>
                  <a:gd name="T11" fmla="*/ 30 h 36"/>
                  <a:gd name="T12" fmla="*/ 598 w 598"/>
                  <a:gd name="T13" fmla="*/ 20 h 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98"/>
                  <a:gd name="T22" fmla="*/ 0 h 36"/>
                  <a:gd name="T23" fmla="*/ 598 w 598"/>
                  <a:gd name="T24" fmla="*/ 36 h 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98" h="36">
                    <a:moveTo>
                      <a:pt x="0" y="36"/>
                    </a:moveTo>
                    <a:cubicBezTo>
                      <a:pt x="49" y="23"/>
                      <a:pt x="98" y="11"/>
                      <a:pt x="136" y="6"/>
                    </a:cubicBezTo>
                    <a:cubicBezTo>
                      <a:pt x="173" y="0"/>
                      <a:pt x="194" y="2"/>
                      <a:pt x="224" y="4"/>
                    </a:cubicBezTo>
                    <a:cubicBezTo>
                      <a:pt x="254" y="6"/>
                      <a:pt x="285" y="13"/>
                      <a:pt x="316" y="18"/>
                    </a:cubicBezTo>
                    <a:cubicBezTo>
                      <a:pt x="346" y="23"/>
                      <a:pt x="381" y="32"/>
                      <a:pt x="408" y="34"/>
                    </a:cubicBezTo>
                    <a:cubicBezTo>
                      <a:pt x="435" y="36"/>
                      <a:pt x="446" y="32"/>
                      <a:pt x="478" y="30"/>
                    </a:cubicBezTo>
                    <a:cubicBezTo>
                      <a:pt x="509" y="27"/>
                      <a:pt x="578" y="22"/>
                      <a:pt x="598" y="20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grpSp>
            <p:nvGrpSpPr>
              <p:cNvPr id="113983" name="Group 648"/>
              <p:cNvGrpSpPr>
                <a:grpSpLocks/>
              </p:cNvGrpSpPr>
              <p:nvPr/>
            </p:nvGrpSpPr>
            <p:grpSpPr bwMode="auto">
              <a:xfrm>
                <a:off x="324" y="1936"/>
                <a:ext cx="544" cy="112"/>
                <a:chOff x="324" y="1872"/>
                <a:chExt cx="544" cy="112"/>
              </a:xfrm>
            </p:grpSpPr>
            <p:sp>
              <p:nvSpPr>
                <p:cNvPr id="113984" name="Freeform 649"/>
                <p:cNvSpPr>
                  <a:spLocks/>
                </p:cNvSpPr>
                <p:nvPr/>
              </p:nvSpPr>
              <p:spPr bwMode="auto">
                <a:xfrm>
                  <a:off x="492" y="1872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8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8 w 48"/>
                    <a:gd name="T21" fmla="*/ 8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8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8" y="8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85" name="Freeform 650"/>
                <p:cNvSpPr>
                  <a:spLocks/>
                </p:cNvSpPr>
                <p:nvPr/>
              </p:nvSpPr>
              <p:spPr bwMode="auto">
                <a:xfrm>
                  <a:off x="652" y="1928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0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0 w 48"/>
                    <a:gd name="T21" fmla="*/ 16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0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86" name="Freeform 651"/>
                <p:cNvSpPr>
                  <a:spLocks/>
                </p:cNvSpPr>
                <p:nvPr/>
              </p:nvSpPr>
              <p:spPr bwMode="auto">
                <a:xfrm>
                  <a:off x="820" y="1888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0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0 w 48"/>
                    <a:gd name="T21" fmla="*/ 8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0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87" name="Freeform 652"/>
                <p:cNvSpPr>
                  <a:spLocks/>
                </p:cNvSpPr>
                <p:nvPr/>
              </p:nvSpPr>
              <p:spPr bwMode="auto">
                <a:xfrm>
                  <a:off x="412" y="1888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0 h 48"/>
                    <a:gd name="T4" fmla="*/ 16 w 48"/>
                    <a:gd name="T5" fmla="*/ 48 h 48"/>
                    <a:gd name="T6" fmla="*/ 16 w 48"/>
                    <a:gd name="T7" fmla="*/ 48 h 48"/>
                    <a:gd name="T8" fmla="*/ 0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0 h 48"/>
                    <a:gd name="T16" fmla="*/ 24 w 48"/>
                    <a:gd name="T17" fmla="*/ 0 h 48"/>
                    <a:gd name="T18" fmla="*/ 24 w 48"/>
                    <a:gd name="T19" fmla="*/ 0 h 48"/>
                    <a:gd name="T20" fmla="*/ 40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16" y="48"/>
                      </a:lnTo>
                      <a:lnTo>
                        <a:pt x="0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88" name="Freeform 653"/>
                <p:cNvSpPr>
                  <a:spLocks/>
                </p:cNvSpPr>
                <p:nvPr/>
              </p:nvSpPr>
              <p:spPr bwMode="auto">
                <a:xfrm>
                  <a:off x="572" y="1912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8 h 48"/>
                    <a:gd name="T4" fmla="*/ 24 w 48"/>
                    <a:gd name="T5" fmla="*/ 48 h 48"/>
                    <a:gd name="T6" fmla="*/ 24 w 48"/>
                    <a:gd name="T7" fmla="*/ 48 h 48"/>
                    <a:gd name="T8" fmla="*/ 0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8 h 48"/>
                    <a:gd name="T16" fmla="*/ 24 w 48"/>
                    <a:gd name="T17" fmla="*/ 0 h 48"/>
                    <a:gd name="T18" fmla="*/ 24 w 48"/>
                    <a:gd name="T19" fmla="*/ 0 h 48"/>
                    <a:gd name="T20" fmla="*/ 40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8"/>
                      </a:lnTo>
                      <a:lnTo>
                        <a:pt x="24" y="48"/>
                      </a:lnTo>
                      <a:lnTo>
                        <a:pt x="0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89" name="Freeform 654"/>
                <p:cNvSpPr>
                  <a:spLocks/>
                </p:cNvSpPr>
                <p:nvPr/>
              </p:nvSpPr>
              <p:spPr bwMode="auto">
                <a:xfrm>
                  <a:off x="324" y="1912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0 h 48"/>
                    <a:gd name="T4" fmla="*/ 24 w 48"/>
                    <a:gd name="T5" fmla="*/ 48 h 48"/>
                    <a:gd name="T6" fmla="*/ 24 w 48"/>
                    <a:gd name="T7" fmla="*/ 48 h 48"/>
                    <a:gd name="T8" fmla="*/ 8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0 h 48"/>
                    <a:gd name="T16" fmla="*/ 32 w 48"/>
                    <a:gd name="T17" fmla="*/ 0 h 48"/>
                    <a:gd name="T18" fmla="*/ 32 w 48"/>
                    <a:gd name="T19" fmla="*/ 0 h 48"/>
                    <a:gd name="T20" fmla="*/ 48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24" y="48"/>
                      </a:ln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90" name="Freeform 655"/>
                <p:cNvSpPr>
                  <a:spLocks/>
                </p:cNvSpPr>
                <p:nvPr/>
              </p:nvSpPr>
              <p:spPr bwMode="auto">
                <a:xfrm>
                  <a:off x="732" y="1920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8 h 48"/>
                    <a:gd name="T4" fmla="*/ 24 w 48"/>
                    <a:gd name="T5" fmla="*/ 48 h 48"/>
                    <a:gd name="T6" fmla="*/ 24 w 48"/>
                    <a:gd name="T7" fmla="*/ 48 h 48"/>
                    <a:gd name="T8" fmla="*/ 8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8 h 48"/>
                    <a:gd name="T16" fmla="*/ 32 w 48"/>
                    <a:gd name="T17" fmla="*/ 0 h 48"/>
                    <a:gd name="T18" fmla="*/ 32 w 48"/>
                    <a:gd name="T19" fmla="*/ 0 h 48"/>
                    <a:gd name="T20" fmla="*/ 48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8"/>
                      </a:lnTo>
                      <a:lnTo>
                        <a:pt x="24" y="48"/>
                      </a:ln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3700" name="Group 656"/>
            <p:cNvGrpSpPr>
              <a:grpSpLocks/>
            </p:cNvGrpSpPr>
            <p:nvPr/>
          </p:nvGrpSpPr>
          <p:grpSpPr bwMode="auto">
            <a:xfrm rot="18882521" flipH="1">
              <a:off x="3529" y="2197"/>
              <a:ext cx="598" cy="112"/>
              <a:chOff x="290" y="1936"/>
              <a:chExt cx="598" cy="112"/>
            </a:xfrm>
          </p:grpSpPr>
          <p:sp>
            <p:nvSpPr>
              <p:cNvPr id="113973" name="Freeform 657"/>
              <p:cNvSpPr>
                <a:spLocks/>
              </p:cNvSpPr>
              <p:nvPr/>
            </p:nvSpPr>
            <p:spPr bwMode="auto">
              <a:xfrm>
                <a:off x="290" y="1968"/>
                <a:ext cx="598" cy="36"/>
              </a:xfrm>
              <a:custGeom>
                <a:avLst/>
                <a:gdLst>
                  <a:gd name="T0" fmla="*/ 0 w 598"/>
                  <a:gd name="T1" fmla="*/ 36 h 36"/>
                  <a:gd name="T2" fmla="*/ 136 w 598"/>
                  <a:gd name="T3" fmla="*/ 6 h 36"/>
                  <a:gd name="T4" fmla="*/ 224 w 598"/>
                  <a:gd name="T5" fmla="*/ 4 h 36"/>
                  <a:gd name="T6" fmla="*/ 316 w 598"/>
                  <a:gd name="T7" fmla="*/ 18 h 36"/>
                  <a:gd name="T8" fmla="*/ 408 w 598"/>
                  <a:gd name="T9" fmla="*/ 34 h 36"/>
                  <a:gd name="T10" fmla="*/ 478 w 598"/>
                  <a:gd name="T11" fmla="*/ 30 h 36"/>
                  <a:gd name="T12" fmla="*/ 598 w 598"/>
                  <a:gd name="T13" fmla="*/ 20 h 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98"/>
                  <a:gd name="T22" fmla="*/ 0 h 36"/>
                  <a:gd name="T23" fmla="*/ 598 w 598"/>
                  <a:gd name="T24" fmla="*/ 36 h 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98" h="36">
                    <a:moveTo>
                      <a:pt x="0" y="36"/>
                    </a:moveTo>
                    <a:cubicBezTo>
                      <a:pt x="49" y="23"/>
                      <a:pt x="98" y="11"/>
                      <a:pt x="136" y="6"/>
                    </a:cubicBezTo>
                    <a:cubicBezTo>
                      <a:pt x="173" y="0"/>
                      <a:pt x="194" y="2"/>
                      <a:pt x="224" y="4"/>
                    </a:cubicBezTo>
                    <a:cubicBezTo>
                      <a:pt x="254" y="6"/>
                      <a:pt x="285" y="13"/>
                      <a:pt x="316" y="18"/>
                    </a:cubicBezTo>
                    <a:cubicBezTo>
                      <a:pt x="346" y="23"/>
                      <a:pt x="381" y="32"/>
                      <a:pt x="408" y="34"/>
                    </a:cubicBezTo>
                    <a:cubicBezTo>
                      <a:pt x="435" y="36"/>
                      <a:pt x="446" y="32"/>
                      <a:pt x="478" y="30"/>
                    </a:cubicBezTo>
                    <a:cubicBezTo>
                      <a:pt x="509" y="27"/>
                      <a:pt x="578" y="22"/>
                      <a:pt x="598" y="20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13974" name="Group 658"/>
              <p:cNvGrpSpPr>
                <a:grpSpLocks/>
              </p:cNvGrpSpPr>
              <p:nvPr/>
            </p:nvGrpSpPr>
            <p:grpSpPr bwMode="auto">
              <a:xfrm>
                <a:off x="324" y="1936"/>
                <a:ext cx="544" cy="112"/>
                <a:chOff x="324" y="1872"/>
                <a:chExt cx="544" cy="112"/>
              </a:xfrm>
            </p:grpSpPr>
            <p:sp>
              <p:nvSpPr>
                <p:cNvPr id="113975" name="Freeform 659"/>
                <p:cNvSpPr>
                  <a:spLocks/>
                </p:cNvSpPr>
                <p:nvPr/>
              </p:nvSpPr>
              <p:spPr bwMode="auto">
                <a:xfrm>
                  <a:off x="492" y="1872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8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8 w 48"/>
                    <a:gd name="T21" fmla="*/ 8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8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8" y="8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76" name="Freeform 660"/>
                <p:cNvSpPr>
                  <a:spLocks/>
                </p:cNvSpPr>
                <p:nvPr/>
              </p:nvSpPr>
              <p:spPr bwMode="auto">
                <a:xfrm>
                  <a:off x="652" y="1928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0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0 w 48"/>
                    <a:gd name="T21" fmla="*/ 16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0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77" name="Freeform 661"/>
                <p:cNvSpPr>
                  <a:spLocks/>
                </p:cNvSpPr>
                <p:nvPr/>
              </p:nvSpPr>
              <p:spPr bwMode="auto">
                <a:xfrm>
                  <a:off x="820" y="1888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0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0 w 48"/>
                    <a:gd name="T21" fmla="*/ 8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0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78" name="Freeform 662"/>
                <p:cNvSpPr>
                  <a:spLocks/>
                </p:cNvSpPr>
                <p:nvPr/>
              </p:nvSpPr>
              <p:spPr bwMode="auto">
                <a:xfrm>
                  <a:off x="412" y="1888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0 h 48"/>
                    <a:gd name="T4" fmla="*/ 16 w 48"/>
                    <a:gd name="T5" fmla="*/ 48 h 48"/>
                    <a:gd name="T6" fmla="*/ 16 w 48"/>
                    <a:gd name="T7" fmla="*/ 48 h 48"/>
                    <a:gd name="T8" fmla="*/ 0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0 h 48"/>
                    <a:gd name="T16" fmla="*/ 24 w 48"/>
                    <a:gd name="T17" fmla="*/ 0 h 48"/>
                    <a:gd name="T18" fmla="*/ 24 w 48"/>
                    <a:gd name="T19" fmla="*/ 0 h 48"/>
                    <a:gd name="T20" fmla="*/ 40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16" y="48"/>
                      </a:lnTo>
                      <a:lnTo>
                        <a:pt x="0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79" name="Freeform 663"/>
                <p:cNvSpPr>
                  <a:spLocks/>
                </p:cNvSpPr>
                <p:nvPr/>
              </p:nvSpPr>
              <p:spPr bwMode="auto">
                <a:xfrm>
                  <a:off x="572" y="1912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8 h 48"/>
                    <a:gd name="T4" fmla="*/ 24 w 48"/>
                    <a:gd name="T5" fmla="*/ 48 h 48"/>
                    <a:gd name="T6" fmla="*/ 24 w 48"/>
                    <a:gd name="T7" fmla="*/ 48 h 48"/>
                    <a:gd name="T8" fmla="*/ 0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8 h 48"/>
                    <a:gd name="T16" fmla="*/ 24 w 48"/>
                    <a:gd name="T17" fmla="*/ 0 h 48"/>
                    <a:gd name="T18" fmla="*/ 24 w 48"/>
                    <a:gd name="T19" fmla="*/ 0 h 48"/>
                    <a:gd name="T20" fmla="*/ 40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8"/>
                      </a:lnTo>
                      <a:lnTo>
                        <a:pt x="24" y="48"/>
                      </a:lnTo>
                      <a:lnTo>
                        <a:pt x="0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80" name="Freeform 664"/>
                <p:cNvSpPr>
                  <a:spLocks/>
                </p:cNvSpPr>
                <p:nvPr/>
              </p:nvSpPr>
              <p:spPr bwMode="auto">
                <a:xfrm>
                  <a:off x="324" y="1912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0 h 48"/>
                    <a:gd name="T4" fmla="*/ 24 w 48"/>
                    <a:gd name="T5" fmla="*/ 48 h 48"/>
                    <a:gd name="T6" fmla="*/ 24 w 48"/>
                    <a:gd name="T7" fmla="*/ 48 h 48"/>
                    <a:gd name="T8" fmla="*/ 8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0 h 48"/>
                    <a:gd name="T16" fmla="*/ 32 w 48"/>
                    <a:gd name="T17" fmla="*/ 0 h 48"/>
                    <a:gd name="T18" fmla="*/ 32 w 48"/>
                    <a:gd name="T19" fmla="*/ 0 h 48"/>
                    <a:gd name="T20" fmla="*/ 48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24" y="48"/>
                      </a:ln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81" name="Freeform 665"/>
                <p:cNvSpPr>
                  <a:spLocks/>
                </p:cNvSpPr>
                <p:nvPr/>
              </p:nvSpPr>
              <p:spPr bwMode="auto">
                <a:xfrm>
                  <a:off x="732" y="1920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8 h 48"/>
                    <a:gd name="T4" fmla="*/ 24 w 48"/>
                    <a:gd name="T5" fmla="*/ 48 h 48"/>
                    <a:gd name="T6" fmla="*/ 24 w 48"/>
                    <a:gd name="T7" fmla="*/ 48 h 48"/>
                    <a:gd name="T8" fmla="*/ 8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8 h 48"/>
                    <a:gd name="T16" fmla="*/ 32 w 48"/>
                    <a:gd name="T17" fmla="*/ 0 h 48"/>
                    <a:gd name="T18" fmla="*/ 32 w 48"/>
                    <a:gd name="T19" fmla="*/ 0 h 48"/>
                    <a:gd name="T20" fmla="*/ 48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8"/>
                      </a:lnTo>
                      <a:lnTo>
                        <a:pt x="24" y="48"/>
                      </a:ln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3701" name="Group 666"/>
            <p:cNvGrpSpPr>
              <a:grpSpLocks/>
            </p:cNvGrpSpPr>
            <p:nvPr/>
          </p:nvGrpSpPr>
          <p:grpSpPr bwMode="auto">
            <a:xfrm>
              <a:off x="3485" y="1920"/>
              <a:ext cx="536" cy="384"/>
              <a:chOff x="540" y="1270"/>
              <a:chExt cx="536" cy="384"/>
            </a:xfrm>
          </p:grpSpPr>
          <p:grpSp>
            <p:nvGrpSpPr>
              <p:cNvPr id="113937" name="Group 667"/>
              <p:cNvGrpSpPr>
                <a:grpSpLocks/>
              </p:cNvGrpSpPr>
              <p:nvPr/>
            </p:nvGrpSpPr>
            <p:grpSpPr bwMode="auto">
              <a:xfrm>
                <a:off x="540" y="1270"/>
                <a:ext cx="536" cy="384"/>
                <a:chOff x="540" y="2248"/>
                <a:chExt cx="536" cy="384"/>
              </a:xfrm>
            </p:grpSpPr>
            <p:sp>
              <p:nvSpPr>
                <p:cNvPr id="113957" name="Freeform 668"/>
                <p:cNvSpPr>
                  <a:spLocks/>
                </p:cNvSpPr>
                <p:nvPr/>
              </p:nvSpPr>
              <p:spPr bwMode="invGray">
                <a:xfrm>
                  <a:off x="932" y="2416"/>
                  <a:ext cx="144" cy="40"/>
                </a:xfrm>
                <a:custGeom>
                  <a:avLst/>
                  <a:gdLst>
                    <a:gd name="T0" fmla="*/ 144 w 144"/>
                    <a:gd name="T1" fmla="*/ 16 h 40"/>
                    <a:gd name="T2" fmla="*/ 144 w 144"/>
                    <a:gd name="T3" fmla="*/ 24 h 40"/>
                    <a:gd name="T4" fmla="*/ 128 w 144"/>
                    <a:gd name="T5" fmla="*/ 32 h 40"/>
                    <a:gd name="T6" fmla="*/ 104 w 144"/>
                    <a:gd name="T7" fmla="*/ 32 h 40"/>
                    <a:gd name="T8" fmla="*/ 72 w 144"/>
                    <a:gd name="T9" fmla="*/ 40 h 40"/>
                    <a:gd name="T10" fmla="*/ 72 w 144"/>
                    <a:gd name="T11" fmla="*/ 40 h 40"/>
                    <a:gd name="T12" fmla="*/ 40 w 144"/>
                    <a:gd name="T13" fmla="*/ 32 h 40"/>
                    <a:gd name="T14" fmla="*/ 16 w 144"/>
                    <a:gd name="T15" fmla="*/ 32 h 40"/>
                    <a:gd name="T16" fmla="*/ 0 w 144"/>
                    <a:gd name="T17" fmla="*/ 24 h 40"/>
                    <a:gd name="T18" fmla="*/ 0 w 144"/>
                    <a:gd name="T19" fmla="*/ 16 h 40"/>
                    <a:gd name="T20" fmla="*/ 0 w 144"/>
                    <a:gd name="T21" fmla="*/ 16 h 40"/>
                    <a:gd name="T22" fmla="*/ 0 w 144"/>
                    <a:gd name="T23" fmla="*/ 8 h 40"/>
                    <a:gd name="T24" fmla="*/ 16 w 144"/>
                    <a:gd name="T25" fmla="*/ 0 h 40"/>
                    <a:gd name="T26" fmla="*/ 40 w 144"/>
                    <a:gd name="T27" fmla="*/ 0 h 40"/>
                    <a:gd name="T28" fmla="*/ 72 w 144"/>
                    <a:gd name="T29" fmla="*/ 0 h 40"/>
                    <a:gd name="T30" fmla="*/ 72 w 144"/>
                    <a:gd name="T31" fmla="*/ 0 h 40"/>
                    <a:gd name="T32" fmla="*/ 104 w 144"/>
                    <a:gd name="T33" fmla="*/ 0 h 40"/>
                    <a:gd name="T34" fmla="*/ 128 w 144"/>
                    <a:gd name="T35" fmla="*/ 0 h 40"/>
                    <a:gd name="T36" fmla="*/ 144 w 144"/>
                    <a:gd name="T37" fmla="*/ 8 h 40"/>
                    <a:gd name="T38" fmla="*/ 144 w 144"/>
                    <a:gd name="T39" fmla="*/ 16 h 4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44"/>
                    <a:gd name="T61" fmla="*/ 0 h 40"/>
                    <a:gd name="T62" fmla="*/ 144 w 144"/>
                    <a:gd name="T63" fmla="*/ 40 h 40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44" h="40">
                      <a:moveTo>
                        <a:pt x="144" y="16"/>
                      </a:moveTo>
                      <a:lnTo>
                        <a:pt x="144" y="24"/>
                      </a:lnTo>
                      <a:lnTo>
                        <a:pt x="128" y="32"/>
                      </a:lnTo>
                      <a:lnTo>
                        <a:pt x="104" y="32"/>
                      </a:lnTo>
                      <a:lnTo>
                        <a:pt x="72" y="40"/>
                      </a:lnTo>
                      <a:lnTo>
                        <a:pt x="40" y="32"/>
                      </a:lnTo>
                      <a:lnTo>
                        <a:pt x="16" y="32"/>
                      </a:lnTo>
                      <a:lnTo>
                        <a:pt x="0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40" y="0"/>
                      </a:lnTo>
                      <a:lnTo>
                        <a:pt x="72" y="0"/>
                      </a:lnTo>
                      <a:lnTo>
                        <a:pt x="104" y="0"/>
                      </a:lnTo>
                      <a:lnTo>
                        <a:pt x="128" y="0"/>
                      </a:lnTo>
                      <a:lnTo>
                        <a:pt x="144" y="8"/>
                      </a:lnTo>
                      <a:lnTo>
                        <a:pt x="14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58" name="Freeform 669"/>
                <p:cNvSpPr>
                  <a:spLocks/>
                </p:cNvSpPr>
                <p:nvPr/>
              </p:nvSpPr>
              <p:spPr bwMode="invGray">
                <a:xfrm>
                  <a:off x="892" y="2496"/>
                  <a:ext cx="112" cy="80"/>
                </a:xfrm>
                <a:custGeom>
                  <a:avLst/>
                  <a:gdLst>
                    <a:gd name="T0" fmla="*/ 112 w 112"/>
                    <a:gd name="T1" fmla="*/ 80 h 80"/>
                    <a:gd name="T2" fmla="*/ 80 w 112"/>
                    <a:gd name="T3" fmla="*/ 80 h 80"/>
                    <a:gd name="T4" fmla="*/ 40 w 112"/>
                    <a:gd name="T5" fmla="*/ 56 h 80"/>
                    <a:gd name="T6" fmla="*/ 40 w 112"/>
                    <a:gd name="T7" fmla="*/ 56 h 80"/>
                    <a:gd name="T8" fmla="*/ 16 w 112"/>
                    <a:gd name="T9" fmla="*/ 40 h 80"/>
                    <a:gd name="T10" fmla="*/ 8 w 112"/>
                    <a:gd name="T11" fmla="*/ 24 h 80"/>
                    <a:gd name="T12" fmla="*/ 0 w 112"/>
                    <a:gd name="T13" fmla="*/ 8 h 80"/>
                    <a:gd name="T14" fmla="*/ 8 w 112"/>
                    <a:gd name="T15" fmla="*/ 0 h 80"/>
                    <a:gd name="T16" fmla="*/ 8 w 112"/>
                    <a:gd name="T17" fmla="*/ 0 h 80"/>
                    <a:gd name="T18" fmla="*/ 32 w 112"/>
                    <a:gd name="T19" fmla="*/ 0 h 80"/>
                    <a:gd name="T20" fmla="*/ 72 w 112"/>
                    <a:gd name="T21" fmla="*/ 24 h 80"/>
                    <a:gd name="T22" fmla="*/ 72 w 112"/>
                    <a:gd name="T23" fmla="*/ 24 h 80"/>
                    <a:gd name="T24" fmla="*/ 96 w 112"/>
                    <a:gd name="T25" fmla="*/ 40 h 80"/>
                    <a:gd name="T26" fmla="*/ 104 w 112"/>
                    <a:gd name="T27" fmla="*/ 56 h 80"/>
                    <a:gd name="T28" fmla="*/ 112 w 112"/>
                    <a:gd name="T29" fmla="*/ 72 h 80"/>
                    <a:gd name="T30" fmla="*/ 112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112" y="80"/>
                      </a:moveTo>
                      <a:lnTo>
                        <a:pt x="80" y="80"/>
                      </a:lnTo>
                      <a:lnTo>
                        <a:pt x="40" y="56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72" y="24"/>
                      </a:lnTo>
                      <a:lnTo>
                        <a:pt x="96" y="40"/>
                      </a:lnTo>
                      <a:lnTo>
                        <a:pt x="104" y="56"/>
                      </a:lnTo>
                      <a:lnTo>
                        <a:pt x="112" y="72"/>
                      </a:lnTo>
                      <a:lnTo>
                        <a:pt x="112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59" name="Freeform 670"/>
                <p:cNvSpPr>
                  <a:spLocks/>
                </p:cNvSpPr>
                <p:nvPr/>
              </p:nvSpPr>
              <p:spPr bwMode="invGray">
                <a:xfrm>
                  <a:off x="780" y="2248"/>
                  <a:ext cx="48" cy="104"/>
                </a:xfrm>
                <a:custGeom>
                  <a:avLst/>
                  <a:gdLst>
                    <a:gd name="T0" fmla="*/ 24 w 48"/>
                    <a:gd name="T1" fmla="*/ 104 h 104"/>
                    <a:gd name="T2" fmla="*/ 8 w 48"/>
                    <a:gd name="T3" fmla="*/ 88 h 104"/>
                    <a:gd name="T4" fmla="*/ 0 w 48"/>
                    <a:gd name="T5" fmla="*/ 56 h 104"/>
                    <a:gd name="T6" fmla="*/ 0 w 48"/>
                    <a:gd name="T7" fmla="*/ 56 h 104"/>
                    <a:gd name="T8" fmla="*/ 8 w 48"/>
                    <a:gd name="T9" fmla="*/ 16 h 104"/>
                    <a:gd name="T10" fmla="*/ 24 w 48"/>
                    <a:gd name="T11" fmla="*/ 0 h 104"/>
                    <a:gd name="T12" fmla="*/ 24 w 48"/>
                    <a:gd name="T13" fmla="*/ 0 h 104"/>
                    <a:gd name="T14" fmla="*/ 40 w 48"/>
                    <a:gd name="T15" fmla="*/ 16 h 104"/>
                    <a:gd name="T16" fmla="*/ 48 w 48"/>
                    <a:gd name="T17" fmla="*/ 56 h 104"/>
                    <a:gd name="T18" fmla="*/ 48 w 48"/>
                    <a:gd name="T19" fmla="*/ 56 h 104"/>
                    <a:gd name="T20" fmla="*/ 40 w 48"/>
                    <a:gd name="T21" fmla="*/ 88 h 104"/>
                    <a:gd name="T22" fmla="*/ 24 w 48"/>
                    <a:gd name="T23" fmla="*/ 104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104"/>
                    <a:gd name="T38" fmla="*/ 48 w 48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104">
                      <a:moveTo>
                        <a:pt x="24" y="104"/>
                      </a:moveTo>
                      <a:lnTo>
                        <a:pt x="8" y="88"/>
                      </a:lnTo>
                      <a:lnTo>
                        <a:pt x="0" y="56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56"/>
                      </a:lnTo>
                      <a:lnTo>
                        <a:pt x="40" y="88"/>
                      </a:lnTo>
                      <a:lnTo>
                        <a:pt x="24" y="10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60" name="Freeform 671"/>
                <p:cNvSpPr>
                  <a:spLocks/>
                </p:cNvSpPr>
                <p:nvPr/>
              </p:nvSpPr>
              <p:spPr bwMode="invGray">
                <a:xfrm>
                  <a:off x="540" y="2416"/>
                  <a:ext cx="152" cy="40"/>
                </a:xfrm>
                <a:custGeom>
                  <a:avLst/>
                  <a:gdLst>
                    <a:gd name="T0" fmla="*/ 152 w 152"/>
                    <a:gd name="T1" fmla="*/ 24 h 40"/>
                    <a:gd name="T2" fmla="*/ 144 w 152"/>
                    <a:gd name="T3" fmla="*/ 32 h 40"/>
                    <a:gd name="T4" fmla="*/ 128 w 152"/>
                    <a:gd name="T5" fmla="*/ 32 h 40"/>
                    <a:gd name="T6" fmla="*/ 104 w 152"/>
                    <a:gd name="T7" fmla="*/ 40 h 40"/>
                    <a:gd name="T8" fmla="*/ 80 w 152"/>
                    <a:gd name="T9" fmla="*/ 40 h 40"/>
                    <a:gd name="T10" fmla="*/ 80 w 152"/>
                    <a:gd name="T11" fmla="*/ 40 h 40"/>
                    <a:gd name="T12" fmla="*/ 48 w 152"/>
                    <a:gd name="T13" fmla="*/ 40 h 40"/>
                    <a:gd name="T14" fmla="*/ 24 w 152"/>
                    <a:gd name="T15" fmla="*/ 32 h 40"/>
                    <a:gd name="T16" fmla="*/ 8 w 152"/>
                    <a:gd name="T17" fmla="*/ 32 h 40"/>
                    <a:gd name="T18" fmla="*/ 0 w 152"/>
                    <a:gd name="T19" fmla="*/ 24 h 40"/>
                    <a:gd name="T20" fmla="*/ 0 w 152"/>
                    <a:gd name="T21" fmla="*/ 24 h 40"/>
                    <a:gd name="T22" fmla="*/ 8 w 152"/>
                    <a:gd name="T23" fmla="*/ 16 h 40"/>
                    <a:gd name="T24" fmla="*/ 24 w 152"/>
                    <a:gd name="T25" fmla="*/ 8 h 40"/>
                    <a:gd name="T26" fmla="*/ 48 w 152"/>
                    <a:gd name="T27" fmla="*/ 0 h 40"/>
                    <a:gd name="T28" fmla="*/ 80 w 152"/>
                    <a:gd name="T29" fmla="*/ 0 h 40"/>
                    <a:gd name="T30" fmla="*/ 80 w 152"/>
                    <a:gd name="T31" fmla="*/ 0 h 40"/>
                    <a:gd name="T32" fmla="*/ 104 w 152"/>
                    <a:gd name="T33" fmla="*/ 0 h 40"/>
                    <a:gd name="T34" fmla="*/ 128 w 152"/>
                    <a:gd name="T35" fmla="*/ 8 h 40"/>
                    <a:gd name="T36" fmla="*/ 144 w 152"/>
                    <a:gd name="T37" fmla="*/ 16 h 40"/>
                    <a:gd name="T38" fmla="*/ 152 w 152"/>
                    <a:gd name="T39" fmla="*/ 24 h 4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52"/>
                    <a:gd name="T61" fmla="*/ 0 h 40"/>
                    <a:gd name="T62" fmla="*/ 152 w 152"/>
                    <a:gd name="T63" fmla="*/ 40 h 40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52" h="40">
                      <a:moveTo>
                        <a:pt x="152" y="24"/>
                      </a:moveTo>
                      <a:lnTo>
                        <a:pt x="144" y="32"/>
                      </a:lnTo>
                      <a:lnTo>
                        <a:pt x="128" y="32"/>
                      </a:lnTo>
                      <a:lnTo>
                        <a:pt x="104" y="40"/>
                      </a:lnTo>
                      <a:lnTo>
                        <a:pt x="80" y="40"/>
                      </a:lnTo>
                      <a:lnTo>
                        <a:pt x="48" y="40"/>
                      </a:lnTo>
                      <a:lnTo>
                        <a:pt x="24" y="32"/>
                      </a:lnTo>
                      <a:lnTo>
                        <a:pt x="8" y="32"/>
                      </a:lnTo>
                      <a:lnTo>
                        <a:pt x="0" y="24"/>
                      </a:lnTo>
                      <a:lnTo>
                        <a:pt x="8" y="16"/>
                      </a:lnTo>
                      <a:lnTo>
                        <a:pt x="24" y="8"/>
                      </a:lnTo>
                      <a:lnTo>
                        <a:pt x="48" y="0"/>
                      </a:lnTo>
                      <a:lnTo>
                        <a:pt x="80" y="0"/>
                      </a:lnTo>
                      <a:lnTo>
                        <a:pt x="104" y="0"/>
                      </a:lnTo>
                      <a:lnTo>
                        <a:pt x="128" y="8"/>
                      </a:lnTo>
                      <a:lnTo>
                        <a:pt x="144" y="16"/>
                      </a:lnTo>
                      <a:lnTo>
                        <a:pt x="152" y="2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61" name="Freeform 672"/>
                <p:cNvSpPr>
                  <a:spLocks/>
                </p:cNvSpPr>
                <p:nvPr/>
              </p:nvSpPr>
              <p:spPr bwMode="invGray">
                <a:xfrm>
                  <a:off x="780" y="2520"/>
                  <a:ext cx="48" cy="112"/>
                </a:xfrm>
                <a:custGeom>
                  <a:avLst/>
                  <a:gdLst>
                    <a:gd name="T0" fmla="*/ 24 w 48"/>
                    <a:gd name="T1" fmla="*/ 112 h 112"/>
                    <a:gd name="T2" fmla="*/ 8 w 48"/>
                    <a:gd name="T3" fmla="*/ 96 h 112"/>
                    <a:gd name="T4" fmla="*/ 0 w 48"/>
                    <a:gd name="T5" fmla="*/ 56 h 112"/>
                    <a:gd name="T6" fmla="*/ 0 w 48"/>
                    <a:gd name="T7" fmla="*/ 56 h 112"/>
                    <a:gd name="T8" fmla="*/ 8 w 48"/>
                    <a:gd name="T9" fmla="*/ 16 h 112"/>
                    <a:gd name="T10" fmla="*/ 24 w 48"/>
                    <a:gd name="T11" fmla="*/ 0 h 112"/>
                    <a:gd name="T12" fmla="*/ 24 w 48"/>
                    <a:gd name="T13" fmla="*/ 0 h 112"/>
                    <a:gd name="T14" fmla="*/ 40 w 48"/>
                    <a:gd name="T15" fmla="*/ 16 h 112"/>
                    <a:gd name="T16" fmla="*/ 48 w 48"/>
                    <a:gd name="T17" fmla="*/ 56 h 112"/>
                    <a:gd name="T18" fmla="*/ 48 w 48"/>
                    <a:gd name="T19" fmla="*/ 56 h 112"/>
                    <a:gd name="T20" fmla="*/ 40 w 48"/>
                    <a:gd name="T21" fmla="*/ 96 h 112"/>
                    <a:gd name="T22" fmla="*/ 24 w 48"/>
                    <a:gd name="T23" fmla="*/ 112 h 11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112"/>
                    <a:gd name="T38" fmla="*/ 48 w 48"/>
                    <a:gd name="T39" fmla="*/ 112 h 11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112">
                      <a:moveTo>
                        <a:pt x="24" y="112"/>
                      </a:moveTo>
                      <a:lnTo>
                        <a:pt x="8" y="96"/>
                      </a:lnTo>
                      <a:lnTo>
                        <a:pt x="0" y="56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56"/>
                      </a:lnTo>
                      <a:lnTo>
                        <a:pt x="40" y="96"/>
                      </a:lnTo>
                      <a:lnTo>
                        <a:pt x="24" y="11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62" name="Freeform 673"/>
                <p:cNvSpPr>
                  <a:spLocks/>
                </p:cNvSpPr>
                <p:nvPr/>
              </p:nvSpPr>
              <p:spPr bwMode="invGray">
                <a:xfrm>
                  <a:off x="612" y="2304"/>
                  <a:ext cx="112" cy="80"/>
                </a:xfrm>
                <a:custGeom>
                  <a:avLst/>
                  <a:gdLst>
                    <a:gd name="T0" fmla="*/ 112 w 112"/>
                    <a:gd name="T1" fmla="*/ 80 h 80"/>
                    <a:gd name="T2" fmla="*/ 80 w 112"/>
                    <a:gd name="T3" fmla="*/ 80 h 80"/>
                    <a:gd name="T4" fmla="*/ 40 w 112"/>
                    <a:gd name="T5" fmla="*/ 56 h 80"/>
                    <a:gd name="T6" fmla="*/ 40 w 112"/>
                    <a:gd name="T7" fmla="*/ 56 h 80"/>
                    <a:gd name="T8" fmla="*/ 16 w 112"/>
                    <a:gd name="T9" fmla="*/ 40 h 80"/>
                    <a:gd name="T10" fmla="*/ 8 w 112"/>
                    <a:gd name="T11" fmla="*/ 24 h 80"/>
                    <a:gd name="T12" fmla="*/ 0 w 112"/>
                    <a:gd name="T13" fmla="*/ 8 h 80"/>
                    <a:gd name="T14" fmla="*/ 0 w 112"/>
                    <a:gd name="T15" fmla="*/ 0 h 80"/>
                    <a:gd name="T16" fmla="*/ 0 w 112"/>
                    <a:gd name="T17" fmla="*/ 0 h 80"/>
                    <a:gd name="T18" fmla="*/ 32 w 112"/>
                    <a:gd name="T19" fmla="*/ 8 h 80"/>
                    <a:gd name="T20" fmla="*/ 72 w 112"/>
                    <a:gd name="T21" fmla="*/ 24 h 80"/>
                    <a:gd name="T22" fmla="*/ 72 w 112"/>
                    <a:gd name="T23" fmla="*/ 24 h 80"/>
                    <a:gd name="T24" fmla="*/ 96 w 112"/>
                    <a:gd name="T25" fmla="*/ 40 h 80"/>
                    <a:gd name="T26" fmla="*/ 104 w 112"/>
                    <a:gd name="T27" fmla="*/ 56 h 80"/>
                    <a:gd name="T28" fmla="*/ 112 w 112"/>
                    <a:gd name="T29" fmla="*/ 72 h 80"/>
                    <a:gd name="T30" fmla="*/ 112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112" y="80"/>
                      </a:moveTo>
                      <a:lnTo>
                        <a:pt x="80" y="80"/>
                      </a:lnTo>
                      <a:lnTo>
                        <a:pt x="40" y="56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32" y="8"/>
                      </a:lnTo>
                      <a:lnTo>
                        <a:pt x="72" y="24"/>
                      </a:lnTo>
                      <a:lnTo>
                        <a:pt x="96" y="40"/>
                      </a:lnTo>
                      <a:lnTo>
                        <a:pt x="104" y="56"/>
                      </a:lnTo>
                      <a:lnTo>
                        <a:pt x="112" y="72"/>
                      </a:lnTo>
                      <a:lnTo>
                        <a:pt x="112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63" name="Freeform 674"/>
                <p:cNvSpPr>
                  <a:spLocks/>
                </p:cNvSpPr>
                <p:nvPr/>
              </p:nvSpPr>
              <p:spPr bwMode="invGray">
                <a:xfrm>
                  <a:off x="876" y="2296"/>
                  <a:ext cx="112" cy="80"/>
                </a:xfrm>
                <a:custGeom>
                  <a:avLst/>
                  <a:gdLst>
                    <a:gd name="T0" fmla="*/ 8 w 112"/>
                    <a:gd name="T1" fmla="*/ 80 h 80"/>
                    <a:gd name="T2" fmla="*/ 0 w 112"/>
                    <a:gd name="T3" fmla="*/ 72 h 80"/>
                    <a:gd name="T4" fmla="*/ 8 w 112"/>
                    <a:gd name="T5" fmla="*/ 56 h 80"/>
                    <a:gd name="T6" fmla="*/ 24 w 112"/>
                    <a:gd name="T7" fmla="*/ 40 h 80"/>
                    <a:gd name="T8" fmla="*/ 40 w 112"/>
                    <a:gd name="T9" fmla="*/ 24 h 80"/>
                    <a:gd name="T10" fmla="*/ 40 w 112"/>
                    <a:gd name="T11" fmla="*/ 24 h 80"/>
                    <a:gd name="T12" fmla="*/ 80 w 112"/>
                    <a:gd name="T13" fmla="*/ 8 h 80"/>
                    <a:gd name="T14" fmla="*/ 112 w 112"/>
                    <a:gd name="T15" fmla="*/ 0 h 80"/>
                    <a:gd name="T16" fmla="*/ 112 w 112"/>
                    <a:gd name="T17" fmla="*/ 0 h 80"/>
                    <a:gd name="T18" fmla="*/ 112 w 112"/>
                    <a:gd name="T19" fmla="*/ 8 h 80"/>
                    <a:gd name="T20" fmla="*/ 112 w 112"/>
                    <a:gd name="T21" fmla="*/ 24 h 80"/>
                    <a:gd name="T22" fmla="*/ 96 w 112"/>
                    <a:gd name="T23" fmla="*/ 40 h 80"/>
                    <a:gd name="T24" fmla="*/ 80 w 112"/>
                    <a:gd name="T25" fmla="*/ 56 h 80"/>
                    <a:gd name="T26" fmla="*/ 80 w 112"/>
                    <a:gd name="T27" fmla="*/ 56 h 80"/>
                    <a:gd name="T28" fmla="*/ 32 w 112"/>
                    <a:gd name="T29" fmla="*/ 80 h 80"/>
                    <a:gd name="T30" fmla="*/ 8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8" y="80"/>
                      </a:moveTo>
                      <a:lnTo>
                        <a:pt x="0" y="72"/>
                      </a:lnTo>
                      <a:lnTo>
                        <a:pt x="8" y="56"/>
                      </a:lnTo>
                      <a:lnTo>
                        <a:pt x="24" y="40"/>
                      </a:lnTo>
                      <a:lnTo>
                        <a:pt x="40" y="24"/>
                      </a:lnTo>
                      <a:lnTo>
                        <a:pt x="80" y="8"/>
                      </a:lnTo>
                      <a:lnTo>
                        <a:pt x="112" y="0"/>
                      </a:lnTo>
                      <a:lnTo>
                        <a:pt x="112" y="8"/>
                      </a:lnTo>
                      <a:lnTo>
                        <a:pt x="112" y="24"/>
                      </a:lnTo>
                      <a:lnTo>
                        <a:pt x="96" y="40"/>
                      </a:lnTo>
                      <a:lnTo>
                        <a:pt x="80" y="56"/>
                      </a:lnTo>
                      <a:lnTo>
                        <a:pt x="32" y="80"/>
                      </a:lnTo>
                      <a:lnTo>
                        <a:pt x="8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64" name="Freeform 675"/>
                <p:cNvSpPr>
                  <a:spLocks/>
                </p:cNvSpPr>
                <p:nvPr/>
              </p:nvSpPr>
              <p:spPr bwMode="invGray">
                <a:xfrm>
                  <a:off x="916" y="2352"/>
                  <a:ext cx="136" cy="56"/>
                </a:xfrm>
                <a:custGeom>
                  <a:avLst/>
                  <a:gdLst>
                    <a:gd name="T0" fmla="*/ 0 w 136"/>
                    <a:gd name="T1" fmla="*/ 48 h 56"/>
                    <a:gd name="T2" fmla="*/ 0 w 136"/>
                    <a:gd name="T3" fmla="*/ 40 h 56"/>
                    <a:gd name="T4" fmla="*/ 16 w 136"/>
                    <a:gd name="T5" fmla="*/ 32 h 56"/>
                    <a:gd name="T6" fmla="*/ 32 w 136"/>
                    <a:gd name="T7" fmla="*/ 16 h 56"/>
                    <a:gd name="T8" fmla="*/ 56 w 136"/>
                    <a:gd name="T9" fmla="*/ 8 h 56"/>
                    <a:gd name="T10" fmla="*/ 56 w 136"/>
                    <a:gd name="T11" fmla="*/ 8 h 56"/>
                    <a:gd name="T12" fmla="*/ 88 w 136"/>
                    <a:gd name="T13" fmla="*/ 0 h 56"/>
                    <a:gd name="T14" fmla="*/ 112 w 136"/>
                    <a:gd name="T15" fmla="*/ 0 h 56"/>
                    <a:gd name="T16" fmla="*/ 128 w 136"/>
                    <a:gd name="T17" fmla="*/ 0 h 56"/>
                    <a:gd name="T18" fmla="*/ 136 w 136"/>
                    <a:gd name="T19" fmla="*/ 8 h 56"/>
                    <a:gd name="T20" fmla="*/ 136 w 136"/>
                    <a:gd name="T21" fmla="*/ 8 h 56"/>
                    <a:gd name="T22" fmla="*/ 136 w 136"/>
                    <a:gd name="T23" fmla="*/ 16 h 56"/>
                    <a:gd name="T24" fmla="*/ 128 w 136"/>
                    <a:gd name="T25" fmla="*/ 24 h 56"/>
                    <a:gd name="T26" fmla="*/ 104 w 136"/>
                    <a:gd name="T27" fmla="*/ 32 h 56"/>
                    <a:gd name="T28" fmla="*/ 80 w 136"/>
                    <a:gd name="T29" fmla="*/ 48 h 56"/>
                    <a:gd name="T30" fmla="*/ 80 w 136"/>
                    <a:gd name="T31" fmla="*/ 48 h 56"/>
                    <a:gd name="T32" fmla="*/ 48 w 136"/>
                    <a:gd name="T33" fmla="*/ 48 h 56"/>
                    <a:gd name="T34" fmla="*/ 24 w 136"/>
                    <a:gd name="T35" fmla="*/ 56 h 56"/>
                    <a:gd name="T36" fmla="*/ 8 w 136"/>
                    <a:gd name="T37" fmla="*/ 56 h 56"/>
                    <a:gd name="T38" fmla="*/ 0 w 136"/>
                    <a:gd name="T39" fmla="*/ 4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48"/>
                      </a:moveTo>
                      <a:lnTo>
                        <a:pt x="0" y="40"/>
                      </a:lnTo>
                      <a:lnTo>
                        <a:pt x="16" y="32"/>
                      </a:lnTo>
                      <a:lnTo>
                        <a:pt x="32" y="16"/>
                      </a:lnTo>
                      <a:lnTo>
                        <a:pt x="56" y="8"/>
                      </a:lnTo>
                      <a:lnTo>
                        <a:pt x="88" y="0"/>
                      </a:lnTo>
                      <a:lnTo>
                        <a:pt x="112" y="0"/>
                      </a:lnTo>
                      <a:lnTo>
                        <a:pt x="128" y="0"/>
                      </a:lnTo>
                      <a:lnTo>
                        <a:pt x="136" y="8"/>
                      </a:lnTo>
                      <a:lnTo>
                        <a:pt x="136" y="16"/>
                      </a:lnTo>
                      <a:lnTo>
                        <a:pt x="128" y="24"/>
                      </a:lnTo>
                      <a:lnTo>
                        <a:pt x="104" y="32"/>
                      </a:lnTo>
                      <a:lnTo>
                        <a:pt x="80" y="48"/>
                      </a:lnTo>
                      <a:lnTo>
                        <a:pt x="48" y="48"/>
                      </a:lnTo>
                      <a:lnTo>
                        <a:pt x="24" y="56"/>
                      </a:lnTo>
                      <a:lnTo>
                        <a:pt x="8" y="56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65" name="Freeform 676"/>
                <p:cNvSpPr>
                  <a:spLocks/>
                </p:cNvSpPr>
                <p:nvPr/>
              </p:nvSpPr>
              <p:spPr bwMode="invGray">
                <a:xfrm>
                  <a:off x="564" y="2472"/>
                  <a:ext cx="136" cy="56"/>
                </a:xfrm>
                <a:custGeom>
                  <a:avLst/>
                  <a:gdLst>
                    <a:gd name="T0" fmla="*/ 0 w 136"/>
                    <a:gd name="T1" fmla="*/ 48 h 56"/>
                    <a:gd name="T2" fmla="*/ 0 w 136"/>
                    <a:gd name="T3" fmla="*/ 40 h 56"/>
                    <a:gd name="T4" fmla="*/ 8 w 136"/>
                    <a:gd name="T5" fmla="*/ 32 h 56"/>
                    <a:gd name="T6" fmla="*/ 32 w 136"/>
                    <a:gd name="T7" fmla="*/ 16 h 56"/>
                    <a:gd name="T8" fmla="*/ 56 w 136"/>
                    <a:gd name="T9" fmla="*/ 8 h 56"/>
                    <a:gd name="T10" fmla="*/ 56 w 136"/>
                    <a:gd name="T11" fmla="*/ 8 h 56"/>
                    <a:gd name="T12" fmla="*/ 88 w 136"/>
                    <a:gd name="T13" fmla="*/ 0 h 56"/>
                    <a:gd name="T14" fmla="*/ 112 w 136"/>
                    <a:gd name="T15" fmla="*/ 0 h 56"/>
                    <a:gd name="T16" fmla="*/ 128 w 136"/>
                    <a:gd name="T17" fmla="*/ 0 h 56"/>
                    <a:gd name="T18" fmla="*/ 136 w 136"/>
                    <a:gd name="T19" fmla="*/ 8 h 56"/>
                    <a:gd name="T20" fmla="*/ 136 w 136"/>
                    <a:gd name="T21" fmla="*/ 8 h 56"/>
                    <a:gd name="T22" fmla="*/ 136 w 136"/>
                    <a:gd name="T23" fmla="*/ 16 h 56"/>
                    <a:gd name="T24" fmla="*/ 120 w 136"/>
                    <a:gd name="T25" fmla="*/ 24 h 56"/>
                    <a:gd name="T26" fmla="*/ 104 w 136"/>
                    <a:gd name="T27" fmla="*/ 32 h 56"/>
                    <a:gd name="T28" fmla="*/ 80 w 136"/>
                    <a:gd name="T29" fmla="*/ 48 h 56"/>
                    <a:gd name="T30" fmla="*/ 80 w 136"/>
                    <a:gd name="T31" fmla="*/ 48 h 56"/>
                    <a:gd name="T32" fmla="*/ 48 w 136"/>
                    <a:gd name="T33" fmla="*/ 48 h 56"/>
                    <a:gd name="T34" fmla="*/ 24 w 136"/>
                    <a:gd name="T35" fmla="*/ 56 h 56"/>
                    <a:gd name="T36" fmla="*/ 8 w 136"/>
                    <a:gd name="T37" fmla="*/ 56 h 56"/>
                    <a:gd name="T38" fmla="*/ 0 w 136"/>
                    <a:gd name="T39" fmla="*/ 4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48"/>
                      </a:moveTo>
                      <a:lnTo>
                        <a:pt x="0" y="40"/>
                      </a:lnTo>
                      <a:lnTo>
                        <a:pt x="8" y="32"/>
                      </a:lnTo>
                      <a:lnTo>
                        <a:pt x="32" y="16"/>
                      </a:lnTo>
                      <a:lnTo>
                        <a:pt x="56" y="8"/>
                      </a:lnTo>
                      <a:lnTo>
                        <a:pt x="88" y="0"/>
                      </a:lnTo>
                      <a:lnTo>
                        <a:pt x="112" y="0"/>
                      </a:lnTo>
                      <a:lnTo>
                        <a:pt x="128" y="0"/>
                      </a:lnTo>
                      <a:lnTo>
                        <a:pt x="136" y="8"/>
                      </a:lnTo>
                      <a:lnTo>
                        <a:pt x="136" y="16"/>
                      </a:lnTo>
                      <a:lnTo>
                        <a:pt x="120" y="24"/>
                      </a:lnTo>
                      <a:lnTo>
                        <a:pt x="104" y="32"/>
                      </a:lnTo>
                      <a:lnTo>
                        <a:pt x="80" y="48"/>
                      </a:lnTo>
                      <a:lnTo>
                        <a:pt x="48" y="48"/>
                      </a:lnTo>
                      <a:lnTo>
                        <a:pt x="24" y="56"/>
                      </a:lnTo>
                      <a:lnTo>
                        <a:pt x="8" y="56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66" name="Freeform 677"/>
                <p:cNvSpPr>
                  <a:spLocks/>
                </p:cNvSpPr>
                <p:nvPr/>
              </p:nvSpPr>
              <p:spPr bwMode="invGray">
                <a:xfrm>
                  <a:off x="628" y="2504"/>
                  <a:ext cx="112" cy="72"/>
                </a:xfrm>
                <a:custGeom>
                  <a:avLst/>
                  <a:gdLst>
                    <a:gd name="T0" fmla="*/ 8 w 112"/>
                    <a:gd name="T1" fmla="*/ 72 h 72"/>
                    <a:gd name="T2" fmla="*/ 0 w 112"/>
                    <a:gd name="T3" fmla="*/ 64 h 72"/>
                    <a:gd name="T4" fmla="*/ 8 w 112"/>
                    <a:gd name="T5" fmla="*/ 56 h 72"/>
                    <a:gd name="T6" fmla="*/ 16 w 112"/>
                    <a:gd name="T7" fmla="*/ 40 h 72"/>
                    <a:gd name="T8" fmla="*/ 40 w 112"/>
                    <a:gd name="T9" fmla="*/ 24 h 72"/>
                    <a:gd name="T10" fmla="*/ 40 w 112"/>
                    <a:gd name="T11" fmla="*/ 24 h 72"/>
                    <a:gd name="T12" fmla="*/ 80 w 112"/>
                    <a:gd name="T13" fmla="*/ 0 h 72"/>
                    <a:gd name="T14" fmla="*/ 112 w 112"/>
                    <a:gd name="T15" fmla="*/ 0 h 72"/>
                    <a:gd name="T16" fmla="*/ 112 w 112"/>
                    <a:gd name="T17" fmla="*/ 0 h 72"/>
                    <a:gd name="T18" fmla="*/ 112 w 112"/>
                    <a:gd name="T19" fmla="*/ 8 h 72"/>
                    <a:gd name="T20" fmla="*/ 112 w 112"/>
                    <a:gd name="T21" fmla="*/ 16 h 72"/>
                    <a:gd name="T22" fmla="*/ 96 w 112"/>
                    <a:gd name="T23" fmla="*/ 32 h 72"/>
                    <a:gd name="T24" fmla="*/ 80 w 112"/>
                    <a:gd name="T25" fmla="*/ 48 h 72"/>
                    <a:gd name="T26" fmla="*/ 80 w 112"/>
                    <a:gd name="T27" fmla="*/ 48 h 72"/>
                    <a:gd name="T28" fmla="*/ 32 w 112"/>
                    <a:gd name="T29" fmla="*/ 72 h 72"/>
                    <a:gd name="T30" fmla="*/ 8 w 112"/>
                    <a:gd name="T31" fmla="*/ 72 h 7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72"/>
                    <a:gd name="T50" fmla="*/ 112 w 112"/>
                    <a:gd name="T51" fmla="*/ 72 h 72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72">
                      <a:moveTo>
                        <a:pt x="8" y="72"/>
                      </a:moveTo>
                      <a:lnTo>
                        <a:pt x="0" y="64"/>
                      </a:lnTo>
                      <a:lnTo>
                        <a:pt x="8" y="56"/>
                      </a:lnTo>
                      <a:lnTo>
                        <a:pt x="16" y="40"/>
                      </a:lnTo>
                      <a:lnTo>
                        <a:pt x="40" y="24"/>
                      </a:lnTo>
                      <a:lnTo>
                        <a:pt x="80" y="0"/>
                      </a:lnTo>
                      <a:lnTo>
                        <a:pt x="112" y="0"/>
                      </a:lnTo>
                      <a:lnTo>
                        <a:pt x="112" y="8"/>
                      </a:lnTo>
                      <a:lnTo>
                        <a:pt x="112" y="16"/>
                      </a:lnTo>
                      <a:lnTo>
                        <a:pt x="96" y="32"/>
                      </a:lnTo>
                      <a:lnTo>
                        <a:pt x="80" y="48"/>
                      </a:lnTo>
                      <a:lnTo>
                        <a:pt x="32" y="72"/>
                      </a:lnTo>
                      <a:lnTo>
                        <a:pt x="8" y="7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67" name="Freeform 678"/>
                <p:cNvSpPr>
                  <a:spLocks/>
                </p:cNvSpPr>
                <p:nvPr/>
              </p:nvSpPr>
              <p:spPr bwMode="invGray">
                <a:xfrm>
                  <a:off x="932" y="2464"/>
                  <a:ext cx="136" cy="56"/>
                </a:xfrm>
                <a:custGeom>
                  <a:avLst/>
                  <a:gdLst>
                    <a:gd name="T0" fmla="*/ 0 w 136"/>
                    <a:gd name="T1" fmla="*/ 8 h 56"/>
                    <a:gd name="T2" fmla="*/ 8 w 136"/>
                    <a:gd name="T3" fmla="*/ 0 h 56"/>
                    <a:gd name="T4" fmla="*/ 32 w 136"/>
                    <a:gd name="T5" fmla="*/ 0 h 56"/>
                    <a:gd name="T6" fmla="*/ 56 w 136"/>
                    <a:gd name="T7" fmla="*/ 0 h 56"/>
                    <a:gd name="T8" fmla="*/ 80 w 136"/>
                    <a:gd name="T9" fmla="*/ 8 h 56"/>
                    <a:gd name="T10" fmla="*/ 80 w 136"/>
                    <a:gd name="T11" fmla="*/ 8 h 56"/>
                    <a:gd name="T12" fmla="*/ 104 w 136"/>
                    <a:gd name="T13" fmla="*/ 16 h 56"/>
                    <a:gd name="T14" fmla="*/ 128 w 136"/>
                    <a:gd name="T15" fmla="*/ 32 h 56"/>
                    <a:gd name="T16" fmla="*/ 136 w 136"/>
                    <a:gd name="T17" fmla="*/ 40 h 56"/>
                    <a:gd name="T18" fmla="*/ 136 w 136"/>
                    <a:gd name="T19" fmla="*/ 48 h 56"/>
                    <a:gd name="T20" fmla="*/ 136 w 136"/>
                    <a:gd name="T21" fmla="*/ 48 h 56"/>
                    <a:gd name="T22" fmla="*/ 128 w 136"/>
                    <a:gd name="T23" fmla="*/ 56 h 56"/>
                    <a:gd name="T24" fmla="*/ 112 w 136"/>
                    <a:gd name="T25" fmla="*/ 56 h 56"/>
                    <a:gd name="T26" fmla="*/ 88 w 136"/>
                    <a:gd name="T27" fmla="*/ 56 h 56"/>
                    <a:gd name="T28" fmla="*/ 64 w 136"/>
                    <a:gd name="T29" fmla="*/ 48 h 56"/>
                    <a:gd name="T30" fmla="*/ 64 w 136"/>
                    <a:gd name="T31" fmla="*/ 48 h 56"/>
                    <a:gd name="T32" fmla="*/ 32 w 136"/>
                    <a:gd name="T33" fmla="*/ 40 h 56"/>
                    <a:gd name="T34" fmla="*/ 16 w 136"/>
                    <a:gd name="T35" fmla="*/ 24 h 56"/>
                    <a:gd name="T36" fmla="*/ 0 w 136"/>
                    <a:gd name="T37" fmla="*/ 16 h 56"/>
                    <a:gd name="T38" fmla="*/ 0 w 136"/>
                    <a:gd name="T39" fmla="*/ 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8"/>
                      </a:move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56" y="0"/>
                      </a:lnTo>
                      <a:lnTo>
                        <a:pt x="80" y="8"/>
                      </a:lnTo>
                      <a:lnTo>
                        <a:pt x="104" y="16"/>
                      </a:lnTo>
                      <a:lnTo>
                        <a:pt x="128" y="32"/>
                      </a:lnTo>
                      <a:lnTo>
                        <a:pt x="136" y="40"/>
                      </a:lnTo>
                      <a:lnTo>
                        <a:pt x="136" y="48"/>
                      </a:lnTo>
                      <a:lnTo>
                        <a:pt x="128" y="56"/>
                      </a:lnTo>
                      <a:lnTo>
                        <a:pt x="112" y="56"/>
                      </a:lnTo>
                      <a:lnTo>
                        <a:pt x="88" y="56"/>
                      </a:lnTo>
                      <a:lnTo>
                        <a:pt x="64" y="48"/>
                      </a:lnTo>
                      <a:lnTo>
                        <a:pt x="32" y="40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68" name="Freeform 679"/>
                <p:cNvSpPr>
                  <a:spLocks/>
                </p:cNvSpPr>
                <p:nvPr/>
              </p:nvSpPr>
              <p:spPr bwMode="invGray">
                <a:xfrm>
                  <a:off x="564" y="2360"/>
                  <a:ext cx="136" cy="56"/>
                </a:xfrm>
                <a:custGeom>
                  <a:avLst/>
                  <a:gdLst>
                    <a:gd name="T0" fmla="*/ 0 w 136"/>
                    <a:gd name="T1" fmla="*/ 8 h 56"/>
                    <a:gd name="T2" fmla="*/ 8 w 136"/>
                    <a:gd name="T3" fmla="*/ 0 h 56"/>
                    <a:gd name="T4" fmla="*/ 24 w 136"/>
                    <a:gd name="T5" fmla="*/ 0 h 56"/>
                    <a:gd name="T6" fmla="*/ 48 w 136"/>
                    <a:gd name="T7" fmla="*/ 0 h 56"/>
                    <a:gd name="T8" fmla="*/ 80 w 136"/>
                    <a:gd name="T9" fmla="*/ 8 h 56"/>
                    <a:gd name="T10" fmla="*/ 80 w 136"/>
                    <a:gd name="T11" fmla="*/ 8 h 56"/>
                    <a:gd name="T12" fmla="*/ 104 w 136"/>
                    <a:gd name="T13" fmla="*/ 16 h 56"/>
                    <a:gd name="T14" fmla="*/ 120 w 136"/>
                    <a:gd name="T15" fmla="*/ 24 h 56"/>
                    <a:gd name="T16" fmla="*/ 136 w 136"/>
                    <a:gd name="T17" fmla="*/ 40 h 56"/>
                    <a:gd name="T18" fmla="*/ 136 w 136"/>
                    <a:gd name="T19" fmla="*/ 48 h 56"/>
                    <a:gd name="T20" fmla="*/ 136 w 136"/>
                    <a:gd name="T21" fmla="*/ 48 h 56"/>
                    <a:gd name="T22" fmla="*/ 128 w 136"/>
                    <a:gd name="T23" fmla="*/ 48 h 56"/>
                    <a:gd name="T24" fmla="*/ 112 w 136"/>
                    <a:gd name="T25" fmla="*/ 56 h 56"/>
                    <a:gd name="T26" fmla="*/ 88 w 136"/>
                    <a:gd name="T27" fmla="*/ 48 h 56"/>
                    <a:gd name="T28" fmla="*/ 56 w 136"/>
                    <a:gd name="T29" fmla="*/ 40 h 56"/>
                    <a:gd name="T30" fmla="*/ 56 w 136"/>
                    <a:gd name="T31" fmla="*/ 40 h 56"/>
                    <a:gd name="T32" fmla="*/ 32 w 136"/>
                    <a:gd name="T33" fmla="*/ 32 h 56"/>
                    <a:gd name="T34" fmla="*/ 8 w 136"/>
                    <a:gd name="T35" fmla="*/ 24 h 56"/>
                    <a:gd name="T36" fmla="*/ 0 w 136"/>
                    <a:gd name="T37" fmla="*/ 16 h 56"/>
                    <a:gd name="T38" fmla="*/ 0 w 136"/>
                    <a:gd name="T39" fmla="*/ 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8"/>
                      </a:moveTo>
                      <a:lnTo>
                        <a:pt x="8" y="0"/>
                      </a:lnTo>
                      <a:lnTo>
                        <a:pt x="24" y="0"/>
                      </a:lnTo>
                      <a:lnTo>
                        <a:pt x="48" y="0"/>
                      </a:lnTo>
                      <a:lnTo>
                        <a:pt x="80" y="8"/>
                      </a:lnTo>
                      <a:lnTo>
                        <a:pt x="104" y="16"/>
                      </a:lnTo>
                      <a:lnTo>
                        <a:pt x="120" y="24"/>
                      </a:lnTo>
                      <a:lnTo>
                        <a:pt x="136" y="40"/>
                      </a:lnTo>
                      <a:lnTo>
                        <a:pt x="136" y="48"/>
                      </a:lnTo>
                      <a:lnTo>
                        <a:pt x="128" y="48"/>
                      </a:lnTo>
                      <a:lnTo>
                        <a:pt x="112" y="56"/>
                      </a:lnTo>
                      <a:lnTo>
                        <a:pt x="88" y="48"/>
                      </a:lnTo>
                      <a:lnTo>
                        <a:pt x="56" y="40"/>
                      </a:lnTo>
                      <a:lnTo>
                        <a:pt x="32" y="32"/>
                      </a:lnTo>
                      <a:lnTo>
                        <a:pt x="8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69" name="Freeform 680"/>
                <p:cNvSpPr>
                  <a:spLocks/>
                </p:cNvSpPr>
                <p:nvPr/>
              </p:nvSpPr>
              <p:spPr bwMode="invGray">
                <a:xfrm>
                  <a:off x="692" y="2256"/>
                  <a:ext cx="72" cy="104"/>
                </a:xfrm>
                <a:custGeom>
                  <a:avLst/>
                  <a:gdLst>
                    <a:gd name="T0" fmla="*/ 8 w 72"/>
                    <a:gd name="T1" fmla="*/ 0 h 104"/>
                    <a:gd name="T2" fmla="*/ 32 w 72"/>
                    <a:gd name="T3" fmla="*/ 8 h 104"/>
                    <a:gd name="T4" fmla="*/ 64 w 72"/>
                    <a:gd name="T5" fmla="*/ 48 h 104"/>
                    <a:gd name="T6" fmla="*/ 64 w 72"/>
                    <a:gd name="T7" fmla="*/ 48 h 104"/>
                    <a:gd name="T8" fmla="*/ 72 w 72"/>
                    <a:gd name="T9" fmla="*/ 80 h 104"/>
                    <a:gd name="T10" fmla="*/ 64 w 72"/>
                    <a:gd name="T11" fmla="*/ 104 h 104"/>
                    <a:gd name="T12" fmla="*/ 64 w 72"/>
                    <a:gd name="T13" fmla="*/ 104 h 104"/>
                    <a:gd name="T14" fmla="*/ 40 w 72"/>
                    <a:gd name="T15" fmla="*/ 96 h 104"/>
                    <a:gd name="T16" fmla="*/ 16 w 72"/>
                    <a:gd name="T17" fmla="*/ 56 h 104"/>
                    <a:gd name="T18" fmla="*/ 16 w 72"/>
                    <a:gd name="T19" fmla="*/ 56 h 104"/>
                    <a:gd name="T20" fmla="*/ 0 w 72"/>
                    <a:gd name="T21" fmla="*/ 24 h 104"/>
                    <a:gd name="T22" fmla="*/ 8 w 72"/>
                    <a:gd name="T23" fmla="*/ 0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104"/>
                    <a:gd name="T38" fmla="*/ 72 w 72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104">
                      <a:moveTo>
                        <a:pt x="8" y="0"/>
                      </a:moveTo>
                      <a:lnTo>
                        <a:pt x="32" y="8"/>
                      </a:lnTo>
                      <a:lnTo>
                        <a:pt x="64" y="48"/>
                      </a:lnTo>
                      <a:lnTo>
                        <a:pt x="72" y="80"/>
                      </a:lnTo>
                      <a:lnTo>
                        <a:pt x="64" y="104"/>
                      </a:lnTo>
                      <a:lnTo>
                        <a:pt x="40" y="96"/>
                      </a:lnTo>
                      <a:lnTo>
                        <a:pt x="16" y="56"/>
                      </a:lnTo>
                      <a:lnTo>
                        <a:pt x="0" y="24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70" name="Freeform 681"/>
                <p:cNvSpPr>
                  <a:spLocks/>
                </p:cNvSpPr>
                <p:nvPr/>
              </p:nvSpPr>
              <p:spPr bwMode="invGray">
                <a:xfrm>
                  <a:off x="852" y="2520"/>
                  <a:ext cx="72" cy="96"/>
                </a:xfrm>
                <a:custGeom>
                  <a:avLst/>
                  <a:gdLst>
                    <a:gd name="T0" fmla="*/ 8 w 72"/>
                    <a:gd name="T1" fmla="*/ 0 h 96"/>
                    <a:gd name="T2" fmla="*/ 32 w 72"/>
                    <a:gd name="T3" fmla="*/ 8 h 96"/>
                    <a:gd name="T4" fmla="*/ 56 w 72"/>
                    <a:gd name="T5" fmla="*/ 40 h 96"/>
                    <a:gd name="T6" fmla="*/ 56 w 72"/>
                    <a:gd name="T7" fmla="*/ 40 h 96"/>
                    <a:gd name="T8" fmla="*/ 72 w 72"/>
                    <a:gd name="T9" fmla="*/ 80 h 96"/>
                    <a:gd name="T10" fmla="*/ 64 w 72"/>
                    <a:gd name="T11" fmla="*/ 96 h 96"/>
                    <a:gd name="T12" fmla="*/ 64 w 72"/>
                    <a:gd name="T13" fmla="*/ 96 h 96"/>
                    <a:gd name="T14" fmla="*/ 40 w 72"/>
                    <a:gd name="T15" fmla="*/ 88 h 96"/>
                    <a:gd name="T16" fmla="*/ 8 w 72"/>
                    <a:gd name="T17" fmla="*/ 56 h 96"/>
                    <a:gd name="T18" fmla="*/ 8 w 72"/>
                    <a:gd name="T19" fmla="*/ 56 h 96"/>
                    <a:gd name="T20" fmla="*/ 0 w 72"/>
                    <a:gd name="T21" fmla="*/ 16 h 96"/>
                    <a:gd name="T22" fmla="*/ 8 w 72"/>
                    <a:gd name="T23" fmla="*/ 0 h 9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96"/>
                    <a:gd name="T38" fmla="*/ 72 w 72"/>
                    <a:gd name="T39" fmla="*/ 96 h 9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96">
                      <a:moveTo>
                        <a:pt x="8" y="0"/>
                      </a:moveTo>
                      <a:lnTo>
                        <a:pt x="32" y="8"/>
                      </a:lnTo>
                      <a:lnTo>
                        <a:pt x="56" y="40"/>
                      </a:lnTo>
                      <a:lnTo>
                        <a:pt x="72" y="80"/>
                      </a:lnTo>
                      <a:lnTo>
                        <a:pt x="64" y="96"/>
                      </a:lnTo>
                      <a:lnTo>
                        <a:pt x="40" y="88"/>
                      </a:lnTo>
                      <a:lnTo>
                        <a:pt x="8" y="56"/>
                      </a:lnTo>
                      <a:lnTo>
                        <a:pt x="0" y="16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71" name="Freeform 682"/>
                <p:cNvSpPr>
                  <a:spLocks/>
                </p:cNvSpPr>
                <p:nvPr/>
              </p:nvSpPr>
              <p:spPr bwMode="invGray">
                <a:xfrm>
                  <a:off x="844" y="2256"/>
                  <a:ext cx="72" cy="104"/>
                </a:xfrm>
                <a:custGeom>
                  <a:avLst/>
                  <a:gdLst>
                    <a:gd name="T0" fmla="*/ 64 w 72"/>
                    <a:gd name="T1" fmla="*/ 0 h 104"/>
                    <a:gd name="T2" fmla="*/ 72 w 72"/>
                    <a:gd name="T3" fmla="*/ 24 h 104"/>
                    <a:gd name="T4" fmla="*/ 56 w 72"/>
                    <a:gd name="T5" fmla="*/ 56 h 104"/>
                    <a:gd name="T6" fmla="*/ 56 w 72"/>
                    <a:gd name="T7" fmla="*/ 56 h 104"/>
                    <a:gd name="T8" fmla="*/ 32 w 72"/>
                    <a:gd name="T9" fmla="*/ 88 h 104"/>
                    <a:gd name="T10" fmla="*/ 8 w 72"/>
                    <a:gd name="T11" fmla="*/ 104 h 104"/>
                    <a:gd name="T12" fmla="*/ 8 w 72"/>
                    <a:gd name="T13" fmla="*/ 104 h 104"/>
                    <a:gd name="T14" fmla="*/ 0 w 72"/>
                    <a:gd name="T15" fmla="*/ 80 h 104"/>
                    <a:gd name="T16" fmla="*/ 8 w 72"/>
                    <a:gd name="T17" fmla="*/ 40 h 104"/>
                    <a:gd name="T18" fmla="*/ 8 w 72"/>
                    <a:gd name="T19" fmla="*/ 40 h 104"/>
                    <a:gd name="T20" fmla="*/ 40 w 72"/>
                    <a:gd name="T21" fmla="*/ 8 h 104"/>
                    <a:gd name="T22" fmla="*/ 64 w 72"/>
                    <a:gd name="T23" fmla="*/ 0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104"/>
                    <a:gd name="T38" fmla="*/ 72 w 72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104">
                      <a:moveTo>
                        <a:pt x="64" y="0"/>
                      </a:moveTo>
                      <a:lnTo>
                        <a:pt x="72" y="24"/>
                      </a:lnTo>
                      <a:lnTo>
                        <a:pt x="56" y="56"/>
                      </a:lnTo>
                      <a:lnTo>
                        <a:pt x="32" y="88"/>
                      </a:lnTo>
                      <a:lnTo>
                        <a:pt x="8" y="104"/>
                      </a:lnTo>
                      <a:lnTo>
                        <a:pt x="0" y="80"/>
                      </a:lnTo>
                      <a:lnTo>
                        <a:pt x="8" y="40"/>
                      </a:lnTo>
                      <a:lnTo>
                        <a:pt x="40" y="8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72" name="Freeform 683"/>
                <p:cNvSpPr>
                  <a:spLocks/>
                </p:cNvSpPr>
                <p:nvPr/>
              </p:nvSpPr>
              <p:spPr bwMode="invGray">
                <a:xfrm>
                  <a:off x="700" y="2520"/>
                  <a:ext cx="80" cy="96"/>
                </a:xfrm>
                <a:custGeom>
                  <a:avLst/>
                  <a:gdLst>
                    <a:gd name="T0" fmla="*/ 64 w 80"/>
                    <a:gd name="T1" fmla="*/ 0 h 96"/>
                    <a:gd name="T2" fmla="*/ 80 w 80"/>
                    <a:gd name="T3" fmla="*/ 16 h 96"/>
                    <a:gd name="T4" fmla="*/ 64 w 80"/>
                    <a:gd name="T5" fmla="*/ 56 h 96"/>
                    <a:gd name="T6" fmla="*/ 64 w 80"/>
                    <a:gd name="T7" fmla="*/ 56 h 96"/>
                    <a:gd name="T8" fmla="*/ 40 w 80"/>
                    <a:gd name="T9" fmla="*/ 88 h 96"/>
                    <a:gd name="T10" fmla="*/ 8 w 80"/>
                    <a:gd name="T11" fmla="*/ 96 h 96"/>
                    <a:gd name="T12" fmla="*/ 8 w 80"/>
                    <a:gd name="T13" fmla="*/ 96 h 96"/>
                    <a:gd name="T14" fmla="*/ 0 w 80"/>
                    <a:gd name="T15" fmla="*/ 80 h 96"/>
                    <a:gd name="T16" fmla="*/ 16 w 80"/>
                    <a:gd name="T17" fmla="*/ 40 h 96"/>
                    <a:gd name="T18" fmla="*/ 16 w 80"/>
                    <a:gd name="T19" fmla="*/ 40 h 96"/>
                    <a:gd name="T20" fmla="*/ 40 w 80"/>
                    <a:gd name="T21" fmla="*/ 8 h 96"/>
                    <a:gd name="T22" fmla="*/ 64 w 80"/>
                    <a:gd name="T23" fmla="*/ 0 h 9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0"/>
                    <a:gd name="T37" fmla="*/ 0 h 96"/>
                    <a:gd name="T38" fmla="*/ 80 w 80"/>
                    <a:gd name="T39" fmla="*/ 96 h 9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0" h="96">
                      <a:moveTo>
                        <a:pt x="64" y="0"/>
                      </a:moveTo>
                      <a:lnTo>
                        <a:pt x="80" y="16"/>
                      </a:lnTo>
                      <a:lnTo>
                        <a:pt x="64" y="56"/>
                      </a:lnTo>
                      <a:lnTo>
                        <a:pt x="40" y="88"/>
                      </a:lnTo>
                      <a:lnTo>
                        <a:pt x="8" y="96"/>
                      </a:lnTo>
                      <a:lnTo>
                        <a:pt x="0" y="80"/>
                      </a:lnTo>
                      <a:lnTo>
                        <a:pt x="16" y="40"/>
                      </a:lnTo>
                      <a:lnTo>
                        <a:pt x="40" y="8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13938" name="Freeform 684"/>
              <p:cNvSpPr>
                <a:spLocks/>
              </p:cNvSpPr>
              <p:nvPr/>
            </p:nvSpPr>
            <p:spPr bwMode="invGray">
              <a:xfrm>
                <a:off x="572" y="1295"/>
                <a:ext cx="472" cy="334"/>
              </a:xfrm>
              <a:custGeom>
                <a:avLst/>
                <a:gdLst>
                  <a:gd name="T0" fmla="*/ 1 w 672"/>
                  <a:gd name="T1" fmla="*/ 2 h 424"/>
                  <a:gd name="T2" fmla="*/ 1 w 672"/>
                  <a:gd name="T3" fmla="*/ 2 h 424"/>
                  <a:gd name="T4" fmla="*/ 1 w 672"/>
                  <a:gd name="T5" fmla="*/ 2 h 424"/>
                  <a:gd name="T6" fmla="*/ 1 w 672"/>
                  <a:gd name="T7" fmla="*/ 2 h 424"/>
                  <a:gd name="T8" fmla="*/ 1 w 672"/>
                  <a:gd name="T9" fmla="*/ 2 h 424"/>
                  <a:gd name="T10" fmla="*/ 1 w 672"/>
                  <a:gd name="T11" fmla="*/ 2 h 424"/>
                  <a:gd name="T12" fmla="*/ 1 w 672"/>
                  <a:gd name="T13" fmla="*/ 2 h 424"/>
                  <a:gd name="T14" fmla="*/ 1 w 672"/>
                  <a:gd name="T15" fmla="*/ 2 h 424"/>
                  <a:gd name="T16" fmla="*/ 1 w 672"/>
                  <a:gd name="T17" fmla="*/ 2 h 424"/>
                  <a:gd name="T18" fmla="*/ 1 w 672"/>
                  <a:gd name="T19" fmla="*/ 2 h 424"/>
                  <a:gd name="T20" fmla="*/ 1 w 672"/>
                  <a:gd name="T21" fmla="*/ 2 h 424"/>
                  <a:gd name="T22" fmla="*/ 1 w 672"/>
                  <a:gd name="T23" fmla="*/ 2 h 424"/>
                  <a:gd name="T24" fmla="*/ 1 w 672"/>
                  <a:gd name="T25" fmla="*/ 2 h 424"/>
                  <a:gd name="T26" fmla="*/ 0 w 672"/>
                  <a:gd name="T27" fmla="*/ 2 h 424"/>
                  <a:gd name="T28" fmla="*/ 0 w 672"/>
                  <a:gd name="T29" fmla="*/ 2 h 424"/>
                  <a:gd name="T30" fmla="*/ 1 w 672"/>
                  <a:gd name="T31" fmla="*/ 2 h 424"/>
                  <a:gd name="T32" fmla="*/ 1 w 672"/>
                  <a:gd name="T33" fmla="*/ 2 h 424"/>
                  <a:gd name="T34" fmla="*/ 1 w 672"/>
                  <a:gd name="T35" fmla="*/ 2 h 424"/>
                  <a:gd name="T36" fmla="*/ 1 w 672"/>
                  <a:gd name="T37" fmla="*/ 2 h 424"/>
                  <a:gd name="T38" fmla="*/ 1 w 672"/>
                  <a:gd name="T39" fmla="*/ 2 h 424"/>
                  <a:gd name="T40" fmla="*/ 1 w 672"/>
                  <a:gd name="T41" fmla="*/ 0 h 424"/>
                  <a:gd name="T42" fmla="*/ 1 w 672"/>
                  <a:gd name="T43" fmla="*/ 0 h 424"/>
                  <a:gd name="T44" fmla="*/ 1 w 672"/>
                  <a:gd name="T45" fmla="*/ 2 h 424"/>
                  <a:gd name="T46" fmla="*/ 1 w 672"/>
                  <a:gd name="T47" fmla="*/ 2 h 424"/>
                  <a:gd name="T48" fmla="*/ 1 w 672"/>
                  <a:gd name="T49" fmla="*/ 2 h 424"/>
                  <a:gd name="T50" fmla="*/ 1 w 672"/>
                  <a:gd name="T51" fmla="*/ 2 h 424"/>
                  <a:gd name="T52" fmla="*/ 1 w 672"/>
                  <a:gd name="T53" fmla="*/ 2 h 424"/>
                  <a:gd name="T54" fmla="*/ 1 w 672"/>
                  <a:gd name="T55" fmla="*/ 2 h 42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72"/>
                  <a:gd name="T85" fmla="*/ 0 h 424"/>
                  <a:gd name="T86" fmla="*/ 672 w 672"/>
                  <a:gd name="T87" fmla="*/ 424 h 42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72" h="424">
                    <a:moveTo>
                      <a:pt x="672" y="216"/>
                    </a:moveTo>
                    <a:lnTo>
                      <a:pt x="664" y="256"/>
                    </a:lnTo>
                    <a:lnTo>
                      <a:pt x="648" y="296"/>
                    </a:lnTo>
                    <a:lnTo>
                      <a:pt x="616" y="328"/>
                    </a:lnTo>
                    <a:lnTo>
                      <a:pt x="576" y="360"/>
                    </a:lnTo>
                    <a:lnTo>
                      <a:pt x="464" y="408"/>
                    </a:lnTo>
                    <a:lnTo>
                      <a:pt x="336" y="424"/>
                    </a:lnTo>
                    <a:lnTo>
                      <a:pt x="208" y="408"/>
                    </a:lnTo>
                    <a:lnTo>
                      <a:pt x="96" y="360"/>
                    </a:lnTo>
                    <a:lnTo>
                      <a:pt x="56" y="328"/>
                    </a:lnTo>
                    <a:lnTo>
                      <a:pt x="24" y="296"/>
                    </a:lnTo>
                    <a:lnTo>
                      <a:pt x="8" y="256"/>
                    </a:lnTo>
                    <a:lnTo>
                      <a:pt x="0" y="216"/>
                    </a:lnTo>
                    <a:lnTo>
                      <a:pt x="8" y="168"/>
                    </a:lnTo>
                    <a:lnTo>
                      <a:pt x="24" y="128"/>
                    </a:lnTo>
                    <a:lnTo>
                      <a:pt x="56" y="96"/>
                    </a:lnTo>
                    <a:lnTo>
                      <a:pt x="96" y="64"/>
                    </a:lnTo>
                    <a:lnTo>
                      <a:pt x="208" y="16"/>
                    </a:lnTo>
                    <a:lnTo>
                      <a:pt x="336" y="0"/>
                    </a:lnTo>
                    <a:lnTo>
                      <a:pt x="464" y="16"/>
                    </a:lnTo>
                    <a:lnTo>
                      <a:pt x="576" y="64"/>
                    </a:lnTo>
                    <a:lnTo>
                      <a:pt x="616" y="96"/>
                    </a:lnTo>
                    <a:lnTo>
                      <a:pt x="648" y="128"/>
                    </a:lnTo>
                    <a:lnTo>
                      <a:pt x="664" y="168"/>
                    </a:lnTo>
                    <a:lnTo>
                      <a:pt x="672" y="216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B3B3B3"/>
                  </a:gs>
                  <a:gs pos="100000">
                    <a:srgbClr val="808080"/>
                  </a:gs>
                </a:gsLst>
                <a:path path="rect">
                  <a:fillToRect l="50000" t="50000" r="50000" b="50000"/>
                </a:path>
              </a:gradFill>
              <a:ln w="317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13939" name="Group 685"/>
              <p:cNvGrpSpPr>
                <a:grpSpLocks/>
              </p:cNvGrpSpPr>
              <p:nvPr/>
            </p:nvGrpSpPr>
            <p:grpSpPr bwMode="auto">
              <a:xfrm>
                <a:off x="632" y="1338"/>
                <a:ext cx="352" cy="248"/>
                <a:chOff x="636" y="2320"/>
                <a:chExt cx="352" cy="248"/>
              </a:xfrm>
            </p:grpSpPr>
            <p:sp>
              <p:nvSpPr>
                <p:cNvPr id="113940" name="Freeform 686"/>
                <p:cNvSpPr>
                  <a:spLocks/>
                </p:cNvSpPr>
                <p:nvPr/>
              </p:nvSpPr>
              <p:spPr bwMode="invGray">
                <a:xfrm>
                  <a:off x="788" y="2424"/>
                  <a:ext cx="32" cy="16"/>
                </a:xfrm>
                <a:custGeom>
                  <a:avLst/>
                  <a:gdLst>
                    <a:gd name="T0" fmla="*/ 32 w 32"/>
                    <a:gd name="T1" fmla="*/ 8 h 16"/>
                    <a:gd name="T2" fmla="*/ 32 w 32"/>
                    <a:gd name="T3" fmla="*/ 16 h 16"/>
                    <a:gd name="T4" fmla="*/ 16 w 32"/>
                    <a:gd name="T5" fmla="*/ 16 h 16"/>
                    <a:gd name="T6" fmla="*/ 16 w 32"/>
                    <a:gd name="T7" fmla="*/ 16 h 16"/>
                    <a:gd name="T8" fmla="*/ 8 w 32"/>
                    <a:gd name="T9" fmla="*/ 16 h 16"/>
                    <a:gd name="T10" fmla="*/ 0 w 32"/>
                    <a:gd name="T11" fmla="*/ 8 h 16"/>
                    <a:gd name="T12" fmla="*/ 0 w 32"/>
                    <a:gd name="T13" fmla="*/ 8 h 16"/>
                    <a:gd name="T14" fmla="*/ 8 w 32"/>
                    <a:gd name="T15" fmla="*/ 0 h 16"/>
                    <a:gd name="T16" fmla="*/ 16 w 32"/>
                    <a:gd name="T17" fmla="*/ 0 h 16"/>
                    <a:gd name="T18" fmla="*/ 16 w 32"/>
                    <a:gd name="T19" fmla="*/ 0 h 16"/>
                    <a:gd name="T20" fmla="*/ 32 w 32"/>
                    <a:gd name="T21" fmla="*/ 0 h 16"/>
                    <a:gd name="T22" fmla="*/ 32 w 32"/>
                    <a:gd name="T23" fmla="*/ 8 h 1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16"/>
                    <a:gd name="T38" fmla="*/ 32 w 32"/>
                    <a:gd name="T39" fmla="*/ 16 h 1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16">
                      <a:moveTo>
                        <a:pt x="32" y="8"/>
                      </a:moveTo>
                      <a:lnTo>
                        <a:pt x="32" y="16"/>
                      </a:lnTo>
                      <a:lnTo>
                        <a:pt x="16" y="16"/>
                      </a:lnTo>
                      <a:lnTo>
                        <a:pt x="8" y="16"/>
                      </a:lnTo>
                      <a:lnTo>
                        <a:pt x="0" y="8"/>
                      </a:lnTo>
                      <a:lnTo>
                        <a:pt x="8" y="0"/>
                      </a:lnTo>
                      <a:lnTo>
                        <a:pt x="16" y="0"/>
                      </a:lnTo>
                      <a:lnTo>
                        <a:pt x="32" y="0"/>
                      </a:lnTo>
                      <a:lnTo>
                        <a:pt x="32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41" name="Freeform 687"/>
                <p:cNvSpPr>
                  <a:spLocks/>
                </p:cNvSpPr>
                <p:nvPr/>
              </p:nvSpPr>
              <p:spPr bwMode="invGray">
                <a:xfrm>
                  <a:off x="924" y="2416"/>
                  <a:ext cx="64" cy="24"/>
                </a:xfrm>
                <a:custGeom>
                  <a:avLst/>
                  <a:gdLst>
                    <a:gd name="T0" fmla="*/ 64 w 64"/>
                    <a:gd name="T1" fmla="*/ 16 h 24"/>
                    <a:gd name="T2" fmla="*/ 56 w 64"/>
                    <a:gd name="T3" fmla="*/ 24 h 24"/>
                    <a:gd name="T4" fmla="*/ 32 w 64"/>
                    <a:gd name="T5" fmla="*/ 24 h 24"/>
                    <a:gd name="T6" fmla="*/ 32 w 64"/>
                    <a:gd name="T7" fmla="*/ 24 h 24"/>
                    <a:gd name="T8" fmla="*/ 16 w 64"/>
                    <a:gd name="T9" fmla="*/ 24 h 24"/>
                    <a:gd name="T10" fmla="*/ 0 w 64"/>
                    <a:gd name="T11" fmla="*/ 16 h 24"/>
                    <a:gd name="T12" fmla="*/ 0 w 64"/>
                    <a:gd name="T13" fmla="*/ 16 h 24"/>
                    <a:gd name="T14" fmla="*/ 16 w 64"/>
                    <a:gd name="T15" fmla="*/ 8 h 24"/>
                    <a:gd name="T16" fmla="*/ 32 w 64"/>
                    <a:gd name="T17" fmla="*/ 0 h 24"/>
                    <a:gd name="T18" fmla="*/ 32 w 64"/>
                    <a:gd name="T19" fmla="*/ 0 h 24"/>
                    <a:gd name="T20" fmla="*/ 56 w 64"/>
                    <a:gd name="T21" fmla="*/ 8 h 24"/>
                    <a:gd name="T22" fmla="*/ 64 w 64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24"/>
                    <a:gd name="T38" fmla="*/ 64 w 64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24">
                      <a:moveTo>
                        <a:pt x="64" y="16"/>
                      </a:moveTo>
                      <a:lnTo>
                        <a:pt x="56" y="24"/>
                      </a:lnTo>
                      <a:lnTo>
                        <a:pt x="32" y="24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16" y="8"/>
                      </a:lnTo>
                      <a:lnTo>
                        <a:pt x="32" y="0"/>
                      </a:lnTo>
                      <a:lnTo>
                        <a:pt x="56" y="8"/>
                      </a:lnTo>
                      <a:lnTo>
                        <a:pt x="6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42" name="Freeform 688"/>
                <p:cNvSpPr>
                  <a:spLocks/>
                </p:cNvSpPr>
                <p:nvPr/>
              </p:nvSpPr>
              <p:spPr bwMode="invGray">
                <a:xfrm>
                  <a:off x="908" y="2512"/>
                  <a:ext cx="40" cy="32"/>
                </a:xfrm>
                <a:custGeom>
                  <a:avLst/>
                  <a:gdLst>
                    <a:gd name="T0" fmla="*/ 40 w 40"/>
                    <a:gd name="T1" fmla="*/ 32 h 32"/>
                    <a:gd name="T2" fmla="*/ 24 w 40"/>
                    <a:gd name="T3" fmla="*/ 32 h 32"/>
                    <a:gd name="T4" fmla="*/ 8 w 40"/>
                    <a:gd name="T5" fmla="*/ 24 h 32"/>
                    <a:gd name="T6" fmla="*/ 8 w 40"/>
                    <a:gd name="T7" fmla="*/ 24 h 32"/>
                    <a:gd name="T8" fmla="*/ 0 w 40"/>
                    <a:gd name="T9" fmla="*/ 8 h 32"/>
                    <a:gd name="T10" fmla="*/ 0 w 40"/>
                    <a:gd name="T11" fmla="*/ 0 h 32"/>
                    <a:gd name="T12" fmla="*/ 0 w 40"/>
                    <a:gd name="T13" fmla="*/ 0 h 32"/>
                    <a:gd name="T14" fmla="*/ 16 w 40"/>
                    <a:gd name="T15" fmla="*/ 0 h 32"/>
                    <a:gd name="T16" fmla="*/ 32 w 40"/>
                    <a:gd name="T17" fmla="*/ 8 h 32"/>
                    <a:gd name="T18" fmla="*/ 32 w 40"/>
                    <a:gd name="T19" fmla="*/ 8 h 32"/>
                    <a:gd name="T20" fmla="*/ 40 w 40"/>
                    <a:gd name="T21" fmla="*/ 24 h 32"/>
                    <a:gd name="T22" fmla="*/ 40 w 40"/>
                    <a:gd name="T23" fmla="*/ 32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32"/>
                    <a:gd name="T38" fmla="*/ 40 w 40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32">
                      <a:moveTo>
                        <a:pt x="40" y="32"/>
                      </a:moveTo>
                      <a:lnTo>
                        <a:pt x="24" y="32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40" y="24"/>
                      </a:lnTo>
                      <a:lnTo>
                        <a:pt x="40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43" name="Freeform 689"/>
                <p:cNvSpPr>
                  <a:spLocks/>
                </p:cNvSpPr>
                <p:nvPr/>
              </p:nvSpPr>
              <p:spPr bwMode="invGray">
                <a:xfrm>
                  <a:off x="780" y="2328"/>
                  <a:ext cx="32" cy="48"/>
                </a:xfrm>
                <a:custGeom>
                  <a:avLst/>
                  <a:gdLst>
                    <a:gd name="T0" fmla="*/ 16 w 32"/>
                    <a:gd name="T1" fmla="*/ 48 h 48"/>
                    <a:gd name="T2" fmla="*/ 8 w 32"/>
                    <a:gd name="T3" fmla="*/ 48 h 48"/>
                    <a:gd name="T4" fmla="*/ 0 w 32"/>
                    <a:gd name="T5" fmla="*/ 24 h 48"/>
                    <a:gd name="T6" fmla="*/ 0 w 32"/>
                    <a:gd name="T7" fmla="*/ 24 h 48"/>
                    <a:gd name="T8" fmla="*/ 8 w 32"/>
                    <a:gd name="T9" fmla="*/ 8 h 48"/>
                    <a:gd name="T10" fmla="*/ 16 w 32"/>
                    <a:gd name="T11" fmla="*/ 0 h 48"/>
                    <a:gd name="T12" fmla="*/ 16 w 32"/>
                    <a:gd name="T13" fmla="*/ 0 h 48"/>
                    <a:gd name="T14" fmla="*/ 24 w 32"/>
                    <a:gd name="T15" fmla="*/ 8 h 48"/>
                    <a:gd name="T16" fmla="*/ 32 w 32"/>
                    <a:gd name="T17" fmla="*/ 24 h 48"/>
                    <a:gd name="T18" fmla="*/ 32 w 32"/>
                    <a:gd name="T19" fmla="*/ 24 h 48"/>
                    <a:gd name="T20" fmla="*/ 24 w 32"/>
                    <a:gd name="T21" fmla="*/ 48 h 48"/>
                    <a:gd name="T22" fmla="*/ 16 w 32"/>
                    <a:gd name="T23" fmla="*/ 48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48"/>
                    <a:gd name="T38" fmla="*/ 32 w 32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48">
                      <a:moveTo>
                        <a:pt x="16" y="48"/>
                      </a:moveTo>
                      <a:lnTo>
                        <a:pt x="8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16" y="0"/>
                      </a:lnTo>
                      <a:lnTo>
                        <a:pt x="24" y="8"/>
                      </a:lnTo>
                      <a:lnTo>
                        <a:pt x="32" y="24"/>
                      </a:lnTo>
                      <a:lnTo>
                        <a:pt x="24" y="48"/>
                      </a:lnTo>
                      <a:lnTo>
                        <a:pt x="16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44" name="Freeform 690"/>
                <p:cNvSpPr>
                  <a:spLocks/>
                </p:cNvSpPr>
                <p:nvPr/>
              </p:nvSpPr>
              <p:spPr bwMode="invGray">
                <a:xfrm>
                  <a:off x="676" y="2432"/>
                  <a:ext cx="64" cy="24"/>
                </a:xfrm>
                <a:custGeom>
                  <a:avLst/>
                  <a:gdLst>
                    <a:gd name="T0" fmla="*/ 64 w 64"/>
                    <a:gd name="T1" fmla="*/ 16 h 24"/>
                    <a:gd name="T2" fmla="*/ 56 w 64"/>
                    <a:gd name="T3" fmla="*/ 24 h 24"/>
                    <a:gd name="T4" fmla="*/ 32 w 64"/>
                    <a:gd name="T5" fmla="*/ 24 h 24"/>
                    <a:gd name="T6" fmla="*/ 32 w 64"/>
                    <a:gd name="T7" fmla="*/ 24 h 24"/>
                    <a:gd name="T8" fmla="*/ 8 w 64"/>
                    <a:gd name="T9" fmla="*/ 24 h 24"/>
                    <a:gd name="T10" fmla="*/ 0 w 64"/>
                    <a:gd name="T11" fmla="*/ 16 h 24"/>
                    <a:gd name="T12" fmla="*/ 0 w 64"/>
                    <a:gd name="T13" fmla="*/ 16 h 24"/>
                    <a:gd name="T14" fmla="*/ 8 w 64"/>
                    <a:gd name="T15" fmla="*/ 8 h 24"/>
                    <a:gd name="T16" fmla="*/ 32 w 64"/>
                    <a:gd name="T17" fmla="*/ 0 h 24"/>
                    <a:gd name="T18" fmla="*/ 32 w 64"/>
                    <a:gd name="T19" fmla="*/ 0 h 24"/>
                    <a:gd name="T20" fmla="*/ 56 w 64"/>
                    <a:gd name="T21" fmla="*/ 8 h 24"/>
                    <a:gd name="T22" fmla="*/ 64 w 64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24"/>
                    <a:gd name="T38" fmla="*/ 64 w 64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24">
                      <a:moveTo>
                        <a:pt x="64" y="16"/>
                      </a:moveTo>
                      <a:lnTo>
                        <a:pt x="56" y="24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16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56" y="8"/>
                      </a:lnTo>
                      <a:lnTo>
                        <a:pt x="6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45" name="Freeform 691"/>
                <p:cNvSpPr>
                  <a:spLocks/>
                </p:cNvSpPr>
                <p:nvPr/>
              </p:nvSpPr>
              <p:spPr bwMode="invGray">
                <a:xfrm>
                  <a:off x="788" y="2520"/>
                  <a:ext cx="32" cy="48"/>
                </a:xfrm>
                <a:custGeom>
                  <a:avLst/>
                  <a:gdLst>
                    <a:gd name="T0" fmla="*/ 16 w 32"/>
                    <a:gd name="T1" fmla="*/ 48 h 48"/>
                    <a:gd name="T2" fmla="*/ 8 w 32"/>
                    <a:gd name="T3" fmla="*/ 40 h 48"/>
                    <a:gd name="T4" fmla="*/ 0 w 32"/>
                    <a:gd name="T5" fmla="*/ 24 h 48"/>
                    <a:gd name="T6" fmla="*/ 0 w 32"/>
                    <a:gd name="T7" fmla="*/ 24 h 48"/>
                    <a:gd name="T8" fmla="*/ 8 w 32"/>
                    <a:gd name="T9" fmla="*/ 8 h 48"/>
                    <a:gd name="T10" fmla="*/ 16 w 32"/>
                    <a:gd name="T11" fmla="*/ 0 h 48"/>
                    <a:gd name="T12" fmla="*/ 16 w 32"/>
                    <a:gd name="T13" fmla="*/ 0 h 48"/>
                    <a:gd name="T14" fmla="*/ 32 w 32"/>
                    <a:gd name="T15" fmla="*/ 8 h 48"/>
                    <a:gd name="T16" fmla="*/ 32 w 32"/>
                    <a:gd name="T17" fmla="*/ 24 h 48"/>
                    <a:gd name="T18" fmla="*/ 32 w 32"/>
                    <a:gd name="T19" fmla="*/ 24 h 48"/>
                    <a:gd name="T20" fmla="*/ 32 w 32"/>
                    <a:gd name="T21" fmla="*/ 40 h 48"/>
                    <a:gd name="T22" fmla="*/ 16 w 32"/>
                    <a:gd name="T23" fmla="*/ 48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48"/>
                    <a:gd name="T38" fmla="*/ 32 w 32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48">
                      <a:moveTo>
                        <a:pt x="16" y="48"/>
                      </a:move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32" y="24"/>
                      </a:lnTo>
                      <a:lnTo>
                        <a:pt x="32" y="40"/>
                      </a:lnTo>
                      <a:lnTo>
                        <a:pt x="16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46" name="Freeform 692"/>
                <p:cNvSpPr>
                  <a:spLocks/>
                </p:cNvSpPr>
                <p:nvPr/>
              </p:nvSpPr>
              <p:spPr bwMode="invGray">
                <a:xfrm>
                  <a:off x="660" y="2352"/>
                  <a:ext cx="48" cy="40"/>
                </a:xfrm>
                <a:custGeom>
                  <a:avLst/>
                  <a:gdLst>
                    <a:gd name="T0" fmla="*/ 48 w 48"/>
                    <a:gd name="T1" fmla="*/ 32 h 40"/>
                    <a:gd name="T2" fmla="*/ 32 w 48"/>
                    <a:gd name="T3" fmla="*/ 40 h 40"/>
                    <a:gd name="T4" fmla="*/ 16 w 48"/>
                    <a:gd name="T5" fmla="*/ 24 h 40"/>
                    <a:gd name="T6" fmla="*/ 16 w 48"/>
                    <a:gd name="T7" fmla="*/ 24 h 40"/>
                    <a:gd name="T8" fmla="*/ 0 w 48"/>
                    <a:gd name="T9" fmla="*/ 16 h 40"/>
                    <a:gd name="T10" fmla="*/ 0 w 48"/>
                    <a:gd name="T11" fmla="*/ 0 h 40"/>
                    <a:gd name="T12" fmla="*/ 0 w 48"/>
                    <a:gd name="T13" fmla="*/ 0 h 40"/>
                    <a:gd name="T14" fmla="*/ 16 w 48"/>
                    <a:gd name="T15" fmla="*/ 0 h 40"/>
                    <a:gd name="T16" fmla="*/ 32 w 48"/>
                    <a:gd name="T17" fmla="*/ 8 h 40"/>
                    <a:gd name="T18" fmla="*/ 32 w 48"/>
                    <a:gd name="T19" fmla="*/ 8 h 40"/>
                    <a:gd name="T20" fmla="*/ 48 w 48"/>
                    <a:gd name="T21" fmla="*/ 24 h 40"/>
                    <a:gd name="T22" fmla="*/ 48 w 48"/>
                    <a:gd name="T23" fmla="*/ 32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0"/>
                    <a:gd name="T38" fmla="*/ 48 w 48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0">
                      <a:moveTo>
                        <a:pt x="48" y="32"/>
                      </a:moveTo>
                      <a:lnTo>
                        <a:pt x="32" y="40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48" y="24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47" name="Freeform 693"/>
                <p:cNvSpPr>
                  <a:spLocks/>
                </p:cNvSpPr>
                <p:nvPr/>
              </p:nvSpPr>
              <p:spPr bwMode="invGray">
                <a:xfrm>
                  <a:off x="892" y="2344"/>
                  <a:ext cx="48" cy="32"/>
                </a:xfrm>
                <a:custGeom>
                  <a:avLst/>
                  <a:gdLst>
                    <a:gd name="T0" fmla="*/ 0 w 48"/>
                    <a:gd name="T1" fmla="*/ 32 h 32"/>
                    <a:gd name="T2" fmla="*/ 0 w 48"/>
                    <a:gd name="T3" fmla="*/ 24 h 32"/>
                    <a:gd name="T4" fmla="*/ 8 w 48"/>
                    <a:gd name="T5" fmla="*/ 8 h 32"/>
                    <a:gd name="T6" fmla="*/ 8 w 48"/>
                    <a:gd name="T7" fmla="*/ 8 h 32"/>
                    <a:gd name="T8" fmla="*/ 32 w 48"/>
                    <a:gd name="T9" fmla="*/ 0 h 32"/>
                    <a:gd name="T10" fmla="*/ 48 w 48"/>
                    <a:gd name="T11" fmla="*/ 0 h 32"/>
                    <a:gd name="T12" fmla="*/ 48 w 48"/>
                    <a:gd name="T13" fmla="*/ 0 h 32"/>
                    <a:gd name="T14" fmla="*/ 48 w 48"/>
                    <a:gd name="T15" fmla="*/ 8 h 32"/>
                    <a:gd name="T16" fmla="*/ 32 w 48"/>
                    <a:gd name="T17" fmla="*/ 24 h 32"/>
                    <a:gd name="T18" fmla="*/ 32 w 48"/>
                    <a:gd name="T19" fmla="*/ 24 h 32"/>
                    <a:gd name="T20" fmla="*/ 16 w 48"/>
                    <a:gd name="T21" fmla="*/ 32 h 32"/>
                    <a:gd name="T22" fmla="*/ 0 w 48"/>
                    <a:gd name="T23" fmla="*/ 32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32"/>
                    <a:gd name="T38" fmla="*/ 48 w 48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32">
                      <a:moveTo>
                        <a:pt x="0" y="32"/>
                      </a:move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48" y="0"/>
                      </a:lnTo>
                      <a:lnTo>
                        <a:pt x="48" y="8"/>
                      </a:lnTo>
                      <a:lnTo>
                        <a:pt x="32" y="24"/>
                      </a:lnTo>
                      <a:lnTo>
                        <a:pt x="16" y="32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48" name="Freeform 694"/>
                <p:cNvSpPr>
                  <a:spLocks/>
                </p:cNvSpPr>
                <p:nvPr/>
              </p:nvSpPr>
              <p:spPr bwMode="invGray">
                <a:xfrm>
                  <a:off x="876" y="2400"/>
                  <a:ext cx="48" cy="24"/>
                </a:xfrm>
                <a:custGeom>
                  <a:avLst/>
                  <a:gdLst>
                    <a:gd name="T0" fmla="*/ 0 w 48"/>
                    <a:gd name="T1" fmla="*/ 24 h 24"/>
                    <a:gd name="T2" fmla="*/ 0 w 48"/>
                    <a:gd name="T3" fmla="*/ 8 h 24"/>
                    <a:gd name="T4" fmla="*/ 16 w 48"/>
                    <a:gd name="T5" fmla="*/ 0 h 24"/>
                    <a:gd name="T6" fmla="*/ 16 w 48"/>
                    <a:gd name="T7" fmla="*/ 0 h 24"/>
                    <a:gd name="T8" fmla="*/ 32 w 48"/>
                    <a:gd name="T9" fmla="*/ 0 h 24"/>
                    <a:gd name="T10" fmla="*/ 48 w 48"/>
                    <a:gd name="T11" fmla="*/ 8 h 24"/>
                    <a:gd name="T12" fmla="*/ 48 w 48"/>
                    <a:gd name="T13" fmla="*/ 8 h 24"/>
                    <a:gd name="T14" fmla="*/ 48 w 48"/>
                    <a:gd name="T15" fmla="*/ 16 h 24"/>
                    <a:gd name="T16" fmla="*/ 32 w 48"/>
                    <a:gd name="T17" fmla="*/ 24 h 24"/>
                    <a:gd name="T18" fmla="*/ 32 w 48"/>
                    <a:gd name="T19" fmla="*/ 24 h 24"/>
                    <a:gd name="T20" fmla="*/ 8 w 48"/>
                    <a:gd name="T21" fmla="*/ 24 h 24"/>
                    <a:gd name="T22" fmla="*/ 0 w 48"/>
                    <a:gd name="T23" fmla="*/ 24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24"/>
                    <a:gd name="T38" fmla="*/ 48 w 48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24">
                      <a:moveTo>
                        <a:pt x="0" y="24"/>
                      </a:move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16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49" name="Freeform 695"/>
                <p:cNvSpPr>
                  <a:spLocks/>
                </p:cNvSpPr>
                <p:nvPr/>
              </p:nvSpPr>
              <p:spPr bwMode="invGray">
                <a:xfrm>
                  <a:off x="660" y="2480"/>
                  <a:ext cx="48" cy="24"/>
                </a:xfrm>
                <a:custGeom>
                  <a:avLst/>
                  <a:gdLst>
                    <a:gd name="T0" fmla="*/ 0 w 48"/>
                    <a:gd name="T1" fmla="*/ 16 h 24"/>
                    <a:gd name="T2" fmla="*/ 0 w 48"/>
                    <a:gd name="T3" fmla="*/ 8 h 24"/>
                    <a:gd name="T4" fmla="*/ 16 w 48"/>
                    <a:gd name="T5" fmla="*/ 0 h 24"/>
                    <a:gd name="T6" fmla="*/ 16 w 48"/>
                    <a:gd name="T7" fmla="*/ 0 h 24"/>
                    <a:gd name="T8" fmla="*/ 40 w 48"/>
                    <a:gd name="T9" fmla="*/ 0 h 24"/>
                    <a:gd name="T10" fmla="*/ 48 w 48"/>
                    <a:gd name="T11" fmla="*/ 0 h 24"/>
                    <a:gd name="T12" fmla="*/ 48 w 48"/>
                    <a:gd name="T13" fmla="*/ 0 h 24"/>
                    <a:gd name="T14" fmla="*/ 48 w 48"/>
                    <a:gd name="T15" fmla="*/ 16 h 24"/>
                    <a:gd name="T16" fmla="*/ 32 w 48"/>
                    <a:gd name="T17" fmla="*/ 24 h 24"/>
                    <a:gd name="T18" fmla="*/ 32 w 48"/>
                    <a:gd name="T19" fmla="*/ 24 h 24"/>
                    <a:gd name="T20" fmla="*/ 8 w 48"/>
                    <a:gd name="T21" fmla="*/ 24 h 24"/>
                    <a:gd name="T22" fmla="*/ 0 w 48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24"/>
                    <a:gd name="T38" fmla="*/ 48 w 48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24">
                      <a:moveTo>
                        <a:pt x="0" y="16"/>
                      </a:move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40" y="0"/>
                      </a:lnTo>
                      <a:lnTo>
                        <a:pt x="48" y="0"/>
                      </a:lnTo>
                      <a:lnTo>
                        <a:pt x="48" y="16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50" name="Freeform 696"/>
                <p:cNvSpPr>
                  <a:spLocks/>
                </p:cNvSpPr>
                <p:nvPr/>
              </p:nvSpPr>
              <p:spPr bwMode="invGray">
                <a:xfrm>
                  <a:off x="732" y="2456"/>
                  <a:ext cx="48" cy="40"/>
                </a:xfrm>
                <a:custGeom>
                  <a:avLst/>
                  <a:gdLst>
                    <a:gd name="T0" fmla="*/ 8 w 48"/>
                    <a:gd name="T1" fmla="*/ 40 h 40"/>
                    <a:gd name="T2" fmla="*/ 0 w 48"/>
                    <a:gd name="T3" fmla="*/ 24 h 40"/>
                    <a:gd name="T4" fmla="*/ 16 w 48"/>
                    <a:gd name="T5" fmla="*/ 16 h 40"/>
                    <a:gd name="T6" fmla="*/ 16 w 48"/>
                    <a:gd name="T7" fmla="*/ 16 h 40"/>
                    <a:gd name="T8" fmla="*/ 32 w 48"/>
                    <a:gd name="T9" fmla="*/ 0 h 40"/>
                    <a:gd name="T10" fmla="*/ 48 w 48"/>
                    <a:gd name="T11" fmla="*/ 8 h 40"/>
                    <a:gd name="T12" fmla="*/ 48 w 48"/>
                    <a:gd name="T13" fmla="*/ 8 h 40"/>
                    <a:gd name="T14" fmla="*/ 48 w 48"/>
                    <a:gd name="T15" fmla="*/ 16 h 40"/>
                    <a:gd name="T16" fmla="*/ 40 w 48"/>
                    <a:gd name="T17" fmla="*/ 32 h 40"/>
                    <a:gd name="T18" fmla="*/ 40 w 48"/>
                    <a:gd name="T19" fmla="*/ 32 h 40"/>
                    <a:gd name="T20" fmla="*/ 16 w 48"/>
                    <a:gd name="T21" fmla="*/ 40 h 40"/>
                    <a:gd name="T22" fmla="*/ 8 w 48"/>
                    <a:gd name="T23" fmla="*/ 40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0"/>
                    <a:gd name="T38" fmla="*/ 48 w 48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0">
                      <a:moveTo>
                        <a:pt x="8" y="40"/>
                      </a:moveTo>
                      <a:lnTo>
                        <a:pt x="0" y="24"/>
                      </a:lnTo>
                      <a:lnTo>
                        <a:pt x="16" y="16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16"/>
                      </a:lnTo>
                      <a:lnTo>
                        <a:pt x="40" y="32"/>
                      </a:lnTo>
                      <a:lnTo>
                        <a:pt x="16" y="40"/>
                      </a:lnTo>
                      <a:lnTo>
                        <a:pt x="8" y="4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51" name="Freeform 697"/>
                <p:cNvSpPr>
                  <a:spLocks/>
                </p:cNvSpPr>
                <p:nvPr/>
              </p:nvSpPr>
              <p:spPr bwMode="invGray">
                <a:xfrm>
                  <a:off x="924" y="2472"/>
                  <a:ext cx="56" cy="32"/>
                </a:xfrm>
                <a:custGeom>
                  <a:avLst/>
                  <a:gdLst>
                    <a:gd name="T0" fmla="*/ 0 w 56"/>
                    <a:gd name="T1" fmla="*/ 8 h 32"/>
                    <a:gd name="T2" fmla="*/ 16 w 56"/>
                    <a:gd name="T3" fmla="*/ 0 h 32"/>
                    <a:gd name="T4" fmla="*/ 32 w 56"/>
                    <a:gd name="T5" fmla="*/ 8 h 32"/>
                    <a:gd name="T6" fmla="*/ 32 w 56"/>
                    <a:gd name="T7" fmla="*/ 8 h 32"/>
                    <a:gd name="T8" fmla="*/ 56 w 56"/>
                    <a:gd name="T9" fmla="*/ 16 h 32"/>
                    <a:gd name="T10" fmla="*/ 56 w 56"/>
                    <a:gd name="T11" fmla="*/ 24 h 32"/>
                    <a:gd name="T12" fmla="*/ 56 w 56"/>
                    <a:gd name="T13" fmla="*/ 24 h 32"/>
                    <a:gd name="T14" fmla="*/ 48 w 56"/>
                    <a:gd name="T15" fmla="*/ 32 h 32"/>
                    <a:gd name="T16" fmla="*/ 24 w 56"/>
                    <a:gd name="T17" fmla="*/ 24 h 32"/>
                    <a:gd name="T18" fmla="*/ 24 w 56"/>
                    <a:gd name="T19" fmla="*/ 24 h 32"/>
                    <a:gd name="T20" fmla="*/ 0 w 56"/>
                    <a:gd name="T21" fmla="*/ 16 h 32"/>
                    <a:gd name="T22" fmla="*/ 0 w 56"/>
                    <a:gd name="T23" fmla="*/ 8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56"/>
                    <a:gd name="T37" fmla="*/ 0 h 32"/>
                    <a:gd name="T38" fmla="*/ 56 w 56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56" h="32">
                      <a:moveTo>
                        <a:pt x="0" y="8"/>
                      </a:move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56" y="16"/>
                      </a:lnTo>
                      <a:lnTo>
                        <a:pt x="56" y="24"/>
                      </a:lnTo>
                      <a:lnTo>
                        <a:pt x="48" y="32"/>
                      </a:lnTo>
                      <a:lnTo>
                        <a:pt x="24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52" name="Freeform 698"/>
                <p:cNvSpPr>
                  <a:spLocks/>
                </p:cNvSpPr>
                <p:nvPr/>
              </p:nvSpPr>
              <p:spPr bwMode="invGray">
                <a:xfrm>
                  <a:off x="636" y="2392"/>
                  <a:ext cx="64" cy="32"/>
                </a:xfrm>
                <a:custGeom>
                  <a:avLst/>
                  <a:gdLst>
                    <a:gd name="T0" fmla="*/ 0 w 64"/>
                    <a:gd name="T1" fmla="*/ 8 h 32"/>
                    <a:gd name="T2" fmla="*/ 16 w 64"/>
                    <a:gd name="T3" fmla="*/ 0 h 32"/>
                    <a:gd name="T4" fmla="*/ 40 w 64"/>
                    <a:gd name="T5" fmla="*/ 8 h 32"/>
                    <a:gd name="T6" fmla="*/ 40 w 64"/>
                    <a:gd name="T7" fmla="*/ 8 h 32"/>
                    <a:gd name="T8" fmla="*/ 56 w 64"/>
                    <a:gd name="T9" fmla="*/ 16 h 32"/>
                    <a:gd name="T10" fmla="*/ 64 w 64"/>
                    <a:gd name="T11" fmla="*/ 24 h 32"/>
                    <a:gd name="T12" fmla="*/ 64 w 64"/>
                    <a:gd name="T13" fmla="*/ 24 h 32"/>
                    <a:gd name="T14" fmla="*/ 48 w 64"/>
                    <a:gd name="T15" fmla="*/ 32 h 32"/>
                    <a:gd name="T16" fmla="*/ 24 w 64"/>
                    <a:gd name="T17" fmla="*/ 32 h 32"/>
                    <a:gd name="T18" fmla="*/ 24 w 64"/>
                    <a:gd name="T19" fmla="*/ 32 h 32"/>
                    <a:gd name="T20" fmla="*/ 8 w 64"/>
                    <a:gd name="T21" fmla="*/ 16 h 32"/>
                    <a:gd name="T22" fmla="*/ 0 w 64"/>
                    <a:gd name="T23" fmla="*/ 8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32"/>
                    <a:gd name="T38" fmla="*/ 64 w 64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32">
                      <a:moveTo>
                        <a:pt x="0" y="8"/>
                      </a:moveTo>
                      <a:lnTo>
                        <a:pt x="16" y="0"/>
                      </a:lnTo>
                      <a:lnTo>
                        <a:pt x="40" y="8"/>
                      </a:lnTo>
                      <a:lnTo>
                        <a:pt x="56" y="16"/>
                      </a:lnTo>
                      <a:lnTo>
                        <a:pt x="64" y="24"/>
                      </a:lnTo>
                      <a:lnTo>
                        <a:pt x="48" y="32"/>
                      </a:lnTo>
                      <a:lnTo>
                        <a:pt x="24" y="32"/>
                      </a:lnTo>
                      <a:lnTo>
                        <a:pt x="8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53" name="Freeform 699"/>
                <p:cNvSpPr>
                  <a:spLocks/>
                </p:cNvSpPr>
                <p:nvPr/>
              </p:nvSpPr>
              <p:spPr bwMode="invGray">
                <a:xfrm>
                  <a:off x="716" y="2320"/>
                  <a:ext cx="40" cy="48"/>
                </a:xfrm>
                <a:custGeom>
                  <a:avLst/>
                  <a:gdLst>
                    <a:gd name="T0" fmla="*/ 8 w 40"/>
                    <a:gd name="T1" fmla="*/ 0 h 48"/>
                    <a:gd name="T2" fmla="*/ 24 w 40"/>
                    <a:gd name="T3" fmla="*/ 0 h 48"/>
                    <a:gd name="T4" fmla="*/ 32 w 40"/>
                    <a:gd name="T5" fmla="*/ 16 h 48"/>
                    <a:gd name="T6" fmla="*/ 32 w 40"/>
                    <a:gd name="T7" fmla="*/ 16 h 48"/>
                    <a:gd name="T8" fmla="*/ 40 w 40"/>
                    <a:gd name="T9" fmla="*/ 40 h 48"/>
                    <a:gd name="T10" fmla="*/ 32 w 40"/>
                    <a:gd name="T11" fmla="*/ 48 h 48"/>
                    <a:gd name="T12" fmla="*/ 32 w 40"/>
                    <a:gd name="T13" fmla="*/ 48 h 48"/>
                    <a:gd name="T14" fmla="*/ 16 w 40"/>
                    <a:gd name="T15" fmla="*/ 40 h 48"/>
                    <a:gd name="T16" fmla="*/ 8 w 40"/>
                    <a:gd name="T17" fmla="*/ 24 h 48"/>
                    <a:gd name="T18" fmla="*/ 8 w 40"/>
                    <a:gd name="T19" fmla="*/ 24 h 48"/>
                    <a:gd name="T20" fmla="*/ 0 w 40"/>
                    <a:gd name="T21" fmla="*/ 8 h 48"/>
                    <a:gd name="T22" fmla="*/ 8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8" y="0"/>
                      </a:moveTo>
                      <a:lnTo>
                        <a:pt x="24" y="0"/>
                      </a:lnTo>
                      <a:lnTo>
                        <a:pt x="32" y="16"/>
                      </a:lnTo>
                      <a:lnTo>
                        <a:pt x="40" y="40"/>
                      </a:lnTo>
                      <a:lnTo>
                        <a:pt x="32" y="48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54" name="Freeform 700"/>
                <p:cNvSpPr>
                  <a:spLocks/>
                </p:cNvSpPr>
                <p:nvPr/>
              </p:nvSpPr>
              <p:spPr bwMode="invGray">
                <a:xfrm>
                  <a:off x="820" y="2480"/>
                  <a:ext cx="40" cy="40"/>
                </a:xfrm>
                <a:custGeom>
                  <a:avLst/>
                  <a:gdLst>
                    <a:gd name="T0" fmla="*/ 8 w 40"/>
                    <a:gd name="T1" fmla="*/ 0 h 40"/>
                    <a:gd name="T2" fmla="*/ 24 w 40"/>
                    <a:gd name="T3" fmla="*/ 0 h 40"/>
                    <a:gd name="T4" fmla="*/ 40 w 40"/>
                    <a:gd name="T5" fmla="*/ 16 h 40"/>
                    <a:gd name="T6" fmla="*/ 40 w 40"/>
                    <a:gd name="T7" fmla="*/ 16 h 40"/>
                    <a:gd name="T8" fmla="*/ 40 w 40"/>
                    <a:gd name="T9" fmla="*/ 32 h 40"/>
                    <a:gd name="T10" fmla="*/ 32 w 40"/>
                    <a:gd name="T11" fmla="*/ 40 h 40"/>
                    <a:gd name="T12" fmla="*/ 32 w 40"/>
                    <a:gd name="T13" fmla="*/ 40 h 40"/>
                    <a:gd name="T14" fmla="*/ 24 w 40"/>
                    <a:gd name="T15" fmla="*/ 40 h 40"/>
                    <a:gd name="T16" fmla="*/ 8 w 40"/>
                    <a:gd name="T17" fmla="*/ 24 h 40"/>
                    <a:gd name="T18" fmla="*/ 8 w 40"/>
                    <a:gd name="T19" fmla="*/ 24 h 40"/>
                    <a:gd name="T20" fmla="*/ 0 w 40"/>
                    <a:gd name="T21" fmla="*/ 8 h 40"/>
                    <a:gd name="T22" fmla="*/ 8 w 40"/>
                    <a:gd name="T23" fmla="*/ 0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0"/>
                    <a:gd name="T38" fmla="*/ 40 w 40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0">
                      <a:moveTo>
                        <a:pt x="8" y="0"/>
                      </a:move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0" y="32"/>
                      </a:lnTo>
                      <a:lnTo>
                        <a:pt x="32" y="40"/>
                      </a:lnTo>
                      <a:lnTo>
                        <a:pt x="24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55" name="Freeform 701"/>
                <p:cNvSpPr>
                  <a:spLocks/>
                </p:cNvSpPr>
                <p:nvPr/>
              </p:nvSpPr>
              <p:spPr bwMode="invGray">
                <a:xfrm>
                  <a:off x="836" y="2320"/>
                  <a:ext cx="40" cy="48"/>
                </a:xfrm>
                <a:custGeom>
                  <a:avLst/>
                  <a:gdLst>
                    <a:gd name="T0" fmla="*/ 32 w 40"/>
                    <a:gd name="T1" fmla="*/ 0 h 48"/>
                    <a:gd name="T2" fmla="*/ 40 w 40"/>
                    <a:gd name="T3" fmla="*/ 8 h 48"/>
                    <a:gd name="T4" fmla="*/ 40 w 40"/>
                    <a:gd name="T5" fmla="*/ 24 h 48"/>
                    <a:gd name="T6" fmla="*/ 40 w 40"/>
                    <a:gd name="T7" fmla="*/ 24 h 48"/>
                    <a:gd name="T8" fmla="*/ 24 w 40"/>
                    <a:gd name="T9" fmla="*/ 40 h 48"/>
                    <a:gd name="T10" fmla="*/ 8 w 40"/>
                    <a:gd name="T11" fmla="*/ 48 h 48"/>
                    <a:gd name="T12" fmla="*/ 8 w 40"/>
                    <a:gd name="T13" fmla="*/ 48 h 48"/>
                    <a:gd name="T14" fmla="*/ 0 w 40"/>
                    <a:gd name="T15" fmla="*/ 32 h 48"/>
                    <a:gd name="T16" fmla="*/ 8 w 40"/>
                    <a:gd name="T17" fmla="*/ 16 h 48"/>
                    <a:gd name="T18" fmla="*/ 8 w 40"/>
                    <a:gd name="T19" fmla="*/ 16 h 48"/>
                    <a:gd name="T20" fmla="*/ 24 w 40"/>
                    <a:gd name="T21" fmla="*/ 0 h 48"/>
                    <a:gd name="T22" fmla="*/ 32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32" y="0"/>
                      </a:moveTo>
                      <a:lnTo>
                        <a:pt x="40" y="8"/>
                      </a:lnTo>
                      <a:lnTo>
                        <a:pt x="40" y="24"/>
                      </a:lnTo>
                      <a:lnTo>
                        <a:pt x="24" y="40"/>
                      </a:lnTo>
                      <a:lnTo>
                        <a:pt x="8" y="48"/>
                      </a:lnTo>
                      <a:lnTo>
                        <a:pt x="0" y="32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56" name="Freeform 702"/>
                <p:cNvSpPr>
                  <a:spLocks/>
                </p:cNvSpPr>
                <p:nvPr/>
              </p:nvSpPr>
              <p:spPr bwMode="invGray">
                <a:xfrm>
                  <a:off x="732" y="2504"/>
                  <a:ext cx="40" cy="48"/>
                </a:xfrm>
                <a:custGeom>
                  <a:avLst/>
                  <a:gdLst>
                    <a:gd name="T0" fmla="*/ 32 w 40"/>
                    <a:gd name="T1" fmla="*/ 0 h 48"/>
                    <a:gd name="T2" fmla="*/ 40 w 40"/>
                    <a:gd name="T3" fmla="*/ 8 h 48"/>
                    <a:gd name="T4" fmla="*/ 32 w 40"/>
                    <a:gd name="T5" fmla="*/ 32 h 48"/>
                    <a:gd name="T6" fmla="*/ 32 w 40"/>
                    <a:gd name="T7" fmla="*/ 32 h 48"/>
                    <a:gd name="T8" fmla="*/ 24 w 40"/>
                    <a:gd name="T9" fmla="*/ 40 h 48"/>
                    <a:gd name="T10" fmla="*/ 8 w 40"/>
                    <a:gd name="T11" fmla="*/ 48 h 48"/>
                    <a:gd name="T12" fmla="*/ 8 w 40"/>
                    <a:gd name="T13" fmla="*/ 48 h 48"/>
                    <a:gd name="T14" fmla="*/ 0 w 40"/>
                    <a:gd name="T15" fmla="*/ 40 h 48"/>
                    <a:gd name="T16" fmla="*/ 8 w 40"/>
                    <a:gd name="T17" fmla="*/ 16 h 48"/>
                    <a:gd name="T18" fmla="*/ 8 w 40"/>
                    <a:gd name="T19" fmla="*/ 16 h 48"/>
                    <a:gd name="T20" fmla="*/ 16 w 40"/>
                    <a:gd name="T21" fmla="*/ 8 h 48"/>
                    <a:gd name="T22" fmla="*/ 32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32" y="0"/>
                      </a:moveTo>
                      <a:lnTo>
                        <a:pt x="40" y="8"/>
                      </a:lnTo>
                      <a:lnTo>
                        <a:pt x="32" y="32"/>
                      </a:lnTo>
                      <a:lnTo>
                        <a:pt x="24" y="40"/>
                      </a:lnTo>
                      <a:lnTo>
                        <a:pt x="8" y="48"/>
                      </a:lnTo>
                      <a:lnTo>
                        <a:pt x="0" y="40"/>
                      </a:lnTo>
                      <a:lnTo>
                        <a:pt x="8" y="16"/>
                      </a:lnTo>
                      <a:lnTo>
                        <a:pt x="16" y="8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3702" name="Group 703"/>
            <p:cNvGrpSpPr>
              <a:grpSpLocks/>
            </p:cNvGrpSpPr>
            <p:nvPr/>
          </p:nvGrpSpPr>
          <p:grpSpPr bwMode="auto">
            <a:xfrm>
              <a:off x="4009" y="1961"/>
              <a:ext cx="598" cy="112"/>
              <a:chOff x="290" y="1936"/>
              <a:chExt cx="598" cy="112"/>
            </a:xfrm>
          </p:grpSpPr>
          <p:sp>
            <p:nvSpPr>
              <p:cNvPr id="113928" name="Freeform 704"/>
              <p:cNvSpPr>
                <a:spLocks/>
              </p:cNvSpPr>
              <p:nvPr/>
            </p:nvSpPr>
            <p:spPr bwMode="auto">
              <a:xfrm>
                <a:off x="290" y="1968"/>
                <a:ext cx="598" cy="36"/>
              </a:xfrm>
              <a:custGeom>
                <a:avLst/>
                <a:gdLst>
                  <a:gd name="T0" fmla="*/ 0 w 598"/>
                  <a:gd name="T1" fmla="*/ 36 h 36"/>
                  <a:gd name="T2" fmla="*/ 136 w 598"/>
                  <a:gd name="T3" fmla="*/ 6 h 36"/>
                  <a:gd name="T4" fmla="*/ 224 w 598"/>
                  <a:gd name="T5" fmla="*/ 4 h 36"/>
                  <a:gd name="T6" fmla="*/ 316 w 598"/>
                  <a:gd name="T7" fmla="*/ 18 h 36"/>
                  <a:gd name="T8" fmla="*/ 408 w 598"/>
                  <a:gd name="T9" fmla="*/ 34 h 36"/>
                  <a:gd name="T10" fmla="*/ 478 w 598"/>
                  <a:gd name="T11" fmla="*/ 30 h 36"/>
                  <a:gd name="T12" fmla="*/ 598 w 598"/>
                  <a:gd name="T13" fmla="*/ 20 h 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98"/>
                  <a:gd name="T22" fmla="*/ 0 h 36"/>
                  <a:gd name="T23" fmla="*/ 598 w 598"/>
                  <a:gd name="T24" fmla="*/ 36 h 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98" h="36">
                    <a:moveTo>
                      <a:pt x="0" y="36"/>
                    </a:moveTo>
                    <a:cubicBezTo>
                      <a:pt x="49" y="23"/>
                      <a:pt x="98" y="11"/>
                      <a:pt x="136" y="6"/>
                    </a:cubicBezTo>
                    <a:cubicBezTo>
                      <a:pt x="173" y="0"/>
                      <a:pt x="194" y="2"/>
                      <a:pt x="224" y="4"/>
                    </a:cubicBezTo>
                    <a:cubicBezTo>
                      <a:pt x="254" y="6"/>
                      <a:pt x="285" y="13"/>
                      <a:pt x="316" y="18"/>
                    </a:cubicBezTo>
                    <a:cubicBezTo>
                      <a:pt x="346" y="23"/>
                      <a:pt x="381" y="32"/>
                      <a:pt x="408" y="34"/>
                    </a:cubicBezTo>
                    <a:cubicBezTo>
                      <a:pt x="435" y="36"/>
                      <a:pt x="446" y="32"/>
                      <a:pt x="478" y="30"/>
                    </a:cubicBezTo>
                    <a:cubicBezTo>
                      <a:pt x="509" y="27"/>
                      <a:pt x="578" y="22"/>
                      <a:pt x="598" y="20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grpSp>
            <p:nvGrpSpPr>
              <p:cNvPr id="113929" name="Group 705"/>
              <p:cNvGrpSpPr>
                <a:grpSpLocks/>
              </p:cNvGrpSpPr>
              <p:nvPr/>
            </p:nvGrpSpPr>
            <p:grpSpPr bwMode="auto">
              <a:xfrm>
                <a:off x="324" y="1936"/>
                <a:ext cx="544" cy="112"/>
                <a:chOff x="324" y="1872"/>
                <a:chExt cx="544" cy="112"/>
              </a:xfrm>
            </p:grpSpPr>
            <p:sp>
              <p:nvSpPr>
                <p:cNvPr id="113930" name="Freeform 706"/>
                <p:cNvSpPr>
                  <a:spLocks/>
                </p:cNvSpPr>
                <p:nvPr/>
              </p:nvSpPr>
              <p:spPr bwMode="auto">
                <a:xfrm>
                  <a:off x="492" y="1872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8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8 w 48"/>
                    <a:gd name="T21" fmla="*/ 8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8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8" y="8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31" name="Freeform 707"/>
                <p:cNvSpPr>
                  <a:spLocks/>
                </p:cNvSpPr>
                <p:nvPr/>
              </p:nvSpPr>
              <p:spPr bwMode="auto">
                <a:xfrm>
                  <a:off x="652" y="1928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0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0 w 48"/>
                    <a:gd name="T21" fmla="*/ 16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0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32" name="Freeform 708"/>
                <p:cNvSpPr>
                  <a:spLocks/>
                </p:cNvSpPr>
                <p:nvPr/>
              </p:nvSpPr>
              <p:spPr bwMode="auto">
                <a:xfrm>
                  <a:off x="820" y="1888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0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0 w 48"/>
                    <a:gd name="T21" fmla="*/ 8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0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33" name="Freeform 709"/>
                <p:cNvSpPr>
                  <a:spLocks/>
                </p:cNvSpPr>
                <p:nvPr/>
              </p:nvSpPr>
              <p:spPr bwMode="auto">
                <a:xfrm>
                  <a:off x="412" y="1888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0 h 48"/>
                    <a:gd name="T4" fmla="*/ 16 w 48"/>
                    <a:gd name="T5" fmla="*/ 48 h 48"/>
                    <a:gd name="T6" fmla="*/ 16 w 48"/>
                    <a:gd name="T7" fmla="*/ 48 h 48"/>
                    <a:gd name="T8" fmla="*/ 0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0 h 48"/>
                    <a:gd name="T16" fmla="*/ 24 w 48"/>
                    <a:gd name="T17" fmla="*/ 0 h 48"/>
                    <a:gd name="T18" fmla="*/ 24 w 48"/>
                    <a:gd name="T19" fmla="*/ 0 h 48"/>
                    <a:gd name="T20" fmla="*/ 40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16" y="48"/>
                      </a:lnTo>
                      <a:lnTo>
                        <a:pt x="0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34" name="Freeform 710"/>
                <p:cNvSpPr>
                  <a:spLocks/>
                </p:cNvSpPr>
                <p:nvPr/>
              </p:nvSpPr>
              <p:spPr bwMode="auto">
                <a:xfrm>
                  <a:off x="572" y="1912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8 h 48"/>
                    <a:gd name="T4" fmla="*/ 24 w 48"/>
                    <a:gd name="T5" fmla="*/ 48 h 48"/>
                    <a:gd name="T6" fmla="*/ 24 w 48"/>
                    <a:gd name="T7" fmla="*/ 48 h 48"/>
                    <a:gd name="T8" fmla="*/ 0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8 h 48"/>
                    <a:gd name="T16" fmla="*/ 24 w 48"/>
                    <a:gd name="T17" fmla="*/ 0 h 48"/>
                    <a:gd name="T18" fmla="*/ 24 w 48"/>
                    <a:gd name="T19" fmla="*/ 0 h 48"/>
                    <a:gd name="T20" fmla="*/ 40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8"/>
                      </a:lnTo>
                      <a:lnTo>
                        <a:pt x="24" y="48"/>
                      </a:lnTo>
                      <a:lnTo>
                        <a:pt x="0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35" name="Freeform 711"/>
                <p:cNvSpPr>
                  <a:spLocks/>
                </p:cNvSpPr>
                <p:nvPr/>
              </p:nvSpPr>
              <p:spPr bwMode="auto">
                <a:xfrm>
                  <a:off x="324" y="1912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0 h 48"/>
                    <a:gd name="T4" fmla="*/ 24 w 48"/>
                    <a:gd name="T5" fmla="*/ 48 h 48"/>
                    <a:gd name="T6" fmla="*/ 24 w 48"/>
                    <a:gd name="T7" fmla="*/ 48 h 48"/>
                    <a:gd name="T8" fmla="*/ 8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0 h 48"/>
                    <a:gd name="T16" fmla="*/ 32 w 48"/>
                    <a:gd name="T17" fmla="*/ 0 h 48"/>
                    <a:gd name="T18" fmla="*/ 32 w 48"/>
                    <a:gd name="T19" fmla="*/ 0 h 48"/>
                    <a:gd name="T20" fmla="*/ 48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24" y="48"/>
                      </a:ln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36" name="Freeform 712"/>
                <p:cNvSpPr>
                  <a:spLocks/>
                </p:cNvSpPr>
                <p:nvPr/>
              </p:nvSpPr>
              <p:spPr bwMode="auto">
                <a:xfrm>
                  <a:off x="732" y="1920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8 h 48"/>
                    <a:gd name="T4" fmla="*/ 24 w 48"/>
                    <a:gd name="T5" fmla="*/ 48 h 48"/>
                    <a:gd name="T6" fmla="*/ 24 w 48"/>
                    <a:gd name="T7" fmla="*/ 48 h 48"/>
                    <a:gd name="T8" fmla="*/ 8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8 h 48"/>
                    <a:gd name="T16" fmla="*/ 32 w 48"/>
                    <a:gd name="T17" fmla="*/ 0 h 48"/>
                    <a:gd name="T18" fmla="*/ 32 w 48"/>
                    <a:gd name="T19" fmla="*/ 0 h 48"/>
                    <a:gd name="T20" fmla="*/ 48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8"/>
                      </a:lnTo>
                      <a:lnTo>
                        <a:pt x="24" y="48"/>
                      </a:ln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3703" name="Group 713"/>
            <p:cNvGrpSpPr>
              <a:grpSpLocks/>
            </p:cNvGrpSpPr>
            <p:nvPr/>
          </p:nvGrpSpPr>
          <p:grpSpPr bwMode="auto">
            <a:xfrm rot="2717479">
              <a:off x="4287" y="2735"/>
              <a:ext cx="598" cy="112"/>
              <a:chOff x="290" y="1936"/>
              <a:chExt cx="598" cy="112"/>
            </a:xfrm>
          </p:grpSpPr>
          <p:sp>
            <p:nvSpPr>
              <p:cNvPr id="113919" name="Freeform 714"/>
              <p:cNvSpPr>
                <a:spLocks/>
              </p:cNvSpPr>
              <p:nvPr/>
            </p:nvSpPr>
            <p:spPr bwMode="auto">
              <a:xfrm>
                <a:off x="290" y="1968"/>
                <a:ext cx="598" cy="36"/>
              </a:xfrm>
              <a:custGeom>
                <a:avLst/>
                <a:gdLst>
                  <a:gd name="T0" fmla="*/ 0 w 598"/>
                  <a:gd name="T1" fmla="*/ 36 h 36"/>
                  <a:gd name="T2" fmla="*/ 136 w 598"/>
                  <a:gd name="T3" fmla="*/ 6 h 36"/>
                  <a:gd name="T4" fmla="*/ 224 w 598"/>
                  <a:gd name="T5" fmla="*/ 4 h 36"/>
                  <a:gd name="T6" fmla="*/ 316 w 598"/>
                  <a:gd name="T7" fmla="*/ 18 h 36"/>
                  <a:gd name="T8" fmla="*/ 408 w 598"/>
                  <a:gd name="T9" fmla="*/ 34 h 36"/>
                  <a:gd name="T10" fmla="*/ 478 w 598"/>
                  <a:gd name="T11" fmla="*/ 30 h 36"/>
                  <a:gd name="T12" fmla="*/ 598 w 598"/>
                  <a:gd name="T13" fmla="*/ 20 h 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98"/>
                  <a:gd name="T22" fmla="*/ 0 h 36"/>
                  <a:gd name="T23" fmla="*/ 598 w 598"/>
                  <a:gd name="T24" fmla="*/ 36 h 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98" h="36">
                    <a:moveTo>
                      <a:pt x="0" y="36"/>
                    </a:moveTo>
                    <a:cubicBezTo>
                      <a:pt x="49" y="23"/>
                      <a:pt x="98" y="11"/>
                      <a:pt x="136" y="6"/>
                    </a:cubicBezTo>
                    <a:cubicBezTo>
                      <a:pt x="173" y="0"/>
                      <a:pt x="194" y="2"/>
                      <a:pt x="224" y="4"/>
                    </a:cubicBezTo>
                    <a:cubicBezTo>
                      <a:pt x="254" y="6"/>
                      <a:pt x="285" y="13"/>
                      <a:pt x="316" y="18"/>
                    </a:cubicBezTo>
                    <a:cubicBezTo>
                      <a:pt x="346" y="23"/>
                      <a:pt x="381" y="32"/>
                      <a:pt x="408" y="34"/>
                    </a:cubicBezTo>
                    <a:cubicBezTo>
                      <a:pt x="435" y="36"/>
                      <a:pt x="446" y="32"/>
                      <a:pt x="478" y="30"/>
                    </a:cubicBezTo>
                    <a:cubicBezTo>
                      <a:pt x="509" y="27"/>
                      <a:pt x="578" y="22"/>
                      <a:pt x="598" y="20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13920" name="Group 715"/>
              <p:cNvGrpSpPr>
                <a:grpSpLocks/>
              </p:cNvGrpSpPr>
              <p:nvPr/>
            </p:nvGrpSpPr>
            <p:grpSpPr bwMode="auto">
              <a:xfrm>
                <a:off x="324" y="1936"/>
                <a:ext cx="544" cy="112"/>
                <a:chOff x="324" y="1872"/>
                <a:chExt cx="544" cy="112"/>
              </a:xfrm>
            </p:grpSpPr>
            <p:sp>
              <p:nvSpPr>
                <p:cNvPr id="113921" name="Freeform 716"/>
                <p:cNvSpPr>
                  <a:spLocks/>
                </p:cNvSpPr>
                <p:nvPr/>
              </p:nvSpPr>
              <p:spPr bwMode="auto">
                <a:xfrm>
                  <a:off x="492" y="1872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8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8 w 48"/>
                    <a:gd name="T21" fmla="*/ 8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8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8" y="8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22" name="Freeform 717"/>
                <p:cNvSpPr>
                  <a:spLocks/>
                </p:cNvSpPr>
                <p:nvPr/>
              </p:nvSpPr>
              <p:spPr bwMode="auto">
                <a:xfrm>
                  <a:off x="652" y="1928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0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0 w 48"/>
                    <a:gd name="T21" fmla="*/ 16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0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23" name="Freeform 718"/>
                <p:cNvSpPr>
                  <a:spLocks/>
                </p:cNvSpPr>
                <p:nvPr/>
              </p:nvSpPr>
              <p:spPr bwMode="auto">
                <a:xfrm>
                  <a:off x="820" y="1888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0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0 w 48"/>
                    <a:gd name="T21" fmla="*/ 8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0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24" name="Freeform 719"/>
                <p:cNvSpPr>
                  <a:spLocks/>
                </p:cNvSpPr>
                <p:nvPr/>
              </p:nvSpPr>
              <p:spPr bwMode="auto">
                <a:xfrm>
                  <a:off x="412" y="1888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0 h 48"/>
                    <a:gd name="T4" fmla="*/ 16 w 48"/>
                    <a:gd name="T5" fmla="*/ 48 h 48"/>
                    <a:gd name="T6" fmla="*/ 16 w 48"/>
                    <a:gd name="T7" fmla="*/ 48 h 48"/>
                    <a:gd name="T8" fmla="*/ 0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0 h 48"/>
                    <a:gd name="T16" fmla="*/ 24 w 48"/>
                    <a:gd name="T17" fmla="*/ 0 h 48"/>
                    <a:gd name="T18" fmla="*/ 24 w 48"/>
                    <a:gd name="T19" fmla="*/ 0 h 48"/>
                    <a:gd name="T20" fmla="*/ 40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16" y="48"/>
                      </a:lnTo>
                      <a:lnTo>
                        <a:pt x="0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25" name="Freeform 720"/>
                <p:cNvSpPr>
                  <a:spLocks/>
                </p:cNvSpPr>
                <p:nvPr/>
              </p:nvSpPr>
              <p:spPr bwMode="auto">
                <a:xfrm>
                  <a:off x="572" y="1912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8 h 48"/>
                    <a:gd name="T4" fmla="*/ 24 w 48"/>
                    <a:gd name="T5" fmla="*/ 48 h 48"/>
                    <a:gd name="T6" fmla="*/ 24 w 48"/>
                    <a:gd name="T7" fmla="*/ 48 h 48"/>
                    <a:gd name="T8" fmla="*/ 0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8 h 48"/>
                    <a:gd name="T16" fmla="*/ 24 w 48"/>
                    <a:gd name="T17" fmla="*/ 0 h 48"/>
                    <a:gd name="T18" fmla="*/ 24 w 48"/>
                    <a:gd name="T19" fmla="*/ 0 h 48"/>
                    <a:gd name="T20" fmla="*/ 40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8"/>
                      </a:lnTo>
                      <a:lnTo>
                        <a:pt x="24" y="48"/>
                      </a:lnTo>
                      <a:lnTo>
                        <a:pt x="0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26" name="Freeform 721"/>
                <p:cNvSpPr>
                  <a:spLocks/>
                </p:cNvSpPr>
                <p:nvPr/>
              </p:nvSpPr>
              <p:spPr bwMode="auto">
                <a:xfrm>
                  <a:off x="324" y="1912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0 h 48"/>
                    <a:gd name="T4" fmla="*/ 24 w 48"/>
                    <a:gd name="T5" fmla="*/ 48 h 48"/>
                    <a:gd name="T6" fmla="*/ 24 w 48"/>
                    <a:gd name="T7" fmla="*/ 48 h 48"/>
                    <a:gd name="T8" fmla="*/ 8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0 h 48"/>
                    <a:gd name="T16" fmla="*/ 32 w 48"/>
                    <a:gd name="T17" fmla="*/ 0 h 48"/>
                    <a:gd name="T18" fmla="*/ 32 w 48"/>
                    <a:gd name="T19" fmla="*/ 0 h 48"/>
                    <a:gd name="T20" fmla="*/ 48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24" y="48"/>
                      </a:ln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27" name="Freeform 722"/>
                <p:cNvSpPr>
                  <a:spLocks/>
                </p:cNvSpPr>
                <p:nvPr/>
              </p:nvSpPr>
              <p:spPr bwMode="auto">
                <a:xfrm>
                  <a:off x="732" y="1920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8 h 48"/>
                    <a:gd name="T4" fmla="*/ 24 w 48"/>
                    <a:gd name="T5" fmla="*/ 48 h 48"/>
                    <a:gd name="T6" fmla="*/ 24 w 48"/>
                    <a:gd name="T7" fmla="*/ 48 h 48"/>
                    <a:gd name="T8" fmla="*/ 8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8 h 48"/>
                    <a:gd name="T16" fmla="*/ 32 w 48"/>
                    <a:gd name="T17" fmla="*/ 0 h 48"/>
                    <a:gd name="T18" fmla="*/ 32 w 48"/>
                    <a:gd name="T19" fmla="*/ 0 h 48"/>
                    <a:gd name="T20" fmla="*/ 48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8"/>
                      </a:lnTo>
                      <a:lnTo>
                        <a:pt x="24" y="48"/>
                      </a:ln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3704" name="Group 723"/>
            <p:cNvGrpSpPr>
              <a:grpSpLocks/>
            </p:cNvGrpSpPr>
            <p:nvPr/>
          </p:nvGrpSpPr>
          <p:grpSpPr bwMode="auto">
            <a:xfrm>
              <a:off x="4493" y="2546"/>
              <a:ext cx="536" cy="384"/>
              <a:chOff x="540" y="1270"/>
              <a:chExt cx="536" cy="384"/>
            </a:xfrm>
          </p:grpSpPr>
          <p:grpSp>
            <p:nvGrpSpPr>
              <p:cNvPr id="113883" name="Group 724"/>
              <p:cNvGrpSpPr>
                <a:grpSpLocks/>
              </p:cNvGrpSpPr>
              <p:nvPr/>
            </p:nvGrpSpPr>
            <p:grpSpPr bwMode="auto">
              <a:xfrm>
                <a:off x="540" y="1270"/>
                <a:ext cx="536" cy="384"/>
                <a:chOff x="540" y="2248"/>
                <a:chExt cx="536" cy="384"/>
              </a:xfrm>
            </p:grpSpPr>
            <p:sp>
              <p:nvSpPr>
                <p:cNvPr id="113903" name="Freeform 725"/>
                <p:cNvSpPr>
                  <a:spLocks/>
                </p:cNvSpPr>
                <p:nvPr/>
              </p:nvSpPr>
              <p:spPr bwMode="invGray">
                <a:xfrm>
                  <a:off x="932" y="2416"/>
                  <a:ext cx="144" cy="40"/>
                </a:xfrm>
                <a:custGeom>
                  <a:avLst/>
                  <a:gdLst>
                    <a:gd name="T0" fmla="*/ 144 w 144"/>
                    <a:gd name="T1" fmla="*/ 16 h 40"/>
                    <a:gd name="T2" fmla="*/ 144 w 144"/>
                    <a:gd name="T3" fmla="*/ 24 h 40"/>
                    <a:gd name="T4" fmla="*/ 128 w 144"/>
                    <a:gd name="T5" fmla="*/ 32 h 40"/>
                    <a:gd name="T6" fmla="*/ 104 w 144"/>
                    <a:gd name="T7" fmla="*/ 32 h 40"/>
                    <a:gd name="T8" fmla="*/ 72 w 144"/>
                    <a:gd name="T9" fmla="*/ 40 h 40"/>
                    <a:gd name="T10" fmla="*/ 72 w 144"/>
                    <a:gd name="T11" fmla="*/ 40 h 40"/>
                    <a:gd name="T12" fmla="*/ 40 w 144"/>
                    <a:gd name="T13" fmla="*/ 32 h 40"/>
                    <a:gd name="T14" fmla="*/ 16 w 144"/>
                    <a:gd name="T15" fmla="*/ 32 h 40"/>
                    <a:gd name="T16" fmla="*/ 0 w 144"/>
                    <a:gd name="T17" fmla="*/ 24 h 40"/>
                    <a:gd name="T18" fmla="*/ 0 w 144"/>
                    <a:gd name="T19" fmla="*/ 16 h 40"/>
                    <a:gd name="T20" fmla="*/ 0 w 144"/>
                    <a:gd name="T21" fmla="*/ 16 h 40"/>
                    <a:gd name="T22" fmla="*/ 0 w 144"/>
                    <a:gd name="T23" fmla="*/ 8 h 40"/>
                    <a:gd name="T24" fmla="*/ 16 w 144"/>
                    <a:gd name="T25" fmla="*/ 0 h 40"/>
                    <a:gd name="T26" fmla="*/ 40 w 144"/>
                    <a:gd name="T27" fmla="*/ 0 h 40"/>
                    <a:gd name="T28" fmla="*/ 72 w 144"/>
                    <a:gd name="T29" fmla="*/ 0 h 40"/>
                    <a:gd name="T30" fmla="*/ 72 w 144"/>
                    <a:gd name="T31" fmla="*/ 0 h 40"/>
                    <a:gd name="T32" fmla="*/ 104 w 144"/>
                    <a:gd name="T33" fmla="*/ 0 h 40"/>
                    <a:gd name="T34" fmla="*/ 128 w 144"/>
                    <a:gd name="T35" fmla="*/ 0 h 40"/>
                    <a:gd name="T36" fmla="*/ 144 w 144"/>
                    <a:gd name="T37" fmla="*/ 8 h 40"/>
                    <a:gd name="T38" fmla="*/ 144 w 144"/>
                    <a:gd name="T39" fmla="*/ 16 h 4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44"/>
                    <a:gd name="T61" fmla="*/ 0 h 40"/>
                    <a:gd name="T62" fmla="*/ 144 w 144"/>
                    <a:gd name="T63" fmla="*/ 40 h 40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44" h="40">
                      <a:moveTo>
                        <a:pt x="144" y="16"/>
                      </a:moveTo>
                      <a:lnTo>
                        <a:pt x="144" y="24"/>
                      </a:lnTo>
                      <a:lnTo>
                        <a:pt x="128" y="32"/>
                      </a:lnTo>
                      <a:lnTo>
                        <a:pt x="104" y="32"/>
                      </a:lnTo>
                      <a:lnTo>
                        <a:pt x="72" y="40"/>
                      </a:lnTo>
                      <a:lnTo>
                        <a:pt x="40" y="32"/>
                      </a:lnTo>
                      <a:lnTo>
                        <a:pt x="16" y="32"/>
                      </a:lnTo>
                      <a:lnTo>
                        <a:pt x="0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40" y="0"/>
                      </a:lnTo>
                      <a:lnTo>
                        <a:pt x="72" y="0"/>
                      </a:lnTo>
                      <a:lnTo>
                        <a:pt x="104" y="0"/>
                      </a:lnTo>
                      <a:lnTo>
                        <a:pt x="128" y="0"/>
                      </a:lnTo>
                      <a:lnTo>
                        <a:pt x="144" y="8"/>
                      </a:lnTo>
                      <a:lnTo>
                        <a:pt x="14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04" name="Freeform 726"/>
                <p:cNvSpPr>
                  <a:spLocks/>
                </p:cNvSpPr>
                <p:nvPr/>
              </p:nvSpPr>
              <p:spPr bwMode="invGray">
                <a:xfrm>
                  <a:off x="892" y="2496"/>
                  <a:ext cx="112" cy="80"/>
                </a:xfrm>
                <a:custGeom>
                  <a:avLst/>
                  <a:gdLst>
                    <a:gd name="T0" fmla="*/ 112 w 112"/>
                    <a:gd name="T1" fmla="*/ 80 h 80"/>
                    <a:gd name="T2" fmla="*/ 80 w 112"/>
                    <a:gd name="T3" fmla="*/ 80 h 80"/>
                    <a:gd name="T4" fmla="*/ 40 w 112"/>
                    <a:gd name="T5" fmla="*/ 56 h 80"/>
                    <a:gd name="T6" fmla="*/ 40 w 112"/>
                    <a:gd name="T7" fmla="*/ 56 h 80"/>
                    <a:gd name="T8" fmla="*/ 16 w 112"/>
                    <a:gd name="T9" fmla="*/ 40 h 80"/>
                    <a:gd name="T10" fmla="*/ 8 w 112"/>
                    <a:gd name="T11" fmla="*/ 24 h 80"/>
                    <a:gd name="T12" fmla="*/ 0 w 112"/>
                    <a:gd name="T13" fmla="*/ 8 h 80"/>
                    <a:gd name="T14" fmla="*/ 8 w 112"/>
                    <a:gd name="T15" fmla="*/ 0 h 80"/>
                    <a:gd name="T16" fmla="*/ 8 w 112"/>
                    <a:gd name="T17" fmla="*/ 0 h 80"/>
                    <a:gd name="T18" fmla="*/ 32 w 112"/>
                    <a:gd name="T19" fmla="*/ 0 h 80"/>
                    <a:gd name="T20" fmla="*/ 72 w 112"/>
                    <a:gd name="T21" fmla="*/ 24 h 80"/>
                    <a:gd name="T22" fmla="*/ 72 w 112"/>
                    <a:gd name="T23" fmla="*/ 24 h 80"/>
                    <a:gd name="T24" fmla="*/ 96 w 112"/>
                    <a:gd name="T25" fmla="*/ 40 h 80"/>
                    <a:gd name="T26" fmla="*/ 104 w 112"/>
                    <a:gd name="T27" fmla="*/ 56 h 80"/>
                    <a:gd name="T28" fmla="*/ 112 w 112"/>
                    <a:gd name="T29" fmla="*/ 72 h 80"/>
                    <a:gd name="T30" fmla="*/ 112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112" y="80"/>
                      </a:moveTo>
                      <a:lnTo>
                        <a:pt x="80" y="80"/>
                      </a:lnTo>
                      <a:lnTo>
                        <a:pt x="40" y="56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72" y="24"/>
                      </a:lnTo>
                      <a:lnTo>
                        <a:pt x="96" y="40"/>
                      </a:lnTo>
                      <a:lnTo>
                        <a:pt x="104" y="56"/>
                      </a:lnTo>
                      <a:lnTo>
                        <a:pt x="112" y="72"/>
                      </a:lnTo>
                      <a:lnTo>
                        <a:pt x="112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05" name="Freeform 727"/>
                <p:cNvSpPr>
                  <a:spLocks/>
                </p:cNvSpPr>
                <p:nvPr/>
              </p:nvSpPr>
              <p:spPr bwMode="invGray">
                <a:xfrm>
                  <a:off x="780" y="2248"/>
                  <a:ext cx="48" cy="104"/>
                </a:xfrm>
                <a:custGeom>
                  <a:avLst/>
                  <a:gdLst>
                    <a:gd name="T0" fmla="*/ 24 w 48"/>
                    <a:gd name="T1" fmla="*/ 104 h 104"/>
                    <a:gd name="T2" fmla="*/ 8 w 48"/>
                    <a:gd name="T3" fmla="*/ 88 h 104"/>
                    <a:gd name="T4" fmla="*/ 0 w 48"/>
                    <a:gd name="T5" fmla="*/ 56 h 104"/>
                    <a:gd name="T6" fmla="*/ 0 w 48"/>
                    <a:gd name="T7" fmla="*/ 56 h 104"/>
                    <a:gd name="T8" fmla="*/ 8 w 48"/>
                    <a:gd name="T9" fmla="*/ 16 h 104"/>
                    <a:gd name="T10" fmla="*/ 24 w 48"/>
                    <a:gd name="T11" fmla="*/ 0 h 104"/>
                    <a:gd name="T12" fmla="*/ 24 w 48"/>
                    <a:gd name="T13" fmla="*/ 0 h 104"/>
                    <a:gd name="T14" fmla="*/ 40 w 48"/>
                    <a:gd name="T15" fmla="*/ 16 h 104"/>
                    <a:gd name="T16" fmla="*/ 48 w 48"/>
                    <a:gd name="T17" fmla="*/ 56 h 104"/>
                    <a:gd name="T18" fmla="*/ 48 w 48"/>
                    <a:gd name="T19" fmla="*/ 56 h 104"/>
                    <a:gd name="T20" fmla="*/ 40 w 48"/>
                    <a:gd name="T21" fmla="*/ 88 h 104"/>
                    <a:gd name="T22" fmla="*/ 24 w 48"/>
                    <a:gd name="T23" fmla="*/ 104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104"/>
                    <a:gd name="T38" fmla="*/ 48 w 48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104">
                      <a:moveTo>
                        <a:pt x="24" y="104"/>
                      </a:moveTo>
                      <a:lnTo>
                        <a:pt x="8" y="88"/>
                      </a:lnTo>
                      <a:lnTo>
                        <a:pt x="0" y="56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56"/>
                      </a:lnTo>
                      <a:lnTo>
                        <a:pt x="40" y="88"/>
                      </a:lnTo>
                      <a:lnTo>
                        <a:pt x="24" y="10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06" name="Freeform 728"/>
                <p:cNvSpPr>
                  <a:spLocks/>
                </p:cNvSpPr>
                <p:nvPr/>
              </p:nvSpPr>
              <p:spPr bwMode="invGray">
                <a:xfrm>
                  <a:off x="540" y="2416"/>
                  <a:ext cx="152" cy="40"/>
                </a:xfrm>
                <a:custGeom>
                  <a:avLst/>
                  <a:gdLst>
                    <a:gd name="T0" fmla="*/ 152 w 152"/>
                    <a:gd name="T1" fmla="*/ 24 h 40"/>
                    <a:gd name="T2" fmla="*/ 144 w 152"/>
                    <a:gd name="T3" fmla="*/ 32 h 40"/>
                    <a:gd name="T4" fmla="*/ 128 w 152"/>
                    <a:gd name="T5" fmla="*/ 32 h 40"/>
                    <a:gd name="T6" fmla="*/ 104 w 152"/>
                    <a:gd name="T7" fmla="*/ 40 h 40"/>
                    <a:gd name="T8" fmla="*/ 80 w 152"/>
                    <a:gd name="T9" fmla="*/ 40 h 40"/>
                    <a:gd name="T10" fmla="*/ 80 w 152"/>
                    <a:gd name="T11" fmla="*/ 40 h 40"/>
                    <a:gd name="T12" fmla="*/ 48 w 152"/>
                    <a:gd name="T13" fmla="*/ 40 h 40"/>
                    <a:gd name="T14" fmla="*/ 24 w 152"/>
                    <a:gd name="T15" fmla="*/ 32 h 40"/>
                    <a:gd name="T16" fmla="*/ 8 w 152"/>
                    <a:gd name="T17" fmla="*/ 32 h 40"/>
                    <a:gd name="T18" fmla="*/ 0 w 152"/>
                    <a:gd name="T19" fmla="*/ 24 h 40"/>
                    <a:gd name="T20" fmla="*/ 0 w 152"/>
                    <a:gd name="T21" fmla="*/ 24 h 40"/>
                    <a:gd name="T22" fmla="*/ 8 w 152"/>
                    <a:gd name="T23" fmla="*/ 16 h 40"/>
                    <a:gd name="T24" fmla="*/ 24 w 152"/>
                    <a:gd name="T25" fmla="*/ 8 h 40"/>
                    <a:gd name="T26" fmla="*/ 48 w 152"/>
                    <a:gd name="T27" fmla="*/ 0 h 40"/>
                    <a:gd name="T28" fmla="*/ 80 w 152"/>
                    <a:gd name="T29" fmla="*/ 0 h 40"/>
                    <a:gd name="T30" fmla="*/ 80 w 152"/>
                    <a:gd name="T31" fmla="*/ 0 h 40"/>
                    <a:gd name="T32" fmla="*/ 104 w 152"/>
                    <a:gd name="T33" fmla="*/ 0 h 40"/>
                    <a:gd name="T34" fmla="*/ 128 w 152"/>
                    <a:gd name="T35" fmla="*/ 8 h 40"/>
                    <a:gd name="T36" fmla="*/ 144 w 152"/>
                    <a:gd name="T37" fmla="*/ 16 h 40"/>
                    <a:gd name="T38" fmla="*/ 152 w 152"/>
                    <a:gd name="T39" fmla="*/ 24 h 4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52"/>
                    <a:gd name="T61" fmla="*/ 0 h 40"/>
                    <a:gd name="T62" fmla="*/ 152 w 152"/>
                    <a:gd name="T63" fmla="*/ 40 h 40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52" h="40">
                      <a:moveTo>
                        <a:pt x="152" y="24"/>
                      </a:moveTo>
                      <a:lnTo>
                        <a:pt x="144" y="32"/>
                      </a:lnTo>
                      <a:lnTo>
                        <a:pt x="128" y="32"/>
                      </a:lnTo>
                      <a:lnTo>
                        <a:pt x="104" y="40"/>
                      </a:lnTo>
                      <a:lnTo>
                        <a:pt x="80" y="40"/>
                      </a:lnTo>
                      <a:lnTo>
                        <a:pt x="48" y="40"/>
                      </a:lnTo>
                      <a:lnTo>
                        <a:pt x="24" y="32"/>
                      </a:lnTo>
                      <a:lnTo>
                        <a:pt x="8" y="32"/>
                      </a:lnTo>
                      <a:lnTo>
                        <a:pt x="0" y="24"/>
                      </a:lnTo>
                      <a:lnTo>
                        <a:pt x="8" y="16"/>
                      </a:lnTo>
                      <a:lnTo>
                        <a:pt x="24" y="8"/>
                      </a:lnTo>
                      <a:lnTo>
                        <a:pt x="48" y="0"/>
                      </a:lnTo>
                      <a:lnTo>
                        <a:pt x="80" y="0"/>
                      </a:lnTo>
                      <a:lnTo>
                        <a:pt x="104" y="0"/>
                      </a:lnTo>
                      <a:lnTo>
                        <a:pt x="128" y="8"/>
                      </a:lnTo>
                      <a:lnTo>
                        <a:pt x="144" y="16"/>
                      </a:lnTo>
                      <a:lnTo>
                        <a:pt x="152" y="2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07" name="Freeform 729"/>
                <p:cNvSpPr>
                  <a:spLocks/>
                </p:cNvSpPr>
                <p:nvPr/>
              </p:nvSpPr>
              <p:spPr bwMode="invGray">
                <a:xfrm>
                  <a:off x="780" y="2520"/>
                  <a:ext cx="48" cy="112"/>
                </a:xfrm>
                <a:custGeom>
                  <a:avLst/>
                  <a:gdLst>
                    <a:gd name="T0" fmla="*/ 24 w 48"/>
                    <a:gd name="T1" fmla="*/ 112 h 112"/>
                    <a:gd name="T2" fmla="*/ 8 w 48"/>
                    <a:gd name="T3" fmla="*/ 96 h 112"/>
                    <a:gd name="T4" fmla="*/ 0 w 48"/>
                    <a:gd name="T5" fmla="*/ 56 h 112"/>
                    <a:gd name="T6" fmla="*/ 0 w 48"/>
                    <a:gd name="T7" fmla="*/ 56 h 112"/>
                    <a:gd name="T8" fmla="*/ 8 w 48"/>
                    <a:gd name="T9" fmla="*/ 16 h 112"/>
                    <a:gd name="T10" fmla="*/ 24 w 48"/>
                    <a:gd name="T11" fmla="*/ 0 h 112"/>
                    <a:gd name="T12" fmla="*/ 24 w 48"/>
                    <a:gd name="T13" fmla="*/ 0 h 112"/>
                    <a:gd name="T14" fmla="*/ 40 w 48"/>
                    <a:gd name="T15" fmla="*/ 16 h 112"/>
                    <a:gd name="T16" fmla="*/ 48 w 48"/>
                    <a:gd name="T17" fmla="*/ 56 h 112"/>
                    <a:gd name="T18" fmla="*/ 48 w 48"/>
                    <a:gd name="T19" fmla="*/ 56 h 112"/>
                    <a:gd name="T20" fmla="*/ 40 w 48"/>
                    <a:gd name="T21" fmla="*/ 96 h 112"/>
                    <a:gd name="T22" fmla="*/ 24 w 48"/>
                    <a:gd name="T23" fmla="*/ 112 h 11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112"/>
                    <a:gd name="T38" fmla="*/ 48 w 48"/>
                    <a:gd name="T39" fmla="*/ 112 h 11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112">
                      <a:moveTo>
                        <a:pt x="24" y="112"/>
                      </a:moveTo>
                      <a:lnTo>
                        <a:pt x="8" y="96"/>
                      </a:lnTo>
                      <a:lnTo>
                        <a:pt x="0" y="56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56"/>
                      </a:lnTo>
                      <a:lnTo>
                        <a:pt x="40" y="96"/>
                      </a:lnTo>
                      <a:lnTo>
                        <a:pt x="24" y="11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08" name="Freeform 730"/>
                <p:cNvSpPr>
                  <a:spLocks/>
                </p:cNvSpPr>
                <p:nvPr/>
              </p:nvSpPr>
              <p:spPr bwMode="invGray">
                <a:xfrm>
                  <a:off x="612" y="2304"/>
                  <a:ext cx="112" cy="80"/>
                </a:xfrm>
                <a:custGeom>
                  <a:avLst/>
                  <a:gdLst>
                    <a:gd name="T0" fmla="*/ 112 w 112"/>
                    <a:gd name="T1" fmla="*/ 80 h 80"/>
                    <a:gd name="T2" fmla="*/ 80 w 112"/>
                    <a:gd name="T3" fmla="*/ 80 h 80"/>
                    <a:gd name="T4" fmla="*/ 40 w 112"/>
                    <a:gd name="T5" fmla="*/ 56 h 80"/>
                    <a:gd name="T6" fmla="*/ 40 w 112"/>
                    <a:gd name="T7" fmla="*/ 56 h 80"/>
                    <a:gd name="T8" fmla="*/ 16 w 112"/>
                    <a:gd name="T9" fmla="*/ 40 h 80"/>
                    <a:gd name="T10" fmla="*/ 8 w 112"/>
                    <a:gd name="T11" fmla="*/ 24 h 80"/>
                    <a:gd name="T12" fmla="*/ 0 w 112"/>
                    <a:gd name="T13" fmla="*/ 8 h 80"/>
                    <a:gd name="T14" fmla="*/ 0 w 112"/>
                    <a:gd name="T15" fmla="*/ 0 h 80"/>
                    <a:gd name="T16" fmla="*/ 0 w 112"/>
                    <a:gd name="T17" fmla="*/ 0 h 80"/>
                    <a:gd name="T18" fmla="*/ 32 w 112"/>
                    <a:gd name="T19" fmla="*/ 8 h 80"/>
                    <a:gd name="T20" fmla="*/ 72 w 112"/>
                    <a:gd name="T21" fmla="*/ 24 h 80"/>
                    <a:gd name="T22" fmla="*/ 72 w 112"/>
                    <a:gd name="T23" fmla="*/ 24 h 80"/>
                    <a:gd name="T24" fmla="*/ 96 w 112"/>
                    <a:gd name="T25" fmla="*/ 40 h 80"/>
                    <a:gd name="T26" fmla="*/ 104 w 112"/>
                    <a:gd name="T27" fmla="*/ 56 h 80"/>
                    <a:gd name="T28" fmla="*/ 112 w 112"/>
                    <a:gd name="T29" fmla="*/ 72 h 80"/>
                    <a:gd name="T30" fmla="*/ 112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112" y="80"/>
                      </a:moveTo>
                      <a:lnTo>
                        <a:pt x="80" y="80"/>
                      </a:lnTo>
                      <a:lnTo>
                        <a:pt x="40" y="56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32" y="8"/>
                      </a:lnTo>
                      <a:lnTo>
                        <a:pt x="72" y="24"/>
                      </a:lnTo>
                      <a:lnTo>
                        <a:pt x="96" y="40"/>
                      </a:lnTo>
                      <a:lnTo>
                        <a:pt x="104" y="56"/>
                      </a:lnTo>
                      <a:lnTo>
                        <a:pt x="112" y="72"/>
                      </a:lnTo>
                      <a:lnTo>
                        <a:pt x="112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09" name="Freeform 731"/>
                <p:cNvSpPr>
                  <a:spLocks/>
                </p:cNvSpPr>
                <p:nvPr/>
              </p:nvSpPr>
              <p:spPr bwMode="invGray">
                <a:xfrm>
                  <a:off x="876" y="2296"/>
                  <a:ext cx="112" cy="80"/>
                </a:xfrm>
                <a:custGeom>
                  <a:avLst/>
                  <a:gdLst>
                    <a:gd name="T0" fmla="*/ 8 w 112"/>
                    <a:gd name="T1" fmla="*/ 80 h 80"/>
                    <a:gd name="T2" fmla="*/ 0 w 112"/>
                    <a:gd name="T3" fmla="*/ 72 h 80"/>
                    <a:gd name="T4" fmla="*/ 8 w 112"/>
                    <a:gd name="T5" fmla="*/ 56 h 80"/>
                    <a:gd name="T6" fmla="*/ 24 w 112"/>
                    <a:gd name="T7" fmla="*/ 40 h 80"/>
                    <a:gd name="T8" fmla="*/ 40 w 112"/>
                    <a:gd name="T9" fmla="*/ 24 h 80"/>
                    <a:gd name="T10" fmla="*/ 40 w 112"/>
                    <a:gd name="T11" fmla="*/ 24 h 80"/>
                    <a:gd name="T12" fmla="*/ 80 w 112"/>
                    <a:gd name="T13" fmla="*/ 8 h 80"/>
                    <a:gd name="T14" fmla="*/ 112 w 112"/>
                    <a:gd name="T15" fmla="*/ 0 h 80"/>
                    <a:gd name="T16" fmla="*/ 112 w 112"/>
                    <a:gd name="T17" fmla="*/ 0 h 80"/>
                    <a:gd name="T18" fmla="*/ 112 w 112"/>
                    <a:gd name="T19" fmla="*/ 8 h 80"/>
                    <a:gd name="T20" fmla="*/ 112 w 112"/>
                    <a:gd name="T21" fmla="*/ 24 h 80"/>
                    <a:gd name="T22" fmla="*/ 96 w 112"/>
                    <a:gd name="T23" fmla="*/ 40 h 80"/>
                    <a:gd name="T24" fmla="*/ 80 w 112"/>
                    <a:gd name="T25" fmla="*/ 56 h 80"/>
                    <a:gd name="T26" fmla="*/ 80 w 112"/>
                    <a:gd name="T27" fmla="*/ 56 h 80"/>
                    <a:gd name="T28" fmla="*/ 32 w 112"/>
                    <a:gd name="T29" fmla="*/ 80 h 80"/>
                    <a:gd name="T30" fmla="*/ 8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8" y="80"/>
                      </a:moveTo>
                      <a:lnTo>
                        <a:pt x="0" y="72"/>
                      </a:lnTo>
                      <a:lnTo>
                        <a:pt x="8" y="56"/>
                      </a:lnTo>
                      <a:lnTo>
                        <a:pt x="24" y="40"/>
                      </a:lnTo>
                      <a:lnTo>
                        <a:pt x="40" y="24"/>
                      </a:lnTo>
                      <a:lnTo>
                        <a:pt x="80" y="8"/>
                      </a:lnTo>
                      <a:lnTo>
                        <a:pt x="112" y="0"/>
                      </a:lnTo>
                      <a:lnTo>
                        <a:pt x="112" y="8"/>
                      </a:lnTo>
                      <a:lnTo>
                        <a:pt x="112" y="24"/>
                      </a:lnTo>
                      <a:lnTo>
                        <a:pt x="96" y="40"/>
                      </a:lnTo>
                      <a:lnTo>
                        <a:pt x="80" y="56"/>
                      </a:lnTo>
                      <a:lnTo>
                        <a:pt x="32" y="80"/>
                      </a:lnTo>
                      <a:lnTo>
                        <a:pt x="8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10" name="Freeform 732"/>
                <p:cNvSpPr>
                  <a:spLocks/>
                </p:cNvSpPr>
                <p:nvPr/>
              </p:nvSpPr>
              <p:spPr bwMode="invGray">
                <a:xfrm>
                  <a:off x="916" y="2352"/>
                  <a:ext cx="136" cy="56"/>
                </a:xfrm>
                <a:custGeom>
                  <a:avLst/>
                  <a:gdLst>
                    <a:gd name="T0" fmla="*/ 0 w 136"/>
                    <a:gd name="T1" fmla="*/ 48 h 56"/>
                    <a:gd name="T2" fmla="*/ 0 w 136"/>
                    <a:gd name="T3" fmla="*/ 40 h 56"/>
                    <a:gd name="T4" fmla="*/ 16 w 136"/>
                    <a:gd name="T5" fmla="*/ 32 h 56"/>
                    <a:gd name="T6" fmla="*/ 32 w 136"/>
                    <a:gd name="T7" fmla="*/ 16 h 56"/>
                    <a:gd name="T8" fmla="*/ 56 w 136"/>
                    <a:gd name="T9" fmla="*/ 8 h 56"/>
                    <a:gd name="T10" fmla="*/ 56 w 136"/>
                    <a:gd name="T11" fmla="*/ 8 h 56"/>
                    <a:gd name="T12" fmla="*/ 88 w 136"/>
                    <a:gd name="T13" fmla="*/ 0 h 56"/>
                    <a:gd name="T14" fmla="*/ 112 w 136"/>
                    <a:gd name="T15" fmla="*/ 0 h 56"/>
                    <a:gd name="T16" fmla="*/ 128 w 136"/>
                    <a:gd name="T17" fmla="*/ 0 h 56"/>
                    <a:gd name="T18" fmla="*/ 136 w 136"/>
                    <a:gd name="T19" fmla="*/ 8 h 56"/>
                    <a:gd name="T20" fmla="*/ 136 w 136"/>
                    <a:gd name="T21" fmla="*/ 8 h 56"/>
                    <a:gd name="T22" fmla="*/ 136 w 136"/>
                    <a:gd name="T23" fmla="*/ 16 h 56"/>
                    <a:gd name="T24" fmla="*/ 128 w 136"/>
                    <a:gd name="T25" fmla="*/ 24 h 56"/>
                    <a:gd name="T26" fmla="*/ 104 w 136"/>
                    <a:gd name="T27" fmla="*/ 32 h 56"/>
                    <a:gd name="T28" fmla="*/ 80 w 136"/>
                    <a:gd name="T29" fmla="*/ 48 h 56"/>
                    <a:gd name="T30" fmla="*/ 80 w 136"/>
                    <a:gd name="T31" fmla="*/ 48 h 56"/>
                    <a:gd name="T32" fmla="*/ 48 w 136"/>
                    <a:gd name="T33" fmla="*/ 48 h 56"/>
                    <a:gd name="T34" fmla="*/ 24 w 136"/>
                    <a:gd name="T35" fmla="*/ 56 h 56"/>
                    <a:gd name="T36" fmla="*/ 8 w 136"/>
                    <a:gd name="T37" fmla="*/ 56 h 56"/>
                    <a:gd name="T38" fmla="*/ 0 w 136"/>
                    <a:gd name="T39" fmla="*/ 4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48"/>
                      </a:moveTo>
                      <a:lnTo>
                        <a:pt x="0" y="40"/>
                      </a:lnTo>
                      <a:lnTo>
                        <a:pt x="16" y="32"/>
                      </a:lnTo>
                      <a:lnTo>
                        <a:pt x="32" y="16"/>
                      </a:lnTo>
                      <a:lnTo>
                        <a:pt x="56" y="8"/>
                      </a:lnTo>
                      <a:lnTo>
                        <a:pt x="88" y="0"/>
                      </a:lnTo>
                      <a:lnTo>
                        <a:pt x="112" y="0"/>
                      </a:lnTo>
                      <a:lnTo>
                        <a:pt x="128" y="0"/>
                      </a:lnTo>
                      <a:lnTo>
                        <a:pt x="136" y="8"/>
                      </a:lnTo>
                      <a:lnTo>
                        <a:pt x="136" y="16"/>
                      </a:lnTo>
                      <a:lnTo>
                        <a:pt x="128" y="24"/>
                      </a:lnTo>
                      <a:lnTo>
                        <a:pt x="104" y="32"/>
                      </a:lnTo>
                      <a:lnTo>
                        <a:pt x="80" y="48"/>
                      </a:lnTo>
                      <a:lnTo>
                        <a:pt x="48" y="48"/>
                      </a:lnTo>
                      <a:lnTo>
                        <a:pt x="24" y="56"/>
                      </a:lnTo>
                      <a:lnTo>
                        <a:pt x="8" y="56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11" name="Freeform 733"/>
                <p:cNvSpPr>
                  <a:spLocks/>
                </p:cNvSpPr>
                <p:nvPr/>
              </p:nvSpPr>
              <p:spPr bwMode="invGray">
                <a:xfrm>
                  <a:off x="564" y="2472"/>
                  <a:ext cx="136" cy="56"/>
                </a:xfrm>
                <a:custGeom>
                  <a:avLst/>
                  <a:gdLst>
                    <a:gd name="T0" fmla="*/ 0 w 136"/>
                    <a:gd name="T1" fmla="*/ 48 h 56"/>
                    <a:gd name="T2" fmla="*/ 0 w 136"/>
                    <a:gd name="T3" fmla="*/ 40 h 56"/>
                    <a:gd name="T4" fmla="*/ 8 w 136"/>
                    <a:gd name="T5" fmla="*/ 32 h 56"/>
                    <a:gd name="T6" fmla="*/ 32 w 136"/>
                    <a:gd name="T7" fmla="*/ 16 h 56"/>
                    <a:gd name="T8" fmla="*/ 56 w 136"/>
                    <a:gd name="T9" fmla="*/ 8 h 56"/>
                    <a:gd name="T10" fmla="*/ 56 w 136"/>
                    <a:gd name="T11" fmla="*/ 8 h 56"/>
                    <a:gd name="T12" fmla="*/ 88 w 136"/>
                    <a:gd name="T13" fmla="*/ 0 h 56"/>
                    <a:gd name="T14" fmla="*/ 112 w 136"/>
                    <a:gd name="T15" fmla="*/ 0 h 56"/>
                    <a:gd name="T16" fmla="*/ 128 w 136"/>
                    <a:gd name="T17" fmla="*/ 0 h 56"/>
                    <a:gd name="T18" fmla="*/ 136 w 136"/>
                    <a:gd name="T19" fmla="*/ 8 h 56"/>
                    <a:gd name="T20" fmla="*/ 136 w 136"/>
                    <a:gd name="T21" fmla="*/ 8 h 56"/>
                    <a:gd name="T22" fmla="*/ 136 w 136"/>
                    <a:gd name="T23" fmla="*/ 16 h 56"/>
                    <a:gd name="T24" fmla="*/ 120 w 136"/>
                    <a:gd name="T25" fmla="*/ 24 h 56"/>
                    <a:gd name="T26" fmla="*/ 104 w 136"/>
                    <a:gd name="T27" fmla="*/ 32 h 56"/>
                    <a:gd name="T28" fmla="*/ 80 w 136"/>
                    <a:gd name="T29" fmla="*/ 48 h 56"/>
                    <a:gd name="T30" fmla="*/ 80 w 136"/>
                    <a:gd name="T31" fmla="*/ 48 h 56"/>
                    <a:gd name="T32" fmla="*/ 48 w 136"/>
                    <a:gd name="T33" fmla="*/ 48 h 56"/>
                    <a:gd name="T34" fmla="*/ 24 w 136"/>
                    <a:gd name="T35" fmla="*/ 56 h 56"/>
                    <a:gd name="T36" fmla="*/ 8 w 136"/>
                    <a:gd name="T37" fmla="*/ 56 h 56"/>
                    <a:gd name="T38" fmla="*/ 0 w 136"/>
                    <a:gd name="T39" fmla="*/ 4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48"/>
                      </a:moveTo>
                      <a:lnTo>
                        <a:pt x="0" y="40"/>
                      </a:lnTo>
                      <a:lnTo>
                        <a:pt x="8" y="32"/>
                      </a:lnTo>
                      <a:lnTo>
                        <a:pt x="32" y="16"/>
                      </a:lnTo>
                      <a:lnTo>
                        <a:pt x="56" y="8"/>
                      </a:lnTo>
                      <a:lnTo>
                        <a:pt x="88" y="0"/>
                      </a:lnTo>
                      <a:lnTo>
                        <a:pt x="112" y="0"/>
                      </a:lnTo>
                      <a:lnTo>
                        <a:pt x="128" y="0"/>
                      </a:lnTo>
                      <a:lnTo>
                        <a:pt x="136" y="8"/>
                      </a:lnTo>
                      <a:lnTo>
                        <a:pt x="136" y="16"/>
                      </a:lnTo>
                      <a:lnTo>
                        <a:pt x="120" y="24"/>
                      </a:lnTo>
                      <a:lnTo>
                        <a:pt x="104" y="32"/>
                      </a:lnTo>
                      <a:lnTo>
                        <a:pt x="80" y="48"/>
                      </a:lnTo>
                      <a:lnTo>
                        <a:pt x="48" y="48"/>
                      </a:lnTo>
                      <a:lnTo>
                        <a:pt x="24" y="56"/>
                      </a:lnTo>
                      <a:lnTo>
                        <a:pt x="8" y="56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12" name="Freeform 734"/>
                <p:cNvSpPr>
                  <a:spLocks/>
                </p:cNvSpPr>
                <p:nvPr/>
              </p:nvSpPr>
              <p:spPr bwMode="invGray">
                <a:xfrm>
                  <a:off x="628" y="2504"/>
                  <a:ext cx="112" cy="72"/>
                </a:xfrm>
                <a:custGeom>
                  <a:avLst/>
                  <a:gdLst>
                    <a:gd name="T0" fmla="*/ 8 w 112"/>
                    <a:gd name="T1" fmla="*/ 72 h 72"/>
                    <a:gd name="T2" fmla="*/ 0 w 112"/>
                    <a:gd name="T3" fmla="*/ 64 h 72"/>
                    <a:gd name="T4" fmla="*/ 8 w 112"/>
                    <a:gd name="T5" fmla="*/ 56 h 72"/>
                    <a:gd name="T6" fmla="*/ 16 w 112"/>
                    <a:gd name="T7" fmla="*/ 40 h 72"/>
                    <a:gd name="T8" fmla="*/ 40 w 112"/>
                    <a:gd name="T9" fmla="*/ 24 h 72"/>
                    <a:gd name="T10" fmla="*/ 40 w 112"/>
                    <a:gd name="T11" fmla="*/ 24 h 72"/>
                    <a:gd name="T12" fmla="*/ 80 w 112"/>
                    <a:gd name="T13" fmla="*/ 0 h 72"/>
                    <a:gd name="T14" fmla="*/ 112 w 112"/>
                    <a:gd name="T15" fmla="*/ 0 h 72"/>
                    <a:gd name="T16" fmla="*/ 112 w 112"/>
                    <a:gd name="T17" fmla="*/ 0 h 72"/>
                    <a:gd name="T18" fmla="*/ 112 w 112"/>
                    <a:gd name="T19" fmla="*/ 8 h 72"/>
                    <a:gd name="T20" fmla="*/ 112 w 112"/>
                    <a:gd name="T21" fmla="*/ 16 h 72"/>
                    <a:gd name="T22" fmla="*/ 96 w 112"/>
                    <a:gd name="T23" fmla="*/ 32 h 72"/>
                    <a:gd name="T24" fmla="*/ 80 w 112"/>
                    <a:gd name="T25" fmla="*/ 48 h 72"/>
                    <a:gd name="T26" fmla="*/ 80 w 112"/>
                    <a:gd name="T27" fmla="*/ 48 h 72"/>
                    <a:gd name="T28" fmla="*/ 32 w 112"/>
                    <a:gd name="T29" fmla="*/ 72 h 72"/>
                    <a:gd name="T30" fmla="*/ 8 w 112"/>
                    <a:gd name="T31" fmla="*/ 72 h 7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72"/>
                    <a:gd name="T50" fmla="*/ 112 w 112"/>
                    <a:gd name="T51" fmla="*/ 72 h 72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72">
                      <a:moveTo>
                        <a:pt x="8" y="72"/>
                      </a:moveTo>
                      <a:lnTo>
                        <a:pt x="0" y="64"/>
                      </a:lnTo>
                      <a:lnTo>
                        <a:pt x="8" y="56"/>
                      </a:lnTo>
                      <a:lnTo>
                        <a:pt x="16" y="40"/>
                      </a:lnTo>
                      <a:lnTo>
                        <a:pt x="40" y="24"/>
                      </a:lnTo>
                      <a:lnTo>
                        <a:pt x="80" y="0"/>
                      </a:lnTo>
                      <a:lnTo>
                        <a:pt x="112" y="0"/>
                      </a:lnTo>
                      <a:lnTo>
                        <a:pt x="112" y="8"/>
                      </a:lnTo>
                      <a:lnTo>
                        <a:pt x="112" y="16"/>
                      </a:lnTo>
                      <a:lnTo>
                        <a:pt x="96" y="32"/>
                      </a:lnTo>
                      <a:lnTo>
                        <a:pt x="80" y="48"/>
                      </a:lnTo>
                      <a:lnTo>
                        <a:pt x="32" y="72"/>
                      </a:lnTo>
                      <a:lnTo>
                        <a:pt x="8" y="7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13" name="Freeform 735"/>
                <p:cNvSpPr>
                  <a:spLocks/>
                </p:cNvSpPr>
                <p:nvPr/>
              </p:nvSpPr>
              <p:spPr bwMode="invGray">
                <a:xfrm>
                  <a:off x="932" y="2464"/>
                  <a:ext cx="136" cy="56"/>
                </a:xfrm>
                <a:custGeom>
                  <a:avLst/>
                  <a:gdLst>
                    <a:gd name="T0" fmla="*/ 0 w 136"/>
                    <a:gd name="T1" fmla="*/ 8 h 56"/>
                    <a:gd name="T2" fmla="*/ 8 w 136"/>
                    <a:gd name="T3" fmla="*/ 0 h 56"/>
                    <a:gd name="T4" fmla="*/ 32 w 136"/>
                    <a:gd name="T5" fmla="*/ 0 h 56"/>
                    <a:gd name="T6" fmla="*/ 56 w 136"/>
                    <a:gd name="T7" fmla="*/ 0 h 56"/>
                    <a:gd name="T8" fmla="*/ 80 w 136"/>
                    <a:gd name="T9" fmla="*/ 8 h 56"/>
                    <a:gd name="T10" fmla="*/ 80 w 136"/>
                    <a:gd name="T11" fmla="*/ 8 h 56"/>
                    <a:gd name="T12" fmla="*/ 104 w 136"/>
                    <a:gd name="T13" fmla="*/ 16 h 56"/>
                    <a:gd name="T14" fmla="*/ 128 w 136"/>
                    <a:gd name="T15" fmla="*/ 32 h 56"/>
                    <a:gd name="T16" fmla="*/ 136 w 136"/>
                    <a:gd name="T17" fmla="*/ 40 h 56"/>
                    <a:gd name="T18" fmla="*/ 136 w 136"/>
                    <a:gd name="T19" fmla="*/ 48 h 56"/>
                    <a:gd name="T20" fmla="*/ 136 w 136"/>
                    <a:gd name="T21" fmla="*/ 48 h 56"/>
                    <a:gd name="T22" fmla="*/ 128 w 136"/>
                    <a:gd name="T23" fmla="*/ 56 h 56"/>
                    <a:gd name="T24" fmla="*/ 112 w 136"/>
                    <a:gd name="T25" fmla="*/ 56 h 56"/>
                    <a:gd name="T26" fmla="*/ 88 w 136"/>
                    <a:gd name="T27" fmla="*/ 56 h 56"/>
                    <a:gd name="T28" fmla="*/ 64 w 136"/>
                    <a:gd name="T29" fmla="*/ 48 h 56"/>
                    <a:gd name="T30" fmla="*/ 64 w 136"/>
                    <a:gd name="T31" fmla="*/ 48 h 56"/>
                    <a:gd name="T32" fmla="*/ 32 w 136"/>
                    <a:gd name="T33" fmla="*/ 40 h 56"/>
                    <a:gd name="T34" fmla="*/ 16 w 136"/>
                    <a:gd name="T35" fmla="*/ 24 h 56"/>
                    <a:gd name="T36" fmla="*/ 0 w 136"/>
                    <a:gd name="T37" fmla="*/ 16 h 56"/>
                    <a:gd name="T38" fmla="*/ 0 w 136"/>
                    <a:gd name="T39" fmla="*/ 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8"/>
                      </a:move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56" y="0"/>
                      </a:lnTo>
                      <a:lnTo>
                        <a:pt x="80" y="8"/>
                      </a:lnTo>
                      <a:lnTo>
                        <a:pt x="104" y="16"/>
                      </a:lnTo>
                      <a:lnTo>
                        <a:pt x="128" y="32"/>
                      </a:lnTo>
                      <a:lnTo>
                        <a:pt x="136" y="40"/>
                      </a:lnTo>
                      <a:lnTo>
                        <a:pt x="136" y="48"/>
                      </a:lnTo>
                      <a:lnTo>
                        <a:pt x="128" y="56"/>
                      </a:lnTo>
                      <a:lnTo>
                        <a:pt x="112" y="56"/>
                      </a:lnTo>
                      <a:lnTo>
                        <a:pt x="88" y="56"/>
                      </a:lnTo>
                      <a:lnTo>
                        <a:pt x="64" y="48"/>
                      </a:lnTo>
                      <a:lnTo>
                        <a:pt x="32" y="40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14" name="Freeform 736"/>
                <p:cNvSpPr>
                  <a:spLocks/>
                </p:cNvSpPr>
                <p:nvPr/>
              </p:nvSpPr>
              <p:spPr bwMode="invGray">
                <a:xfrm>
                  <a:off x="564" y="2360"/>
                  <a:ext cx="136" cy="56"/>
                </a:xfrm>
                <a:custGeom>
                  <a:avLst/>
                  <a:gdLst>
                    <a:gd name="T0" fmla="*/ 0 w 136"/>
                    <a:gd name="T1" fmla="*/ 8 h 56"/>
                    <a:gd name="T2" fmla="*/ 8 w 136"/>
                    <a:gd name="T3" fmla="*/ 0 h 56"/>
                    <a:gd name="T4" fmla="*/ 24 w 136"/>
                    <a:gd name="T5" fmla="*/ 0 h 56"/>
                    <a:gd name="T6" fmla="*/ 48 w 136"/>
                    <a:gd name="T7" fmla="*/ 0 h 56"/>
                    <a:gd name="T8" fmla="*/ 80 w 136"/>
                    <a:gd name="T9" fmla="*/ 8 h 56"/>
                    <a:gd name="T10" fmla="*/ 80 w 136"/>
                    <a:gd name="T11" fmla="*/ 8 h 56"/>
                    <a:gd name="T12" fmla="*/ 104 w 136"/>
                    <a:gd name="T13" fmla="*/ 16 h 56"/>
                    <a:gd name="T14" fmla="*/ 120 w 136"/>
                    <a:gd name="T15" fmla="*/ 24 h 56"/>
                    <a:gd name="T16" fmla="*/ 136 w 136"/>
                    <a:gd name="T17" fmla="*/ 40 h 56"/>
                    <a:gd name="T18" fmla="*/ 136 w 136"/>
                    <a:gd name="T19" fmla="*/ 48 h 56"/>
                    <a:gd name="T20" fmla="*/ 136 w 136"/>
                    <a:gd name="T21" fmla="*/ 48 h 56"/>
                    <a:gd name="T22" fmla="*/ 128 w 136"/>
                    <a:gd name="T23" fmla="*/ 48 h 56"/>
                    <a:gd name="T24" fmla="*/ 112 w 136"/>
                    <a:gd name="T25" fmla="*/ 56 h 56"/>
                    <a:gd name="T26" fmla="*/ 88 w 136"/>
                    <a:gd name="T27" fmla="*/ 48 h 56"/>
                    <a:gd name="T28" fmla="*/ 56 w 136"/>
                    <a:gd name="T29" fmla="*/ 40 h 56"/>
                    <a:gd name="T30" fmla="*/ 56 w 136"/>
                    <a:gd name="T31" fmla="*/ 40 h 56"/>
                    <a:gd name="T32" fmla="*/ 32 w 136"/>
                    <a:gd name="T33" fmla="*/ 32 h 56"/>
                    <a:gd name="T34" fmla="*/ 8 w 136"/>
                    <a:gd name="T35" fmla="*/ 24 h 56"/>
                    <a:gd name="T36" fmla="*/ 0 w 136"/>
                    <a:gd name="T37" fmla="*/ 16 h 56"/>
                    <a:gd name="T38" fmla="*/ 0 w 136"/>
                    <a:gd name="T39" fmla="*/ 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8"/>
                      </a:moveTo>
                      <a:lnTo>
                        <a:pt x="8" y="0"/>
                      </a:lnTo>
                      <a:lnTo>
                        <a:pt x="24" y="0"/>
                      </a:lnTo>
                      <a:lnTo>
                        <a:pt x="48" y="0"/>
                      </a:lnTo>
                      <a:lnTo>
                        <a:pt x="80" y="8"/>
                      </a:lnTo>
                      <a:lnTo>
                        <a:pt x="104" y="16"/>
                      </a:lnTo>
                      <a:lnTo>
                        <a:pt x="120" y="24"/>
                      </a:lnTo>
                      <a:lnTo>
                        <a:pt x="136" y="40"/>
                      </a:lnTo>
                      <a:lnTo>
                        <a:pt x="136" y="48"/>
                      </a:lnTo>
                      <a:lnTo>
                        <a:pt x="128" y="48"/>
                      </a:lnTo>
                      <a:lnTo>
                        <a:pt x="112" y="56"/>
                      </a:lnTo>
                      <a:lnTo>
                        <a:pt x="88" y="48"/>
                      </a:lnTo>
                      <a:lnTo>
                        <a:pt x="56" y="40"/>
                      </a:lnTo>
                      <a:lnTo>
                        <a:pt x="32" y="32"/>
                      </a:lnTo>
                      <a:lnTo>
                        <a:pt x="8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15" name="Freeform 737"/>
                <p:cNvSpPr>
                  <a:spLocks/>
                </p:cNvSpPr>
                <p:nvPr/>
              </p:nvSpPr>
              <p:spPr bwMode="invGray">
                <a:xfrm>
                  <a:off x="692" y="2256"/>
                  <a:ext cx="72" cy="104"/>
                </a:xfrm>
                <a:custGeom>
                  <a:avLst/>
                  <a:gdLst>
                    <a:gd name="T0" fmla="*/ 8 w 72"/>
                    <a:gd name="T1" fmla="*/ 0 h 104"/>
                    <a:gd name="T2" fmla="*/ 32 w 72"/>
                    <a:gd name="T3" fmla="*/ 8 h 104"/>
                    <a:gd name="T4" fmla="*/ 64 w 72"/>
                    <a:gd name="T5" fmla="*/ 48 h 104"/>
                    <a:gd name="T6" fmla="*/ 64 w 72"/>
                    <a:gd name="T7" fmla="*/ 48 h 104"/>
                    <a:gd name="T8" fmla="*/ 72 w 72"/>
                    <a:gd name="T9" fmla="*/ 80 h 104"/>
                    <a:gd name="T10" fmla="*/ 64 w 72"/>
                    <a:gd name="T11" fmla="*/ 104 h 104"/>
                    <a:gd name="T12" fmla="*/ 64 w 72"/>
                    <a:gd name="T13" fmla="*/ 104 h 104"/>
                    <a:gd name="T14" fmla="*/ 40 w 72"/>
                    <a:gd name="T15" fmla="*/ 96 h 104"/>
                    <a:gd name="T16" fmla="*/ 16 w 72"/>
                    <a:gd name="T17" fmla="*/ 56 h 104"/>
                    <a:gd name="T18" fmla="*/ 16 w 72"/>
                    <a:gd name="T19" fmla="*/ 56 h 104"/>
                    <a:gd name="T20" fmla="*/ 0 w 72"/>
                    <a:gd name="T21" fmla="*/ 24 h 104"/>
                    <a:gd name="T22" fmla="*/ 8 w 72"/>
                    <a:gd name="T23" fmla="*/ 0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104"/>
                    <a:gd name="T38" fmla="*/ 72 w 72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104">
                      <a:moveTo>
                        <a:pt x="8" y="0"/>
                      </a:moveTo>
                      <a:lnTo>
                        <a:pt x="32" y="8"/>
                      </a:lnTo>
                      <a:lnTo>
                        <a:pt x="64" y="48"/>
                      </a:lnTo>
                      <a:lnTo>
                        <a:pt x="72" y="80"/>
                      </a:lnTo>
                      <a:lnTo>
                        <a:pt x="64" y="104"/>
                      </a:lnTo>
                      <a:lnTo>
                        <a:pt x="40" y="96"/>
                      </a:lnTo>
                      <a:lnTo>
                        <a:pt x="16" y="56"/>
                      </a:lnTo>
                      <a:lnTo>
                        <a:pt x="0" y="24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16" name="Freeform 738"/>
                <p:cNvSpPr>
                  <a:spLocks/>
                </p:cNvSpPr>
                <p:nvPr/>
              </p:nvSpPr>
              <p:spPr bwMode="invGray">
                <a:xfrm>
                  <a:off x="852" y="2520"/>
                  <a:ext cx="72" cy="96"/>
                </a:xfrm>
                <a:custGeom>
                  <a:avLst/>
                  <a:gdLst>
                    <a:gd name="T0" fmla="*/ 8 w 72"/>
                    <a:gd name="T1" fmla="*/ 0 h 96"/>
                    <a:gd name="T2" fmla="*/ 32 w 72"/>
                    <a:gd name="T3" fmla="*/ 8 h 96"/>
                    <a:gd name="T4" fmla="*/ 56 w 72"/>
                    <a:gd name="T5" fmla="*/ 40 h 96"/>
                    <a:gd name="T6" fmla="*/ 56 w 72"/>
                    <a:gd name="T7" fmla="*/ 40 h 96"/>
                    <a:gd name="T8" fmla="*/ 72 w 72"/>
                    <a:gd name="T9" fmla="*/ 80 h 96"/>
                    <a:gd name="T10" fmla="*/ 64 w 72"/>
                    <a:gd name="T11" fmla="*/ 96 h 96"/>
                    <a:gd name="T12" fmla="*/ 64 w 72"/>
                    <a:gd name="T13" fmla="*/ 96 h 96"/>
                    <a:gd name="T14" fmla="*/ 40 w 72"/>
                    <a:gd name="T15" fmla="*/ 88 h 96"/>
                    <a:gd name="T16" fmla="*/ 8 w 72"/>
                    <a:gd name="T17" fmla="*/ 56 h 96"/>
                    <a:gd name="T18" fmla="*/ 8 w 72"/>
                    <a:gd name="T19" fmla="*/ 56 h 96"/>
                    <a:gd name="T20" fmla="*/ 0 w 72"/>
                    <a:gd name="T21" fmla="*/ 16 h 96"/>
                    <a:gd name="T22" fmla="*/ 8 w 72"/>
                    <a:gd name="T23" fmla="*/ 0 h 9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96"/>
                    <a:gd name="T38" fmla="*/ 72 w 72"/>
                    <a:gd name="T39" fmla="*/ 96 h 9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96">
                      <a:moveTo>
                        <a:pt x="8" y="0"/>
                      </a:moveTo>
                      <a:lnTo>
                        <a:pt x="32" y="8"/>
                      </a:lnTo>
                      <a:lnTo>
                        <a:pt x="56" y="40"/>
                      </a:lnTo>
                      <a:lnTo>
                        <a:pt x="72" y="80"/>
                      </a:lnTo>
                      <a:lnTo>
                        <a:pt x="64" y="96"/>
                      </a:lnTo>
                      <a:lnTo>
                        <a:pt x="40" y="88"/>
                      </a:lnTo>
                      <a:lnTo>
                        <a:pt x="8" y="56"/>
                      </a:lnTo>
                      <a:lnTo>
                        <a:pt x="0" y="16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17" name="Freeform 739"/>
                <p:cNvSpPr>
                  <a:spLocks/>
                </p:cNvSpPr>
                <p:nvPr/>
              </p:nvSpPr>
              <p:spPr bwMode="invGray">
                <a:xfrm>
                  <a:off x="844" y="2256"/>
                  <a:ext cx="72" cy="104"/>
                </a:xfrm>
                <a:custGeom>
                  <a:avLst/>
                  <a:gdLst>
                    <a:gd name="T0" fmla="*/ 64 w 72"/>
                    <a:gd name="T1" fmla="*/ 0 h 104"/>
                    <a:gd name="T2" fmla="*/ 72 w 72"/>
                    <a:gd name="T3" fmla="*/ 24 h 104"/>
                    <a:gd name="T4" fmla="*/ 56 w 72"/>
                    <a:gd name="T5" fmla="*/ 56 h 104"/>
                    <a:gd name="T6" fmla="*/ 56 w 72"/>
                    <a:gd name="T7" fmla="*/ 56 h 104"/>
                    <a:gd name="T8" fmla="*/ 32 w 72"/>
                    <a:gd name="T9" fmla="*/ 88 h 104"/>
                    <a:gd name="T10" fmla="*/ 8 w 72"/>
                    <a:gd name="T11" fmla="*/ 104 h 104"/>
                    <a:gd name="T12" fmla="*/ 8 w 72"/>
                    <a:gd name="T13" fmla="*/ 104 h 104"/>
                    <a:gd name="T14" fmla="*/ 0 w 72"/>
                    <a:gd name="T15" fmla="*/ 80 h 104"/>
                    <a:gd name="T16" fmla="*/ 8 w 72"/>
                    <a:gd name="T17" fmla="*/ 40 h 104"/>
                    <a:gd name="T18" fmla="*/ 8 w 72"/>
                    <a:gd name="T19" fmla="*/ 40 h 104"/>
                    <a:gd name="T20" fmla="*/ 40 w 72"/>
                    <a:gd name="T21" fmla="*/ 8 h 104"/>
                    <a:gd name="T22" fmla="*/ 64 w 72"/>
                    <a:gd name="T23" fmla="*/ 0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104"/>
                    <a:gd name="T38" fmla="*/ 72 w 72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104">
                      <a:moveTo>
                        <a:pt x="64" y="0"/>
                      </a:moveTo>
                      <a:lnTo>
                        <a:pt x="72" y="24"/>
                      </a:lnTo>
                      <a:lnTo>
                        <a:pt x="56" y="56"/>
                      </a:lnTo>
                      <a:lnTo>
                        <a:pt x="32" y="88"/>
                      </a:lnTo>
                      <a:lnTo>
                        <a:pt x="8" y="104"/>
                      </a:lnTo>
                      <a:lnTo>
                        <a:pt x="0" y="80"/>
                      </a:lnTo>
                      <a:lnTo>
                        <a:pt x="8" y="40"/>
                      </a:lnTo>
                      <a:lnTo>
                        <a:pt x="40" y="8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18" name="Freeform 740"/>
                <p:cNvSpPr>
                  <a:spLocks/>
                </p:cNvSpPr>
                <p:nvPr/>
              </p:nvSpPr>
              <p:spPr bwMode="invGray">
                <a:xfrm>
                  <a:off x="700" y="2520"/>
                  <a:ext cx="80" cy="96"/>
                </a:xfrm>
                <a:custGeom>
                  <a:avLst/>
                  <a:gdLst>
                    <a:gd name="T0" fmla="*/ 64 w 80"/>
                    <a:gd name="T1" fmla="*/ 0 h 96"/>
                    <a:gd name="T2" fmla="*/ 80 w 80"/>
                    <a:gd name="T3" fmla="*/ 16 h 96"/>
                    <a:gd name="T4" fmla="*/ 64 w 80"/>
                    <a:gd name="T5" fmla="*/ 56 h 96"/>
                    <a:gd name="T6" fmla="*/ 64 w 80"/>
                    <a:gd name="T7" fmla="*/ 56 h 96"/>
                    <a:gd name="T8" fmla="*/ 40 w 80"/>
                    <a:gd name="T9" fmla="*/ 88 h 96"/>
                    <a:gd name="T10" fmla="*/ 8 w 80"/>
                    <a:gd name="T11" fmla="*/ 96 h 96"/>
                    <a:gd name="T12" fmla="*/ 8 w 80"/>
                    <a:gd name="T13" fmla="*/ 96 h 96"/>
                    <a:gd name="T14" fmla="*/ 0 w 80"/>
                    <a:gd name="T15" fmla="*/ 80 h 96"/>
                    <a:gd name="T16" fmla="*/ 16 w 80"/>
                    <a:gd name="T17" fmla="*/ 40 h 96"/>
                    <a:gd name="T18" fmla="*/ 16 w 80"/>
                    <a:gd name="T19" fmla="*/ 40 h 96"/>
                    <a:gd name="T20" fmla="*/ 40 w 80"/>
                    <a:gd name="T21" fmla="*/ 8 h 96"/>
                    <a:gd name="T22" fmla="*/ 64 w 80"/>
                    <a:gd name="T23" fmla="*/ 0 h 9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0"/>
                    <a:gd name="T37" fmla="*/ 0 h 96"/>
                    <a:gd name="T38" fmla="*/ 80 w 80"/>
                    <a:gd name="T39" fmla="*/ 96 h 9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0" h="96">
                      <a:moveTo>
                        <a:pt x="64" y="0"/>
                      </a:moveTo>
                      <a:lnTo>
                        <a:pt x="80" y="16"/>
                      </a:lnTo>
                      <a:lnTo>
                        <a:pt x="64" y="56"/>
                      </a:lnTo>
                      <a:lnTo>
                        <a:pt x="40" y="88"/>
                      </a:lnTo>
                      <a:lnTo>
                        <a:pt x="8" y="96"/>
                      </a:lnTo>
                      <a:lnTo>
                        <a:pt x="0" y="80"/>
                      </a:lnTo>
                      <a:lnTo>
                        <a:pt x="16" y="40"/>
                      </a:lnTo>
                      <a:lnTo>
                        <a:pt x="40" y="8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13884" name="Freeform 741"/>
              <p:cNvSpPr>
                <a:spLocks/>
              </p:cNvSpPr>
              <p:nvPr/>
            </p:nvSpPr>
            <p:spPr bwMode="invGray">
              <a:xfrm>
                <a:off x="572" y="1295"/>
                <a:ext cx="472" cy="334"/>
              </a:xfrm>
              <a:custGeom>
                <a:avLst/>
                <a:gdLst>
                  <a:gd name="T0" fmla="*/ 1 w 672"/>
                  <a:gd name="T1" fmla="*/ 2 h 424"/>
                  <a:gd name="T2" fmla="*/ 1 w 672"/>
                  <a:gd name="T3" fmla="*/ 2 h 424"/>
                  <a:gd name="T4" fmla="*/ 1 w 672"/>
                  <a:gd name="T5" fmla="*/ 2 h 424"/>
                  <a:gd name="T6" fmla="*/ 1 w 672"/>
                  <a:gd name="T7" fmla="*/ 2 h 424"/>
                  <a:gd name="T8" fmla="*/ 1 w 672"/>
                  <a:gd name="T9" fmla="*/ 2 h 424"/>
                  <a:gd name="T10" fmla="*/ 1 w 672"/>
                  <a:gd name="T11" fmla="*/ 2 h 424"/>
                  <a:gd name="T12" fmla="*/ 1 w 672"/>
                  <a:gd name="T13" fmla="*/ 2 h 424"/>
                  <a:gd name="T14" fmla="*/ 1 w 672"/>
                  <a:gd name="T15" fmla="*/ 2 h 424"/>
                  <a:gd name="T16" fmla="*/ 1 w 672"/>
                  <a:gd name="T17" fmla="*/ 2 h 424"/>
                  <a:gd name="T18" fmla="*/ 1 w 672"/>
                  <a:gd name="T19" fmla="*/ 2 h 424"/>
                  <a:gd name="T20" fmla="*/ 1 w 672"/>
                  <a:gd name="T21" fmla="*/ 2 h 424"/>
                  <a:gd name="T22" fmla="*/ 1 w 672"/>
                  <a:gd name="T23" fmla="*/ 2 h 424"/>
                  <a:gd name="T24" fmla="*/ 1 w 672"/>
                  <a:gd name="T25" fmla="*/ 2 h 424"/>
                  <a:gd name="T26" fmla="*/ 0 w 672"/>
                  <a:gd name="T27" fmla="*/ 2 h 424"/>
                  <a:gd name="T28" fmla="*/ 0 w 672"/>
                  <a:gd name="T29" fmla="*/ 2 h 424"/>
                  <a:gd name="T30" fmla="*/ 1 w 672"/>
                  <a:gd name="T31" fmla="*/ 2 h 424"/>
                  <a:gd name="T32" fmla="*/ 1 w 672"/>
                  <a:gd name="T33" fmla="*/ 2 h 424"/>
                  <a:gd name="T34" fmla="*/ 1 w 672"/>
                  <a:gd name="T35" fmla="*/ 2 h 424"/>
                  <a:gd name="T36" fmla="*/ 1 w 672"/>
                  <a:gd name="T37" fmla="*/ 2 h 424"/>
                  <a:gd name="T38" fmla="*/ 1 w 672"/>
                  <a:gd name="T39" fmla="*/ 2 h 424"/>
                  <a:gd name="T40" fmla="*/ 1 w 672"/>
                  <a:gd name="T41" fmla="*/ 0 h 424"/>
                  <a:gd name="T42" fmla="*/ 1 w 672"/>
                  <a:gd name="T43" fmla="*/ 0 h 424"/>
                  <a:gd name="T44" fmla="*/ 1 w 672"/>
                  <a:gd name="T45" fmla="*/ 2 h 424"/>
                  <a:gd name="T46" fmla="*/ 1 w 672"/>
                  <a:gd name="T47" fmla="*/ 2 h 424"/>
                  <a:gd name="T48" fmla="*/ 1 w 672"/>
                  <a:gd name="T49" fmla="*/ 2 h 424"/>
                  <a:gd name="T50" fmla="*/ 1 w 672"/>
                  <a:gd name="T51" fmla="*/ 2 h 424"/>
                  <a:gd name="T52" fmla="*/ 1 w 672"/>
                  <a:gd name="T53" fmla="*/ 2 h 424"/>
                  <a:gd name="T54" fmla="*/ 1 w 672"/>
                  <a:gd name="T55" fmla="*/ 2 h 42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72"/>
                  <a:gd name="T85" fmla="*/ 0 h 424"/>
                  <a:gd name="T86" fmla="*/ 672 w 672"/>
                  <a:gd name="T87" fmla="*/ 424 h 42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72" h="424">
                    <a:moveTo>
                      <a:pt x="672" y="216"/>
                    </a:moveTo>
                    <a:lnTo>
                      <a:pt x="664" y="256"/>
                    </a:lnTo>
                    <a:lnTo>
                      <a:pt x="648" y="296"/>
                    </a:lnTo>
                    <a:lnTo>
                      <a:pt x="616" y="328"/>
                    </a:lnTo>
                    <a:lnTo>
                      <a:pt x="576" y="360"/>
                    </a:lnTo>
                    <a:lnTo>
                      <a:pt x="464" y="408"/>
                    </a:lnTo>
                    <a:lnTo>
                      <a:pt x="336" y="424"/>
                    </a:lnTo>
                    <a:lnTo>
                      <a:pt x="208" y="408"/>
                    </a:lnTo>
                    <a:lnTo>
                      <a:pt x="96" y="360"/>
                    </a:lnTo>
                    <a:lnTo>
                      <a:pt x="56" y="328"/>
                    </a:lnTo>
                    <a:lnTo>
                      <a:pt x="24" y="296"/>
                    </a:lnTo>
                    <a:lnTo>
                      <a:pt x="8" y="256"/>
                    </a:lnTo>
                    <a:lnTo>
                      <a:pt x="0" y="216"/>
                    </a:lnTo>
                    <a:lnTo>
                      <a:pt x="8" y="168"/>
                    </a:lnTo>
                    <a:lnTo>
                      <a:pt x="24" y="128"/>
                    </a:lnTo>
                    <a:lnTo>
                      <a:pt x="56" y="96"/>
                    </a:lnTo>
                    <a:lnTo>
                      <a:pt x="96" y="64"/>
                    </a:lnTo>
                    <a:lnTo>
                      <a:pt x="208" y="16"/>
                    </a:lnTo>
                    <a:lnTo>
                      <a:pt x="336" y="0"/>
                    </a:lnTo>
                    <a:lnTo>
                      <a:pt x="464" y="16"/>
                    </a:lnTo>
                    <a:lnTo>
                      <a:pt x="576" y="64"/>
                    </a:lnTo>
                    <a:lnTo>
                      <a:pt x="616" y="96"/>
                    </a:lnTo>
                    <a:lnTo>
                      <a:pt x="648" y="128"/>
                    </a:lnTo>
                    <a:lnTo>
                      <a:pt x="664" y="168"/>
                    </a:lnTo>
                    <a:lnTo>
                      <a:pt x="672" y="216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B3B3B3"/>
                  </a:gs>
                  <a:gs pos="100000">
                    <a:srgbClr val="808080"/>
                  </a:gs>
                </a:gsLst>
                <a:path path="rect">
                  <a:fillToRect l="50000" t="50000" r="50000" b="50000"/>
                </a:path>
              </a:gradFill>
              <a:ln w="317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13885" name="Group 742"/>
              <p:cNvGrpSpPr>
                <a:grpSpLocks/>
              </p:cNvGrpSpPr>
              <p:nvPr/>
            </p:nvGrpSpPr>
            <p:grpSpPr bwMode="auto">
              <a:xfrm>
                <a:off x="632" y="1338"/>
                <a:ext cx="352" cy="248"/>
                <a:chOff x="636" y="2320"/>
                <a:chExt cx="352" cy="248"/>
              </a:xfrm>
            </p:grpSpPr>
            <p:sp>
              <p:nvSpPr>
                <p:cNvPr id="113886" name="Freeform 743"/>
                <p:cNvSpPr>
                  <a:spLocks/>
                </p:cNvSpPr>
                <p:nvPr/>
              </p:nvSpPr>
              <p:spPr bwMode="invGray">
                <a:xfrm>
                  <a:off x="788" y="2424"/>
                  <a:ext cx="32" cy="16"/>
                </a:xfrm>
                <a:custGeom>
                  <a:avLst/>
                  <a:gdLst>
                    <a:gd name="T0" fmla="*/ 32 w 32"/>
                    <a:gd name="T1" fmla="*/ 8 h 16"/>
                    <a:gd name="T2" fmla="*/ 32 w 32"/>
                    <a:gd name="T3" fmla="*/ 16 h 16"/>
                    <a:gd name="T4" fmla="*/ 16 w 32"/>
                    <a:gd name="T5" fmla="*/ 16 h 16"/>
                    <a:gd name="T6" fmla="*/ 16 w 32"/>
                    <a:gd name="T7" fmla="*/ 16 h 16"/>
                    <a:gd name="T8" fmla="*/ 8 w 32"/>
                    <a:gd name="T9" fmla="*/ 16 h 16"/>
                    <a:gd name="T10" fmla="*/ 0 w 32"/>
                    <a:gd name="T11" fmla="*/ 8 h 16"/>
                    <a:gd name="T12" fmla="*/ 0 w 32"/>
                    <a:gd name="T13" fmla="*/ 8 h 16"/>
                    <a:gd name="T14" fmla="*/ 8 w 32"/>
                    <a:gd name="T15" fmla="*/ 0 h 16"/>
                    <a:gd name="T16" fmla="*/ 16 w 32"/>
                    <a:gd name="T17" fmla="*/ 0 h 16"/>
                    <a:gd name="T18" fmla="*/ 16 w 32"/>
                    <a:gd name="T19" fmla="*/ 0 h 16"/>
                    <a:gd name="T20" fmla="*/ 32 w 32"/>
                    <a:gd name="T21" fmla="*/ 0 h 16"/>
                    <a:gd name="T22" fmla="*/ 32 w 32"/>
                    <a:gd name="T23" fmla="*/ 8 h 1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16"/>
                    <a:gd name="T38" fmla="*/ 32 w 32"/>
                    <a:gd name="T39" fmla="*/ 16 h 1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16">
                      <a:moveTo>
                        <a:pt x="32" y="8"/>
                      </a:moveTo>
                      <a:lnTo>
                        <a:pt x="32" y="16"/>
                      </a:lnTo>
                      <a:lnTo>
                        <a:pt x="16" y="16"/>
                      </a:lnTo>
                      <a:lnTo>
                        <a:pt x="8" y="16"/>
                      </a:lnTo>
                      <a:lnTo>
                        <a:pt x="0" y="8"/>
                      </a:lnTo>
                      <a:lnTo>
                        <a:pt x="8" y="0"/>
                      </a:lnTo>
                      <a:lnTo>
                        <a:pt x="16" y="0"/>
                      </a:lnTo>
                      <a:lnTo>
                        <a:pt x="32" y="0"/>
                      </a:lnTo>
                      <a:lnTo>
                        <a:pt x="32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87" name="Freeform 744"/>
                <p:cNvSpPr>
                  <a:spLocks/>
                </p:cNvSpPr>
                <p:nvPr/>
              </p:nvSpPr>
              <p:spPr bwMode="invGray">
                <a:xfrm>
                  <a:off x="924" y="2416"/>
                  <a:ext cx="64" cy="24"/>
                </a:xfrm>
                <a:custGeom>
                  <a:avLst/>
                  <a:gdLst>
                    <a:gd name="T0" fmla="*/ 64 w 64"/>
                    <a:gd name="T1" fmla="*/ 16 h 24"/>
                    <a:gd name="T2" fmla="*/ 56 w 64"/>
                    <a:gd name="T3" fmla="*/ 24 h 24"/>
                    <a:gd name="T4" fmla="*/ 32 w 64"/>
                    <a:gd name="T5" fmla="*/ 24 h 24"/>
                    <a:gd name="T6" fmla="*/ 32 w 64"/>
                    <a:gd name="T7" fmla="*/ 24 h 24"/>
                    <a:gd name="T8" fmla="*/ 16 w 64"/>
                    <a:gd name="T9" fmla="*/ 24 h 24"/>
                    <a:gd name="T10" fmla="*/ 0 w 64"/>
                    <a:gd name="T11" fmla="*/ 16 h 24"/>
                    <a:gd name="T12" fmla="*/ 0 w 64"/>
                    <a:gd name="T13" fmla="*/ 16 h 24"/>
                    <a:gd name="T14" fmla="*/ 16 w 64"/>
                    <a:gd name="T15" fmla="*/ 8 h 24"/>
                    <a:gd name="T16" fmla="*/ 32 w 64"/>
                    <a:gd name="T17" fmla="*/ 0 h 24"/>
                    <a:gd name="T18" fmla="*/ 32 w 64"/>
                    <a:gd name="T19" fmla="*/ 0 h 24"/>
                    <a:gd name="T20" fmla="*/ 56 w 64"/>
                    <a:gd name="T21" fmla="*/ 8 h 24"/>
                    <a:gd name="T22" fmla="*/ 64 w 64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24"/>
                    <a:gd name="T38" fmla="*/ 64 w 64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24">
                      <a:moveTo>
                        <a:pt x="64" y="16"/>
                      </a:moveTo>
                      <a:lnTo>
                        <a:pt x="56" y="24"/>
                      </a:lnTo>
                      <a:lnTo>
                        <a:pt x="32" y="24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16" y="8"/>
                      </a:lnTo>
                      <a:lnTo>
                        <a:pt x="32" y="0"/>
                      </a:lnTo>
                      <a:lnTo>
                        <a:pt x="56" y="8"/>
                      </a:lnTo>
                      <a:lnTo>
                        <a:pt x="6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88" name="Freeform 745"/>
                <p:cNvSpPr>
                  <a:spLocks/>
                </p:cNvSpPr>
                <p:nvPr/>
              </p:nvSpPr>
              <p:spPr bwMode="invGray">
                <a:xfrm>
                  <a:off x="908" y="2512"/>
                  <a:ext cx="40" cy="32"/>
                </a:xfrm>
                <a:custGeom>
                  <a:avLst/>
                  <a:gdLst>
                    <a:gd name="T0" fmla="*/ 40 w 40"/>
                    <a:gd name="T1" fmla="*/ 32 h 32"/>
                    <a:gd name="T2" fmla="*/ 24 w 40"/>
                    <a:gd name="T3" fmla="*/ 32 h 32"/>
                    <a:gd name="T4" fmla="*/ 8 w 40"/>
                    <a:gd name="T5" fmla="*/ 24 h 32"/>
                    <a:gd name="T6" fmla="*/ 8 w 40"/>
                    <a:gd name="T7" fmla="*/ 24 h 32"/>
                    <a:gd name="T8" fmla="*/ 0 w 40"/>
                    <a:gd name="T9" fmla="*/ 8 h 32"/>
                    <a:gd name="T10" fmla="*/ 0 w 40"/>
                    <a:gd name="T11" fmla="*/ 0 h 32"/>
                    <a:gd name="T12" fmla="*/ 0 w 40"/>
                    <a:gd name="T13" fmla="*/ 0 h 32"/>
                    <a:gd name="T14" fmla="*/ 16 w 40"/>
                    <a:gd name="T15" fmla="*/ 0 h 32"/>
                    <a:gd name="T16" fmla="*/ 32 w 40"/>
                    <a:gd name="T17" fmla="*/ 8 h 32"/>
                    <a:gd name="T18" fmla="*/ 32 w 40"/>
                    <a:gd name="T19" fmla="*/ 8 h 32"/>
                    <a:gd name="T20" fmla="*/ 40 w 40"/>
                    <a:gd name="T21" fmla="*/ 24 h 32"/>
                    <a:gd name="T22" fmla="*/ 40 w 40"/>
                    <a:gd name="T23" fmla="*/ 32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32"/>
                    <a:gd name="T38" fmla="*/ 40 w 40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32">
                      <a:moveTo>
                        <a:pt x="40" y="32"/>
                      </a:moveTo>
                      <a:lnTo>
                        <a:pt x="24" y="32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40" y="24"/>
                      </a:lnTo>
                      <a:lnTo>
                        <a:pt x="40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89" name="Freeform 746"/>
                <p:cNvSpPr>
                  <a:spLocks/>
                </p:cNvSpPr>
                <p:nvPr/>
              </p:nvSpPr>
              <p:spPr bwMode="invGray">
                <a:xfrm>
                  <a:off x="780" y="2328"/>
                  <a:ext cx="32" cy="48"/>
                </a:xfrm>
                <a:custGeom>
                  <a:avLst/>
                  <a:gdLst>
                    <a:gd name="T0" fmla="*/ 16 w 32"/>
                    <a:gd name="T1" fmla="*/ 48 h 48"/>
                    <a:gd name="T2" fmla="*/ 8 w 32"/>
                    <a:gd name="T3" fmla="*/ 48 h 48"/>
                    <a:gd name="T4" fmla="*/ 0 w 32"/>
                    <a:gd name="T5" fmla="*/ 24 h 48"/>
                    <a:gd name="T6" fmla="*/ 0 w 32"/>
                    <a:gd name="T7" fmla="*/ 24 h 48"/>
                    <a:gd name="T8" fmla="*/ 8 w 32"/>
                    <a:gd name="T9" fmla="*/ 8 h 48"/>
                    <a:gd name="T10" fmla="*/ 16 w 32"/>
                    <a:gd name="T11" fmla="*/ 0 h 48"/>
                    <a:gd name="T12" fmla="*/ 16 w 32"/>
                    <a:gd name="T13" fmla="*/ 0 h 48"/>
                    <a:gd name="T14" fmla="*/ 24 w 32"/>
                    <a:gd name="T15" fmla="*/ 8 h 48"/>
                    <a:gd name="T16" fmla="*/ 32 w 32"/>
                    <a:gd name="T17" fmla="*/ 24 h 48"/>
                    <a:gd name="T18" fmla="*/ 32 w 32"/>
                    <a:gd name="T19" fmla="*/ 24 h 48"/>
                    <a:gd name="T20" fmla="*/ 24 w 32"/>
                    <a:gd name="T21" fmla="*/ 48 h 48"/>
                    <a:gd name="T22" fmla="*/ 16 w 32"/>
                    <a:gd name="T23" fmla="*/ 48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48"/>
                    <a:gd name="T38" fmla="*/ 32 w 32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48">
                      <a:moveTo>
                        <a:pt x="16" y="48"/>
                      </a:moveTo>
                      <a:lnTo>
                        <a:pt x="8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16" y="0"/>
                      </a:lnTo>
                      <a:lnTo>
                        <a:pt x="24" y="8"/>
                      </a:lnTo>
                      <a:lnTo>
                        <a:pt x="32" y="24"/>
                      </a:lnTo>
                      <a:lnTo>
                        <a:pt x="24" y="48"/>
                      </a:lnTo>
                      <a:lnTo>
                        <a:pt x="16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90" name="Freeform 747"/>
                <p:cNvSpPr>
                  <a:spLocks/>
                </p:cNvSpPr>
                <p:nvPr/>
              </p:nvSpPr>
              <p:spPr bwMode="invGray">
                <a:xfrm>
                  <a:off x="676" y="2432"/>
                  <a:ext cx="64" cy="24"/>
                </a:xfrm>
                <a:custGeom>
                  <a:avLst/>
                  <a:gdLst>
                    <a:gd name="T0" fmla="*/ 64 w 64"/>
                    <a:gd name="T1" fmla="*/ 16 h 24"/>
                    <a:gd name="T2" fmla="*/ 56 w 64"/>
                    <a:gd name="T3" fmla="*/ 24 h 24"/>
                    <a:gd name="T4" fmla="*/ 32 w 64"/>
                    <a:gd name="T5" fmla="*/ 24 h 24"/>
                    <a:gd name="T6" fmla="*/ 32 w 64"/>
                    <a:gd name="T7" fmla="*/ 24 h 24"/>
                    <a:gd name="T8" fmla="*/ 8 w 64"/>
                    <a:gd name="T9" fmla="*/ 24 h 24"/>
                    <a:gd name="T10" fmla="*/ 0 w 64"/>
                    <a:gd name="T11" fmla="*/ 16 h 24"/>
                    <a:gd name="T12" fmla="*/ 0 w 64"/>
                    <a:gd name="T13" fmla="*/ 16 h 24"/>
                    <a:gd name="T14" fmla="*/ 8 w 64"/>
                    <a:gd name="T15" fmla="*/ 8 h 24"/>
                    <a:gd name="T16" fmla="*/ 32 w 64"/>
                    <a:gd name="T17" fmla="*/ 0 h 24"/>
                    <a:gd name="T18" fmla="*/ 32 w 64"/>
                    <a:gd name="T19" fmla="*/ 0 h 24"/>
                    <a:gd name="T20" fmla="*/ 56 w 64"/>
                    <a:gd name="T21" fmla="*/ 8 h 24"/>
                    <a:gd name="T22" fmla="*/ 64 w 64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24"/>
                    <a:gd name="T38" fmla="*/ 64 w 64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24">
                      <a:moveTo>
                        <a:pt x="64" y="16"/>
                      </a:moveTo>
                      <a:lnTo>
                        <a:pt x="56" y="24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16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56" y="8"/>
                      </a:lnTo>
                      <a:lnTo>
                        <a:pt x="6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91" name="Freeform 748"/>
                <p:cNvSpPr>
                  <a:spLocks/>
                </p:cNvSpPr>
                <p:nvPr/>
              </p:nvSpPr>
              <p:spPr bwMode="invGray">
                <a:xfrm>
                  <a:off x="788" y="2520"/>
                  <a:ext cx="32" cy="48"/>
                </a:xfrm>
                <a:custGeom>
                  <a:avLst/>
                  <a:gdLst>
                    <a:gd name="T0" fmla="*/ 16 w 32"/>
                    <a:gd name="T1" fmla="*/ 48 h 48"/>
                    <a:gd name="T2" fmla="*/ 8 w 32"/>
                    <a:gd name="T3" fmla="*/ 40 h 48"/>
                    <a:gd name="T4" fmla="*/ 0 w 32"/>
                    <a:gd name="T5" fmla="*/ 24 h 48"/>
                    <a:gd name="T6" fmla="*/ 0 w 32"/>
                    <a:gd name="T7" fmla="*/ 24 h 48"/>
                    <a:gd name="T8" fmla="*/ 8 w 32"/>
                    <a:gd name="T9" fmla="*/ 8 h 48"/>
                    <a:gd name="T10" fmla="*/ 16 w 32"/>
                    <a:gd name="T11" fmla="*/ 0 h 48"/>
                    <a:gd name="T12" fmla="*/ 16 w 32"/>
                    <a:gd name="T13" fmla="*/ 0 h 48"/>
                    <a:gd name="T14" fmla="*/ 32 w 32"/>
                    <a:gd name="T15" fmla="*/ 8 h 48"/>
                    <a:gd name="T16" fmla="*/ 32 w 32"/>
                    <a:gd name="T17" fmla="*/ 24 h 48"/>
                    <a:gd name="T18" fmla="*/ 32 w 32"/>
                    <a:gd name="T19" fmla="*/ 24 h 48"/>
                    <a:gd name="T20" fmla="*/ 32 w 32"/>
                    <a:gd name="T21" fmla="*/ 40 h 48"/>
                    <a:gd name="T22" fmla="*/ 16 w 32"/>
                    <a:gd name="T23" fmla="*/ 48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48"/>
                    <a:gd name="T38" fmla="*/ 32 w 32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48">
                      <a:moveTo>
                        <a:pt x="16" y="48"/>
                      </a:move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32" y="24"/>
                      </a:lnTo>
                      <a:lnTo>
                        <a:pt x="32" y="40"/>
                      </a:lnTo>
                      <a:lnTo>
                        <a:pt x="16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92" name="Freeform 749"/>
                <p:cNvSpPr>
                  <a:spLocks/>
                </p:cNvSpPr>
                <p:nvPr/>
              </p:nvSpPr>
              <p:spPr bwMode="invGray">
                <a:xfrm>
                  <a:off x="660" y="2352"/>
                  <a:ext cx="48" cy="40"/>
                </a:xfrm>
                <a:custGeom>
                  <a:avLst/>
                  <a:gdLst>
                    <a:gd name="T0" fmla="*/ 48 w 48"/>
                    <a:gd name="T1" fmla="*/ 32 h 40"/>
                    <a:gd name="T2" fmla="*/ 32 w 48"/>
                    <a:gd name="T3" fmla="*/ 40 h 40"/>
                    <a:gd name="T4" fmla="*/ 16 w 48"/>
                    <a:gd name="T5" fmla="*/ 24 h 40"/>
                    <a:gd name="T6" fmla="*/ 16 w 48"/>
                    <a:gd name="T7" fmla="*/ 24 h 40"/>
                    <a:gd name="T8" fmla="*/ 0 w 48"/>
                    <a:gd name="T9" fmla="*/ 16 h 40"/>
                    <a:gd name="T10" fmla="*/ 0 w 48"/>
                    <a:gd name="T11" fmla="*/ 0 h 40"/>
                    <a:gd name="T12" fmla="*/ 0 w 48"/>
                    <a:gd name="T13" fmla="*/ 0 h 40"/>
                    <a:gd name="T14" fmla="*/ 16 w 48"/>
                    <a:gd name="T15" fmla="*/ 0 h 40"/>
                    <a:gd name="T16" fmla="*/ 32 w 48"/>
                    <a:gd name="T17" fmla="*/ 8 h 40"/>
                    <a:gd name="T18" fmla="*/ 32 w 48"/>
                    <a:gd name="T19" fmla="*/ 8 h 40"/>
                    <a:gd name="T20" fmla="*/ 48 w 48"/>
                    <a:gd name="T21" fmla="*/ 24 h 40"/>
                    <a:gd name="T22" fmla="*/ 48 w 48"/>
                    <a:gd name="T23" fmla="*/ 32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0"/>
                    <a:gd name="T38" fmla="*/ 48 w 48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0">
                      <a:moveTo>
                        <a:pt x="48" y="32"/>
                      </a:moveTo>
                      <a:lnTo>
                        <a:pt x="32" y="40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48" y="24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93" name="Freeform 750"/>
                <p:cNvSpPr>
                  <a:spLocks/>
                </p:cNvSpPr>
                <p:nvPr/>
              </p:nvSpPr>
              <p:spPr bwMode="invGray">
                <a:xfrm>
                  <a:off x="892" y="2344"/>
                  <a:ext cx="48" cy="32"/>
                </a:xfrm>
                <a:custGeom>
                  <a:avLst/>
                  <a:gdLst>
                    <a:gd name="T0" fmla="*/ 0 w 48"/>
                    <a:gd name="T1" fmla="*/ 32 h 32"/>
                    <a:gd name="T2" fmla="*/ 0 w 48"/>
                    <a:gd name="T3" fmla="*/ 24 h 32"/>
                    <a:gd name="T4" fmla="*/ 8 w 48"/>
                    <a:gd name="T5" fmla="*/ 8 h 32"/>
                    <a:gd name="T6" fmla="*/ 8 w 48"/>
                    <a:gd name="T7" fmla="*/ 8 h 32"/>
                    <a:gd name="T8" fmla="*/ 32 w 48"/>
                    <a:gd name="T9" fmla="*/ 0 h 32"/>
                    <a:gd name="T10" fmla="*/ 48 w 48"/>
                    <a:gd name="T11" fmla="*/ 0 h 32"/>
                    <a:gd name="T12" fmla="*/ 48 w 48"/>
                    <a:gd name="T13" fmla="*/ 0 h 32"/>
                    <a:gd name="T14" fmla="*/ 48 w 48"/>
                    <a:gd name="T15" fmla="*/ 8 h 32"/>
                    <a:gd name="T16" fmla="*/ 32 w 48"/>
                    <a:gd name="T17" fmla="*/ 24 h 32"/>
                    <a:gd name="T18" fmla="*/ 32 w 48"/>
                    <a:gd name="T19" fmla="*/ 24 h 32"/>
                    <a:gd name="T20" fmla="*/ 16 w 48"/>
                    <a:gd name="T21" fmla="*/ 32 h 32"/>
                    <a:gd name="T22" fmla="*/ 0 w 48"/>
                    <a:gd name="T23" fmla="*/ 32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32"/>
                    <a:gd name="T38" fmla="*/ 48 w 48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32">
                      <a:moveTo>
                        <a:pt x="0" y="32"/>
                      </a:move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48" y="0"/>
                      </a:lnTo>
                      <a:lnTo>
                        <a:pt x="48" y="8"/>
                      </a:lnTo>
                      <a:lnTo>
                        <a:pt x="32" y="24"/>
                      </a:lnTo>
                      <a:lnTo>
                        <a:pt x="16" y="32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94" name="Freeform 751"/>
                <p:cNvSpPr>
                  <a:spLocks/>
                </p:cNvSpPr>
                <p:nvPr/>
              </p:nvSpPr>
              <p:spPr bwMode="invGray">
                <a:xfrm>
                  <a:off x="876" y="2400"/>
                  <a:ext cx="48" cy="24"/>
                </a:xfrm>
                <a:custGeom>
                  <a:avLst/>
                  <a:gdLst>
                    <a:gd name="T0" fmla="*/ 0 w 48"/>
                    <a:gd name="T1" fmla="*/ 24 h 24"/>
                    <a:gd name="T2" fmla="*/ 0 w 48"/>
                    <a:gd name="T3" fmla="*/ 8 h 24"/>
                    <a:gd name="T4" fmla="*/ 16 w 48"/>
                    <a:gd name="T5" fmla="*/ 0 h 24"/>
                    <a:gd name="T6" fmla="*/ 16 w 48"/>
                    <a:gd name="T7" fmla="*/ 0 h 24"/>
                    <a:gd name="T8" fmla="*/ 32 w 48"/>
                    <a:gd name="T9" fmla="*/ 0 h 24"/>
                    <a:gd name="T10" fmla="*/ 48 w 48"/>
                    <a:gd name="T11" fmla="*/ 8 h 24"/>
                    <a:gd name="T12" fmla="*/ 48 w 48"/>
                    <a:gd name="T13" fmla="*/ 8 h 24"/>
                    <a:gd name="T14" fmla="*/ 48 w 48"/>
                    <a:gd name="T15" fmla="*/ 16 h 24"/>
                    <a:gd name="T16" fmla="*/ 32 w 48"/>
                    <a:gd name="T17" fmla="*/ 24 h 24"/>
                    <a:gd name="T18" fmla="*/ 32 w 48"/>
                    <a:gd name="T19" fmla="*/ 24 h 24"/>
                    <a:gd name="T20" fmla="*/ 8 w 48"/>
                    <a:gd name="T21" fmla="*/ 24 h 24"/>
                    <a:gd name="T22" fmla="*/ 0 w 48"/>
                    <a:gd name="T23" fmla="*/ 24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24"/>
                    <a:gd name="T38" fmla="*/ 48 w 48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24">
                      <a:moveTo>
                        <a:pt x="0" y="24"/>
                      </a:move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16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95" name="Freeform 752"/>
                <p:cNvSpPr>
                  <a:spLocks/>
                </p:cNvSpPr>
                <p:nvPr/>
              </p:nvSpPr>
              <p:spPr bwMode="invGray">
                <a:xfrm>
                  <a:off x="660" y="2480"/>
                  <a:ext cx="48" cy="24"/>
                </a:xfrm>
                <a:custGeom>
                  <a:avLst/>
                  <a:gdLst>
                    <a:gd name="T0" fmla="*/ 0 w 48"/>
                    <a:gd name="T1" fmla="*/ 16 h 24"/>
                    <a:gd name="T2" fmla="*/ 0 w 48"/>
                    <a:gd name="T3" fmla="*/ 8 h 24"/>
                    <a:gd name="T4" fmla="*/ 16 w 48"/>
                    <a:gd name="T5" fmla="*/ 0 h 24"/>
                    <a:gd name="T6" fmla="*/ 16 w 48"/>
                    <a:gd name="T7" fmla="*/ 0 h 24"/>
                    <a:gd name="T8" fmla="*/ 40 w 48"/>
                    <a:gd name="T9" fmla="*/ 0 h 24"/>
                    <a:gd name="T10" fmla="*/ 48 w 48"/>
                    <a:gd name="T11" fmla="*/ 0 h 24"/>
                    <a:gd name="T12" fmla="*/ 48 w 48"/>
                    <a:gd name="T13" fmla="*/ 0 h 24"/>
                    <a:gd name="T14" fmla="*/ 48 w 48"/>
                    <a:gd name="T15" fmla="*/ 16 h 24"/>
                    <a:gd name="T16" fmla="*/ 32 w 48"/>
                    <a:gd name="T17" fmla="*/ 24 h 24"/>
                    <a:gd name="T18" fmla="*/ 32 w 48"/>
                    <a:gd name="T19" fmla="*/ 24 h 24"/>
                    <a:gd name="T20" fmla="*/ 8 w 48"/>
                    <a:gd name="T21" fmla="*/ 24 h 24"/>
                    <a:gd name="T22" fmla="*/ 0 w 48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24"/>
                    <a:gd name="T38" fmla="*/ 48 w 48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24">
                      <a:moveTo>
                        <a:pt x="0" y="16"/>
                      </a:move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40" y="0"/>
                      </a:lnTo>
                      <a:lnTo>
                        <a:pt x="48" y="0"/>
                      </a:lnTo>
                      <a:lnTo>
                        <a:pt x="48" y="16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96" name="Freeform 753"/>
                <p:cNvSpPr>
                  <a:spLocks/>
                </p:cNvSpPr>
                <p:nvPr/>
              </p:nvSpPr>
              <p:spPr bwMode="invGray">
                <a:xfrm>
                  <a:off x="732" y="2456"/>
                  <a:ext cx="48" cy="40"/>
                </a:xfrm>
                <a:custGeom>
                  <a:avLst/>
                  <a:gdLst>
                    <a:gd name="T0" fmla="*/ 8 w 48"/>
                    <a:gd name="T1" fmla="*/ 40 h 40"/>
                    <a:gd name="T2" fmla="*/ 0 w 48"/>
                    <a:gd name="T3" fmla="*/ 24 h 40"/>
                    <a:gd name="T4" fmla="*/ 16 w 48"/>
                    <a:gd name="T5" fmla="*/ 16 h 40"/>
                    <a:gd name="T6" fmla="*/ 16 w 48"/>
                    <a:gd name="T7" fmla="*/ 16 h 40"/>
                    <a:gd name="T8" fmla="*/ 32 w 48"/>
                    <a:gd name="T9" fmla="*/ 0 h 40"/>
                    <a:gd name="T10" fmla="*/ 48 w 48"/>
                    <a:gd name="T11" fmla="*/ 8 h 40"/>
                    <a:gd name="T12" fmla="*/ 48 w 48"/>
                    <a:gd name="T13" fmla="*/ 8 h 40"/>
                    <a:gd name="T14" fmla="*/ 48 w 48"/>
                    <a:gd name="T15" fmla="*/ 16 h 40"/>
                    <a:gd name="T16" fmla="*/ 40 w 48"/>
                    <a:gd name="T17" fmla="*/ 32 h 40"/>
                    <a:gd name="T18" fmla="*/ 40 w 48"/>
                    <a:gd name="T19" fmla="*/ 32 h 40"/>
                    <a:gd name="T20" fmla="*/ 16 w 48"/>
                    <a:gd name="T21" fmla="*/ 40 h 40"/>
                    <a:gd name="T22" fmla="*/ 8 w 48"/>
                    <a:gd name="T23" fmla="*/ 40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0"/>
                    <a:gd name="T38" fmla="*/ 48 w 48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0">
                      <a:moveTo>
                        <a:pt x="8" y="40"/>
                      </a:moveTo>
                      <a:lnTo>
                        <a:pt x="0" y="24"/>
                      </a:lnTo>
                      <a:lnTo>
                        <a:pt x="16" y="16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16"/>
                      </a:lnTo>
                      <a:lnTo>
                        <a:pt x="40" y="32"/>
                      </a:lnTo>
                      <a:lnTo>
                        <a:pt x="16" y="40"/>
                      </a:lnTo>
                      <a:lnTo>
                        <a:pt x="8" y="4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97" name="Freeform 754"/>
                <p:cNvSpPr>
                  <a:spLocks/>
                </p:cNvSpPr>
                <p:nvPr/>
              </p:nvSpPr>
              <p:spPr bwMode="invGray">
                <a:xfrm>
                  <a:off x="924" y="2472"/>
                  <a:ext cx="56" cy="32"/>
                </a:xfrm>
                <a:custGeom>
                  <a:avLst/>
                  <a:gdLst>
                    <a:gd name="T0" fmla="*/ 0 w 56"/>
                    <a:gd name="T1" fmla="*/ 8 h 32"/>
                    <a:gd name="T2" fmla="*/ 16 w 56"/>
                    <a:gd name="T3" fmla="*/ 0 h 32"/>
                    <a:gd name="T4" fmla="*/ 32 w 56"/>
                    <a:gd name="T5" fmla="*/ 8 h 32"/>
                    <a:gd name="T6" fmla="*/ 32 w 56"/>
                    <a:gd name="T7" fmla="*/ 8 h 32"/>
                    <a:gd name="T8" fmla="*/ 56 w 56"/>
                    <a:gd name="T9" fmla="*/ 16 h 32"/>
                    <a:gd name="T10" fmla="*/ 56 w 56"/>
                    <a:gd name="T11" fmla="*/ 24 h 32"/>
                    <a:gd name="T12" fmla="*/ 56 w 56"/>
                    <a:gd name="T13" fmla="*/ 24 h 32"/>
                    <a:gd name="T14" fmla="*/ 48 w 56"/>
                    <a:gd name="T15" fmla="*/ 32 h 32"/>
                    <a:gd name="T16" fmla="*/ 24 w 56"/>
                    <a:gd name="T17" fmla="*/ 24 h 32"/>
                    <a:gd name="T18" fmla="*/ 24 w 56"/>
                    <a:gd name="T19" fmla="*/ 24 h 32"/>
                    <a:gd name="T20" fmla="*/ 0 w 56"/>
                    <a:gd name="T21" fmla="*/ 16 h 32"/>
                    <a:gd name="T22" fmla="*/ 0 w 56"/>
                    <a:gd name="T23" fmla="*/ 8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56"/>
                    <a:gd name="T37" fmla="*/ 0 h 32"/>
                    <a:gd name="T38" fmla="*/ 56 w 56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56" h="32">
                      <a:moveTo>
                        <a:pt x="0" y="8"/>
                      </a:move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56" y="16"/>
                      </a:lnTo>
                      <a:lnTo>
                        <a:pt x="56" y="24"/>
                      </a:lnTo>
                      <a:lnTo>
                        <a:pt x="48" y="32"/>
                      </a:lnTo>
                      <a:lnTo>
                        <a:pt x="24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98" name="Freeform 755"/>
                <p:cNvSpPr>
                  <a:spLocks/>
                </p:cNvSpPr>
                <p:nvPr/>
              </p:nvSpPr>
              <p:spPr bwMode="invGray">
                <a:xfrm>
                  <a:off x="636" y="2392"/>
                  <a:ext cx="64" cy="32"/>
                </a:xfrm>
                <a:custGeom>
                  <a:avLst/>
                  <a:gdLst>
                    <a:gd name="T0" fmla="*/ 0 w 64"/>
                    <a:gd name="T1" fmla="*/ 8 h 32"/>
                    <a:gd name="T2" fmla="*/ 16 w 64"/>
                    <a:gd name="T3" fmla="*/ 0 h 32"/>
                    <a:gd name="T4" fmla="*/ 40 w 64"/>
                    <a:gd name="T5" fmla="*/ 8 h 32"/>
                    <a:gd name="T6" fmla="*/ 40 w 64"/>
                    <a:gd name="T7" fmla="*/ 8 h 32"/>
                    <a:gd name="T8" fmla="*/ 56 w 64"/>
                    <a:gd name="T9" fmla="*/ 16 h 32"/>
                    <a:gd name="T10" fmla="*/ 64 w 64"/>
                    <a:gd name="T11" fmla="*/ 24 h 32"/>
                    <a:gd name="T12" fmla="*/ 64 w 64"/>
                    <a:gd name="T13" fmla="*/ 24 h 32"/>
                    <a:gd name="T14" fmla="*/ 48 w 64"/>
                    <a:gd name="T15" fmla="*/ 32 h 32"/>
                    <a:gd name="T16" fmla="*/ 24 w 64"/>
                    <a:gd name="T17" fmla="*/ 32 h 32"/>
                    <a:gd name="T18" fmla="*/ 24 w 64"/>
                    <a:gd name="T19" fmla="*/ 32 h 32"/>
                    <a:gd name="T20" fmla="*/ 8 w 64"/>
                    <a:gd name="T21" fmla="*/ 16 h 32"/>
                    <a:gd name="T22" fmla="*/ 0 w 64"/>
                    <a:gd name="T23" fmla="*/ 8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32"/>
                    <a:gd name="T38" fmla="*/ 64 w 64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32">
                      <a:moveTo>
                        <a:pt x="0" y="8"/>
                      </a:moveTo>
                      <a:lnTo>
                        <a:pt x="16" y="0"/>
                      </a:lnTo>
                      <a:lnTo>
                        <a:pt x="40" y="8"/>
                      </a:lnTo>
                      <a:lnTo>
                        <a:pt x="56" y="16"/>
                      </a:lnTo>
                      <a:lnTo>
                        <a:pt x="64" y="24"/>
                      </a:lnTo>
                      <a:lnTo>
                        <a:pt x="48" y="32"/>
                      </a:lnTo>
                      <a:lnTo>
                        <a:pt x="24" y="32"/>
                      </a:lnTo>
                      <a:lnTo>
                        <a:pt x="8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99" name="Freeform 756"/>
                <p:cNvSpPr>
                  <a:spLocks/>
                </p:cNvSpPr>
                <p:nvPr/>
              </p:nvSpPr>
              <p:spPr bwMode="invGray">
                <a:xfrm>
                  <a:off x="716" y="2320"/>
                  <a:ext cx="40" cy="48"/>
                </a:xfrm>
                <a:custGeom>
                  <a:avLst/>
                  <a:gdLst>
                    <a:gd name="T0" fmla="*/ 8 w 40"/>
                    <a:gd name="T1" fmla="*/ 0 h 48"/>
                    <a:gd name="T2" fmla="*/ 24 w 40"/>
                    <a:gd name="T3" fmla="*/ 0 h 48"/>
                    <a:gd name="T4" fmla="*/ 32 w 40"/>
                    <a:gd name="T5" fmla="*/ 16 h 48"/>
                    <a:gd name="T6" fmla="*/ 32 w 40"/>
                    <a:gd name="T7" fmla="*/ 16 h 48"/>
                    <a:gd name="T8" fmla="*/ 40 w 40"/>
                    <a:gd name="T9" fmla="*/ 40 h 48"/>
                    <a:gd name="T10" fmla="*/ 32 w 40"/>
                    <a:gd name="T11" fmla="*/ 48 h 48"/>
                    <a:gd name="T12" fmla="*/ 32 w 40"/>
                    <a:gd name="T13" fmla="*/ 48 h 48"/>
                    <a:gd name="T14" fmla="*/ 16 w 40"/>
                    <a:gd name="T15" fmla="*/ 40 h 48"/>
                    <a:gd name="T16" fmla="*/ 8 w 40"/>
                    <a:gd name="T17" fmla="*/ 24 h 48"/>
                    <a:gd name="T18" fmla="*/ 8 w 40"/>
                    <a:gd name="T19" fmla="*/ 24 h 48"/>
                    <a:gd name="T20" fmla="*/ 0 w 40"/>
                    <a:gd name="T21" fmla="*/ 8 h 48"/>
                    <a:gd name="T22" fmla="*/ 8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8" y="0"/>
                      </a:moveTo>
                      <a:lnTo>
                        <a:pt x="24" y="0"/>
                      </a:lnTo>
                      <a:lnTo>
                        <a:pt x="32" y="16"/>
                      </a:lnTo>
                      <a:lnTo>
                        <a:pt x="40" y="40"/>
                      </a:lnTo>
                      <a:lnTo>
                        <a:pt x="32" y="48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00" name="Freeform 757"/>
                <p:cNvSpPr>
                  <a:spLocks/>
                </p:cNvSpPr>
                <p:nvPr/>
              </p:nvSpPr>
              <p:spPr bwMode="invGray">
                <a:xfrm>
                  <a:off x="820" y="2480"/>
                  <a:ext cx="40" cy="40"/>
                </a:xfrm>
                <a:custGeom>
                  <a:avLst/>
                  <a:gdLst>
                    <a:gd name="T0" fmla="*/ 8 w 40"/>
                    <a:gd name="T1" fmla="*/ 0 h 40"/>
                    <a:gd name="T2" fmla="*/ 24 w 40"/>
                    <a:gd name="T3" fmla="*/ 0 h 40"/>
                    <a:gd name="T4" fmla="*/ 40 w 40"/>
                    <a:gd name="T5" fmla="*/ 16 h 40"/>
                    <a:gd name="T6" fmla="*/ 40 w 40"/>
                    <a:gd name="T7" fmla="*/ 16 h 40"/>
                    <a:gd name="T8" fmla="*/ 40 w 40"/>
                    <a:gd name="T9" fmla="*/ 32 h 40"/>
                    <a:gd name="T10" fmla="*/ 32 w 40"/>
                    <a:gd name="T11" fmla="*/ 40 h 40"/>
                    <a:gd name="T12" fmla="*/ 32 w 40"/>
                    <a:gd name="T13" fmla="*/ 40 h 40"/>
                    <a:gd name="T14" fmla="*/ 24 w 40"/>
                    <a:gd name="T15" fmla="*/ 40 h 40"/>
                    <a:gd name="T16" fmla="*/ 8 w 40"/>
                    <a:gd name="T17" fmla="*/ 24 h 40"/>
                    <a:gd name="T18" fmla="*/ 8 w 40"/>
                    <a:gd name="T19" fmla="*/ 24 h 40"/>
                    <a:gd name="T20" fmla="*/ 0 w 40"/>
                    <a:gd name="T21" fmla="*/ 8 h 40"/>
                    <a:gd name="T22" fmla="*/ 8 w 40"/>
                    <a:gd name="T23" fmla="*/ 0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0"/>
                    <a:gd name="T38" fmla="*/ 40 w 40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0">
                      <a:moveTo>
                        <a:pt x="8" y="0"/>
                      </a:move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0" y="32"/>
                      </a:lnTo>
                      <a:lnTo>
                        <a:pt x="32" y="40"/>
                      </a:lnTo>
                      <a:lnTo>
                        <a:pt x="24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01" name="Freeform 758"/>
                <p:cNvSpPr>
                  <a:spLocks/>
                </p:cNvSpPr>
                <p:nvPr/>
              </p:nvSpPr>
              <p:spPr bwMode="invGray">
                <a:xfrm>
                  <a:off x="836" y="2320"/>
                  <a:ext cx="40" cy="48"/>
                </a:xfrm>
                <a:custGeom>
                  <a:avLst/>
                  <a:gdLst>
                    <a:gd name="T0" fmla="*/ 32 w 40"/>
                    <a:gd name="T1" fmla="*/ 0 h 48"/>
                    <a:gd name="T2" fmla="*/ 40 w 40"/>
                    <a:gd name="T3" fmla="*/ 8 h 48"/>
                    <a:gd name="T4" fmla="*/ 40 w 40"/>
                    <a:gd name="T5" fmla="*/ 24 h 48"/>
                    <a:gd name="T6" fmla="*/ 40 w 40"/>
                    <a:gd name="T7" fmla="*/ 24 h 48"/>
                    <a:gd name="T8" fmla="*/ 24 w 40"/>
                    <a:gd name="T9" fmla="*/ 40 h 48"/>
                    <a:gd name="T10" fmla="*/ 8 w 40"/>
                    <a:gd name="T11" fmla="*/ 48 h 48"/>
                    <a:gd name="T12" fmla="*/ 8 w 40"/>
                    <a:gd name="T13" fmla="*/ 48 h 48"/>
                    <a:gd name="T14" fmla="*/ 0 w 40"/>
                    <a:gd name="T15" fmla="*/ 32 h 48"/>
                    <a:gd name="T16" fmla="*/ 8 w 40"/>
                    <a:gd name="T17" fmla="*/ 16 h 48"/>
                    <a:gd name="T18" fmla="*/ 8 w 40"/>
                    <a:gd name="T19" fmla="*/ 16 h 48"/>
                    <a:gd name="T20" fmla="*/ 24 w 40"/>
                    <a:gd name="T21" fmla="*/ 0 h 48"/>
                    <a:gd name="T22" fmla="*/ 32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32" y="0"/>
                      </a:moveTo>
                      <a:lnTo>
                        <a:pt x="40" y="8"/>
                      </a:lnTo>
                      <a:lnTo>
                        <a:pt x="40" y="24"/>
                      </a:lnTo>
                      <a:lnTo>
                        <a:pt x="24" y="40"/>
                      </a:lnTo>
                      <a:lnTo>
                        <a:pt x="8" y="48"/>
                      </a:lnTo>
                      <a:lnTo>
                        <a:pt x="0" y="32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02" name="Freeform 759"/>
                <p:cNvSpPr>
                  <a:spLocks/>
                </p:cNvSpPr>
                <p:nvPr/>
              </p:nvSpPr>
              <p:spPr bwMode="invGray">
                <a:xfrm>
                  <a:off x="732" y="2504"/>
                  <a:ext cx="40" cy="48"/>
                </a:xfrm>
                <a:custGeom>
                  <a:avLst/>
                  <a:gdLst>
                    <a:gd name="T0" fmla="*/ 32 w 40"/>
                    <a:gd name="T1" fmla="*/ 0 h 48"/>
                    <a:gd name="T2" fmla="*/ 40 w 40"/>
                    <a:gd name="T3" fmla="*/ 8 h 48"/>
                    <a:gd name="T4" fmla="*/ 32 w 40"/>
                    <a:gd name="T5" fmla="*/ 32 h 48"/>
                    <a:gd name="T6" fmla="*/ 32 w 40"/>
                    <a:gd name="T7" fmla="*/ 32 h 48"/>
                    <a:gd name="T8" fmla="*/ 24 w 40"/>
                    <a:gd name="T9" fmla="*/ 40 h 48"/>
                    <a:gd name="T10" fmla="*/ 8 w 40"/>
                    <a:gd name="T11" fmla="*/ 48 h 48"/>
                    <a:gd name="T12" fmla="*/ 8 w 40"/>
                    <a:gd name="T13" fmla="*/ 48 h 48"/>
                    <a:gd name="T14" fmla="*/ 0 w 40"/>
                    <a:gd name="T15" fmla="*/ 40 h 48"/>
                    <a:gd name="T16" fmla="*/ 8 w 40"/>
                    <a:gd name="T17" fmla="*/ 16 h 48"/>
                    <a:gd name="T18" fmla="*/ 8 w 40"/>
                    <a:gd name="T19" fmla="*/ 16 h 48"/>
                    <a:gd name="T20" fmla="*/ 16 w 40"/>
                    <a:gd name="T21" fmla="*/ 8 h 48"/>
                    <a:gd name="T22" fmla="*/ 32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32" y="0"/>
                      </a:moveTo>
                      <a:lnTo>
                        <a:pt x="40" y="8"/>
                      </a:lnTo>
                      <a:lnTo>
                        <a:pt x="32" y="32"/>
                      </a:lnTo>
                      <a:lnTo>
                        <a:pt x="24" y="40"/>
                      </a:lnTo>
                      <a:lnTo>
                        <a:pt x="8" y="48"/>
                      </a:lnTo>
                      <a:lnTo>
                        <a:pt x="0" y="40"/>
                      </a:lnTo>
                      <a:lnTo>
                        <a:pt x="8" y="16"/>
                      </a:lnTo>
                      <a:lnTo>
                        <a:pt x="16" y="8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3705" name="Group 760"/>
            <p:cNvGrpSpPr>
              <a:grpSpLocks/>
            </p:cNvGrpSpPr>
            <p:nvPr/>
          </p:nvGrpSpPr>
          <p:grpSpPr bwMode="auto">
            <a:xfrm rot="-1949782">
              <a:off x="4490" y="2226"/>
              <a:ext cx="536" cy="384"/>
              <a:chOff x="540" y="1270"/>
              <a:chExt cx="536" cy="384"/>
            </a:xfrm>
          </p:grpSpPr>
          <p:grpSp>
            <p:nvGrpSpPr>
              <p:cNvPr id="113847" name="Group 761"/>
              <p:cNvGrpSpPr>
                <a:grpSpLocks/>
              </p:cNvGrpSpPr>
              <p:nvPr/>
            </p:nvGrpSpPr>
            <p:grpSpPr bwMode="auto">
              <a:xfrm>
                <a:off x="540" y="1270"/>
                <a:ext cx="536" cy="384"/>
                <a:chOff x="540" y="2248"/>
                <a:chExt cx="536" cy="384"/>
              </a:xfrm>
            </p:grpSpPr>
            <p:sp>
              <p:nvSpPr>
                <p:cNvPr id="113867" name="Freeform 762"/>
                <p:cNvSpPr>
                  <a:spLocks/>
                </p:cNvSpPr>
                <p:nvPr/>
              </p:nvSpPr>
              <p:spPr bwMode="invGray">
                <a:xfrm>
                  <a:off x="932" y="2416"/>
                  <a:ext cx="144" cy="40"/>
                </a:xfrm>
                <a:custGeom>
                  <a:avLst/>
                  <a:gdLst>
                    <a:gd name="T0" fmla="*/ 144 w 144"/>
                    <a:gd name="T1" fmla="*/ 16 h 40"/>
                    <a:gd name="T2" fmla="*/ 144 w 144"/>
                    <a:gd name="T3" fmla="*/ 24 h 40"/>
                    <a:gd name="T4" fmla="*/ 128 w 144"/>
                    <a:gd name="T5" fmla="*/ 32 h 40"/>
                    <a:gd name="T6" fmla="*/ 104 w 144"/>
                    <a:gd name="T7" fmla="*/ 32 h 40"/>
                    <a:gd name="T8" fmla="*/ 72 w 144"/>
                    <a:gd name="T9" fmla="*/ 40 h 40"/>
                    <a:gd name="T10" fmla="*/ 72 w 144"/>
                    <a:gd name="T11" fmla="*/ 40 h 40"/>
                    <a:gd name="T12" fmla="*/ 40 w 144"/>
                    <a:gd name="T13" fmla="*/ 32 h 40"/>
                    <a:gd name="T14" fmla="*/ 16 w 144"/>
                    <a:gd name="T15" fmla="*/ 32 h 40"/>
                    <a:gd name="T16" fmla="*/ 0 w 144"/>
                    <a:gd name="T17" fmla="*/ 24 h 40"/>
                    <a:gd name="T18" fmla="*/ 0 w 144"/>
                    <a:gd name="T19" fmla="*/ 16 h 40"/>
                    <a:gd name="T20" fmla="*/ 0 w 144"/>
                    <a:gd name="T21" fmla="*/ 16 h 40"/>
                    <a:gd name="T22" fmla="*/ 0 w 144"/>
                    <a:gd name="T23" fmla="*/ 8 h 40"/>
                    <a:gd name="T24" fmla="*/ 16 w 144"/>
                    <a:gd name="T25" fmla="*/ 0 h 40"/>
                    <a:gd name="T26" fmla="*/ 40 w 144"/>
                    <a:gd name="T27" fmla="*/ 0 h 40"/>
                    <a:gd name="T28" fmla="*/ 72 w 144"/>
                    <a:gd name="T29" fmla="*/ 0 h 40"/>
                    <a:gd name="T30" fmla="*/ 72 w 144"/>
                    <a:gd name="T31" fmla="*/ 0 h 40"/>
                    <a:gd name="T32" fmla="*/ 104 w 144"/>
                    <a:gd name="T33" fmla="*/ 0 h 40"/>
                    <a:gd name="T34" fmla="*/ 128 w 144"/>
                    <a:gd name="T35" fmla="*/ 0 h 40"/>
                    <a:gd name="T36" fmla="*/ 144 w 144"/>
                    <a:gd name="T37" fmla="*/ 8 h 40"/>
                    <a:gd name="T38" fmla="*/ 144 w 144"/>
                    <a:gd name="T39" fmla="*/ 16 h 4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44"/>
                    <a:gd name="T61" fmla="*/ 0 h 40"/>
                    <a:gd name="T62" fmla="*/ 144 w 144"/>
                    <a:gd name="T63" fmla="*/ 40 h 40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44" h="40">
                      <a:moveTo>
                        <a:pt x="144" y="16"/>
                      </a:moveTo>
                      <a:lnTo>
                        <a:pt x="144" y="24"/>
                      </a:lnTo>
                      <a:lnTo>
                        <a:pt x="128" y="32"/>
                      </a:lnTo>
                      <a:lnTo>
                        <a:pt x="104" y="32"/>
                      </a:lnTo>
                      <a:lnTo>
                        <a:pt x="72" y="40"/>
                      </a:lnTo>
                      <a:lnTo>
                        <a:pt x="40" y="32"/>
                      </a:lnTo>
                      <a:lnTo>
                        <a:pt x="16" y="32"/>
                      </a:lnTo>
                      <a:lnTo>
                        <a:pt x="0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40" y="0"/>
                      </a:lnTo>
                      <a:lnTo>
                        <a:pt x="72" y="0"/>
                      </a:lnTo>
                      <a:lnTo>
                        <a:pt x="104" y="0"/>
                      </a:lnTo>
                      <a:lnTo>
                        <a:pt x="128" y="0"/>
                      </a:lnTo>
                      <a:lnTo>
                        <a:pt x="144" y="8"/>
                      </a:lnTo>
                      <a:lnTo>
                        <a:pt x="14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68" name="Freeform 763"/>
                <p:cNvSpPr>
                  <a:spLocks/>
                </p:cNvSpPr>
                <p:nvPr/>
              </p:nvSpPr>
              <p:spPr bwMode="invGray">
                <a:xfrm>
                  <a:off x="892" y="2496"/>
                  <a:ext cx="112" cy="80"/>
                </a:xfrm>
                <a:custGeom>
                  <a:avLst/>
                  <a:gdLst>
                    <a:gd name="T0" fmla="*/ 112 w 112"/>
                    <a:gd name="T1" fmla="*/ 80 h 80"/>
                    <a:gd name="T2" fmla="*/ 80 w 112"/>
                    <a:gd name="T3" fmla="*/ 80 h 80"/>
                    <a:gd name="T4" fmla="*/ 40 w 112"/>
                    <a:gd name="T5" fmla="*/ 56 h 80"/>
                    <a:gd name="T6" fmla="*/ 40 w 112"/>
                    <a:gd name="T7" fmla="*/ 56 h 80"/>
                    <a:gd name="T8" fmla="*/ 16 w 112"/>
                    <a:gd name="T9" fmla="*/ 40 h 80"/>
                    <a:gd name="T10" fmla="*/ 8 w 112"/>
                    <a:gd name="T11" fmla="*/ 24 h 80"/>
                    <a:gd name="T12" fmla="*/ 0 w 112"/>
                    <a:gd name="T13" fmla="*/ 8 h 80"/>
                    <a:gd name="T14" fmla="*/ 8 w 112"/>
                    <a:gd name="T15" fmla="*/ 0 h 80"/>
                    <a:gd name="T16" fmla="*/ 8 w 112"/>
                    <a:gd name="T17" fmla="*/ 0 h 80"/>
                    <a:gd name="T18" fmla="*/ 32 w 112"/>
                    <a:gd name="T19" fmla="*/ 0 h 80"/>
                    <a:gd name="T20" fmla="*/ 72 w 112"/>
                    <a:gd name="T21" fmla="*/ 24 h 80"/>
                    <a:gd name="T22" fmla="*/ 72 w 112"/>
                    <a:gd name="T23" fmla="*/ 24 h 80"/>
                    <a:gd name="T24" fmla="*/ 96 w 112"/>
                    <a:gd name="T25" fmla="*/ 40 h 80"/>
                    <a:gd name="T26" fmla="*/ 104 w 112"/>
                    <a:gd name="T27" fmla="*/ 56 h 80"/>
                    <a:gd name="T28" fmla="*/ 112 w 112"/>
                    <a:gd name="T29" fmla="*/ 72 h 80"/>
                    <a:gd name="T30" fmla="*/ 112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112" y="80"/>
                      </a:moveTo>
                      <a:lnTo>
                        <a:pt x="80" y="80"/>
                      </a:lnTo>
                      <a:lnTo>
                        <a:pt x="40" y="56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72" y="24"/>
                      </a:lnTo>
                      <a:lnTo>
                        <a:pt x="96" y="40"/>
                      </a:lnTo>
                      <a:lnTo>
                        <a:pt x="104" y="56"/>
                      </a:lnTo>
                      <a:lnTo>
                        <a:pt x="112" y="72"/>
                      </a:lnTo>
                      <a:lnTo>
                        <a:pt x="112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69" name="Freeform 764"/>
                <p:cNvSpPr>
                  <a:spLocks/>
                </p:cNvSpPr>
                <p:nvPr/>
              </p:nvSpPr>
              <p:spPr bwMode="invGray">
                <a:xfrm>
                  <a:off x="780" y="2248"/>
                  <a:ext cx="48" cy="104"/>
                </a:xfrm>
                <a:custGeom>
                  <a:avLst/>
                  <a:gdLst>
                    <a:gd name="T0" fmla="*/ 24 w 48"/>
                    <a:gd name="T1" fmla="*/ 104 h 104"/>
                    <a:gd name="T2" fmla="*/ 8 w 48"/>
                    <a:gd name="T3" fmla="*/ 88 h 104"/>
                    <a:gd name="T4" fmla="*/ 0 w 48"/>
                    <a:gd name="T5" fmla="*/ 56 h 104"/>
                    <a:gd name="T6" fmla="*/ 0 w 48"/>
                    <a:gd name="T7" fmla="*/ 56 h 104"/>
                    <a:gd name="T8" fmla="*/ 8 w 48"/>
                    <a:gd name="T9" fmla="*/ 16 h 104"/>
                    <a:gd name="T10" fmla="*/ 24 w 48"/>
                    <a:gd name="T11" fmla="*/ 0 h 104"/>
                    <a:gd name="T12" fmla="*/ 24 w 48"/>
                    <a:gd name="T13" fmla="*/ 0 h 104"/>
                    <a:gd name="T14" fmla="*/ 40 w 48"/>
                    <a:gd name="T15" fmla="*/ 16 h 104"/>
                    <a:gd name="T16" fmla="*/ 48 w 48"/>
                    <a:gd name="T17" fmla="*/ 56 h 104"/>
                    <a:gd name="T18" fmla="*/ 48 w 48"/>
                    <a:gd name="T19" fmla="*/ 56 h 104"/>
                    <a:gd name="T20" fmla="*/ 40 w 48"/>
                    <a:gd name="T21" fmla="*/ 88 h 104"/>
                    <a:gd name="T22" fmla="*/ 24 w 48"/>
                    <a:gd name="T23" fmla="*/ 104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104"/>
                    <a:gd name="T38" fmla="*/ 48 w 48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104">
                      <a:moveTo>
                        <a:pt x="24" y="104"/>
                      </a:moveTo>
                      <a:lnTo>
                        <a:pt x="8" y="88"/>
                      </a:lnTo>
                      <a:lnTo>
                        <a:pt x="0" y="56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56"/>
                      </a:lnTo>
                      <a:lnTo>
                        <a:pt x="40" y="88"/>
                      </a:lnTo>
                      <a:lnTo>
                        <a:pt x="24" y="10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70" name="Freeform 765"/>
                <p:cNvSpPr>
                  <a:spLocks/>
                </p:cNvSpPr>
                <p:nvPr/>
              </p:nvSpPr>
              <p:spPr bwMode="invGray">
                <a:xfrm>
                  <a:off x="540" y="2416"/>
                  <a:ext cx="152" cy="40"/>
                </a:xfrm>
                <a:custGeom>
                  <a:avLst/>
                  <a:gdLst>
                    <a:gd name="T0" fmla="*/ 152 w 152"/>
                    <a:gd name="T1" fmla="*/ 24 h 40"/>
                    <a:gd name="T2" fmla="*/ 144 w 152"/>
                    <a:gd name="T3" fmla="*/ 32 h 40"/>
                    <a:gd name="T4" fmla="*/ 128 w 152"/>
                    <a:gd name="T5" fmla="*/ 32 h 40"/>
                    <a:gd name="T6" fmla="*/ 104 w 152"/>
                    <a:gd name="T7" fmla="*/ 40 h 40"/>
                    <a:gd name="T8" fmla="*/ 80 w 152"/>
                    <a:gd name="T9" fmla="*/ 40 h 40"/>
                    <a:gd name="T10" fmla="*/ 80 w 152"/>
                    <a:gd name="T11" fmla="*/ 40 h 40"/>
                    <a:gd name="T12" fmla="*/ 48 w 152"/>
                    <a:gd name="T13" fmla="*/ 40 h 40"/>
                    <a:gd name="T14" fmla="*/ 24 w 152"/>
                    <a:gd name="T15" fmla="*/ 32 h 40"/>
                    <a:gd name="T16" fmla="*/ 8 w 152"/>
                    <a:gd name="T17" fmla="*/ 32 h 40"/>
                    <a:gd name="T18" fmla="*/ 0 w 152"/>
                    <a:gd name="T19" fmla="*/ 24 h 40"/>
                    <a:gd name="T20" fmla="*/ 0 w 152"/>
                    <a:gd name="T21" fmla="*/ 24 h 40"/>
                    <a:gd name="T22" fmla="*/ 8 w 152"/>
                    <a:gd name="T23" fmla="*/ 16 h 40"/>
                    <a:gd name="T24" fmla="*/ 24 w 152"/>
                    <a:gd name="T25" fmla="*/ 8 h 40"/>
                    <a:gd name="T26" fmla="*/ 48 w 152"/>
                    <a:gd name="T27" fmla="*/ 0 h 40"/>
                    <a:gd name="T28" fmla="*/ 80 w 152"/>
                    <a:gd name="T29" fmla="*/ 0 h 40"/>
                    <a:gd name="T30" fmla="*/ 80 w 152"/>
                    <a:gd name="T31" fmla="*/ 0 h 40"/>
                    <a:gd name="T32" fmla="*/ 104 w 152"/>
                    <a:gd name="T33" fmla="*/ 0 h 40"/>
                    <a:gd name="T34" fmla="*/ 128 w 152"/>
                    <a:gd name="T35" fmla="*/ 8 h 40"/>
                    <a:gd name="T36" fmla="*/ 144 w 152"/>
                    <a:gd name="T37" fmla="*/ 16 h 40"/>
                    <a:gd name="T38" fmla="*/ 152 w 152"/>
                    <a:gd name="T39" fmla="*/ 24 h 4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52"/>
                    <a:gd name="T61" fmla="*/ 0 h 40"/>
                    <a:gd name="T62" fmla="*/ 152 w 152"/>
                    <a:gd name="T63" fmla="*/ 40 h 40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52" h="40">
                      <a:moveTo>
                        <a:pt x="152" y="24"/>
                      </a:moveTo>
                      <a:lnTo>
                        <a:pt x="144" y="32"/>
                      </a:lnTo>
                      <a:lnTo>
                        <a:pt x="128" y="32"/>
                      </a:lnTo>
                      <a:lnTo>
                        <a:pt x="104" y="40"/>
                      </a:lnTo>
                      <a:lnTo>
                        <a:pt x="80" y="40"/>
                      </a:lnTo>
                      <a:lnTo>
                        <a:pt x="48" y="40"/>
                      </a:lnTo>
                      <a:lnTo>
                        <a:pt x="24" y="32"/>
                      </a:lnTo>
                      <a:lnTo>
                        <a:pt x="8" y="32"/>
                      </a:lnTo>
                      <a:lnTo>
                        <a:pt x="0" y="24"/>
                      </a:lnTo>
                      <a:lnTo>
                        <a:pt x="8" y="16"/>
                      </a:lnTo>
                      <a:lnTo>
                        <a:pt x="24" y="8"/>
                      </a:lnTo>
                      <a:lnTo>
                        <a:pt x="48" y="0"/>
                      </a:lnTo>
                      <a:lnTo>
                        <a:pt x="80" y="0"/>
                      </a:lnTo>
                      <a:lnTo>
                        <a:pt x="104" y="0"/>
                      </a:lnTo>
                      <a:lnTo>
                        <a:pt x="128" y="8"/>
                      </a:lnTo>
                      <a:lnTo>
                        <a:pt x="144" y="16"/>
                      </a:lnTo>
                      <a:lnTo>
                        <a:pt x="152" y="2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71" name="Freeform 766"/>
                <p:cNvSpPr>
                  <a:spLocks/>
                </p:cNvSpPr>
                <p:nvPr/>
              </p:nvSpPr>
              <p:spPr bwMode="invGray">
                <a:xfrm>
                  <a:off x="780" y="2520"/>
                  <a:ext cx="48" cy="112"/>
                </a:xfrm>
                <a:custGeom>
                  <a:avLst/>
                  <a:gdLst>
                    <a:gd name="T0" fmla="*/ 24 w 48"/>
                    <a:gd name="T1" fmla="*/ 112 h 112"/>
                    <a:gd name="T2" fmla="*/ 8 w 48"/>
                    <a:gd name="T3" fmla="*/ 96 h 112"/>
                    <a:gd name="T4" fmla="*/ 0 w 48"/>
                    <a:gd name="T5" fmla="*/ 56 h 112"/>
                    <a:gd name="T6" fmla="*/ 0 w 48"/>
                    <a:gd name="T7" fmla="*/ 56 h 112"/>
                    <a:gd name="T8" fmla="*/ 8 w 48"/>
                    <a:gd name="T9" fmla="*/ 16 h 112"/>
                    <a:gd name="T10" fmla="*/ 24 w 48"/>
                    <a:gd name="T11" fmla="*/ 0 h 112"/>
                    <a:gd name="T12" fmla="*/ 24 w 48"/>
                    <a:gd name="T13" fmla="*/ 0 h 112"/>
                    <a:gd name="T14" fmla="*/ 40 w 48"/>
                    <a:gd name="T15" fmla="*/ 16 h 112"/>
                    <a:gd name="T16" fmla="*/ 48 w 48"/>
                    <a:gd name="T17" fmla="*/ 56 h 112"/>
                    <a:gd name="T18" fmla="*/ 48 w 48"/>
                    <a:gd name="T19" fmla="*/ 56 h 112"/>
                    <a:gd name="T20" fmla="*/ 40 w 48"/>
                    <a:gd name="T21" fmla="*/ 96 h 112"/>
                    <a:gd name="T22" fmla="*/ 24 w 48"/>
                    <a:gd name="T23" fmla="*/ 112 h 11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112"/>
                    <a:gd name="T38" fmla="*/ 48 w 48"/>
                    <a:gd name="T39" fmla="*/ 112 h 11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112">
                      <a:moveTo>
                        <a:pt x="24" y="112"/>
                      </a:moveTo>
                      <a:lnTo>
                        <a:pt x="8" y="96"/>
                      </a:lnTo>
                      <a:lnTo>
                        <a:pt x="0" y="56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56"/>
                      </a:lnTo>
                      <a:lnTo>
                        <a:pt x="40" y="96"/>
                      </a:lnTo>
                      <a:lnTo>
                        <a:pt x="24" y="11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72" name="Freeform 767"/>
                <p:cNvSpPr>
                  <a:spLocks/>
                </p:cNvSpPr>
                <p:nvPr/>
              </p:nvSpPr>
              <p:spPr bwMode="invGray">
                <a:xfrm>
                  <a:off x="612" y="2304"/>
                  <a:ext cx="112" cy="80"/>
                </a:xfrm>
                <a:custGeom>
                  <a:avLst/>
                  <a:gdLst>
                    <a:gd name="T0" fmla="*/ 112 w 112"/>
                    <a:gd name="T1" fmla="*/ 80 h 80"/>
                    <a:gd name="T2" fmla="*/ 80 w 112"/>
                    <a:gd name="T3" fmla="*/ 80 h 80"/>
                    <a:gd name="T4" fmla="*/ 40 w 112"/>
                    <a:gd name="T5" fmla="*/ 56 h 80"/>
                    <a:gd name="T6" fmla="*/ 40 w 112"/>
                    <a:gd name="T7" fmla="*/ 56 h 80"/>
                    <a:gd name="T8" fmla="*/ 16 w 112"/>
                    <a:gd name="T9" fmla="*/ 40 h 80"/>
                    <a:gd name="T10" fmla="*/ 8 w 112"/>
                    <a:gd name="T11" fmla="*/ 24 h 80"/>
                    <a:gd name="T12" fmla="*/ 0 w 112"/>
                    <a:gd name="T13" fmla="*/ 8 h 80"/>
                    <a:gd name="T14" fmla="*/ 0 w 112"/>
                    <a:gd name="T15" fmla="*/ 0 h 80"/>
                    <a:gd name="T16" fmla="*/ 0 w 112"/>
                    <a:gd name="T17" fmla="*/ 0 h 80"/>
                    <a:gd name="T18" fmla="*/ 32 w 112"/>
                    <a:gd name="T19" fmla="*/ 8 h 80"/>
                    <a:gd name="T20" fmla="*/ 72 w 112"/>
                    <a:gd name="T21" fmla="*/ 24 h 80"/>
                    <a:gd name="T22" fmla="*/ 72 w 112"/>
                    <a:gd name="T23" fmla="*/ 24 h 80"/>
                    <a:gd name="T24" fmla="*/ 96 w 112"/>
                    <a:gd name="T25" fmla="*/ 40 h 80"/>
                    <a:gd name="T26" fmla="*/ 104 w 112"/>
                    <a:gd name="T27" fmla="*/ 56 h 80"/>
                    <a:gd name="T28" fmla="*/ 112 w 112"/>
                    <a:gd name="T29" fmla="*/ 72 h 80"/>
                    <a:gd name="T30" fmla="*/ 112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112" y="80"/>
                      </a:moveTo>
                      <a:lnTo>
                        <a:pt x="80" y="80"/>
                      </a:lnTo>
                      <a:lnTo>
                        <a:pt x="40" y="56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32" y="8"/>
                      </a:lnTo>
                      <a:lnTo>
                        <a:pt x="72" y="24"/>
                      </a:lnTo>
                      <a:lnTo>
                        <a:pt x="96" y="40"/>
                      </a:lnTo>
                      <a:lnTo>
                        <a:pt x="104" y="56"/>
                      </a:lnTo>
                      <a:lnTo>
                        <a:pt x="112" y="72"/>
                      </a:lnTo>
                      <a:lnTo>
                        <a:pt x="112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73" name="Freeform 768"/>
                <p:cNvSpPr>
                  <a:spLocks/>
                </p:cNvSpPr>
                <p:nvPr/>
              </p:nvSpPr>
              <p:spPr bwMode="invGray">
                <a:xfrm>
                  <a:off x="876" y="2296"/>
                  <a:ext cx="112" cy="80"/>
                </a:xfrm>
                <a:custGeom>
                  <a:avLst/>
                  <a:gdLst>
                    <a:gd name="T0" fmla="*/ 8 w 112"/>
                    <a:gd name="T1" fmla="*/ 80 h 80"/>
                    <a:gd name="T2" fmla="*/ 0 w 112"/>
                    <a:gd name="T3" fmla="*/ 72 h 80"/>
                    <a:gd name="T4" fmla="*/ 8 w 112"/>
                    <a:gd name="T5" fmla="*/ 56 h 80"/>
                    <a:gd name="T6" fmla="*/ 24 w 112"/>
                    <a:gd name="T7" fmla="*/ 40 h 80"/>
                    <a:gd name="T8" fmla="*/ 40 w 112"/>
                    <a:gd name="T9" fmla="*/ 24 h 80"/>
                    <a:gd name="T10" fmla="*/ 40 w 112"/>
                    <a:gd name="T11" fmla="*/ 24 h 80"/>
                    <a:gd name="T12" fmla="*/ 80 w 112"/>
                    <a:gd name="T13" fmla="*/ 8 h 80"/>
                    <a:gd name="T14" fmla="*/ 112 w 112"/>
                    <a:gd name="T15" fmla="*/ 0 h 80"/>
                    <a:gd name="T16" fmla="*/ 112 w 112"/>
                    <a:gd name="T17" fmla="*/ 0 h 80"/>
                    <a:gd name="T18" fmla="*/ 112 w 112"/>
                    <a:gd name="T19" fmla="*/ 8 h 80"/>
                    <a:gd name="T20" fmla="*/ 112 w 112"/>
                    <a:gd name="T21" fmla="*/ 24 h 80"/>
                    <a:gd name="T22" fmla="*/ 96 w 112"/>
                    <a:gd name="T23" fmla="*/ 40 h 80"/>
                    <a:gd name="T24" fmla="*/ 80 w 112"/>
                    <a:gd name="T25" fmla="*/ 56 h 80"/>
                    <a:gd name="T26" fmla="*/ 80 w 112"/>
                    <a:gd name="T27" fmla="*/ 56 h 80"/>
                    <a:gd name="T28" fmla="*/ 32 w 112"/>
                    <a:gd name="T29" fmla="*/ 80 h 80"/>
                    <a:gd name="T30" fmla="*/ 8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8" y="80"/>
                      </a:moveTo>
                      <a:lnTo>
                        <a:pt x="0" y="72"/>
                      </a:lnTo>
                      <a:lnTo>
                        <a:pt x="8" y="56"/>
                      </a:lnTo>
                      <a:lnTo>
                        <a:pt x="24" y="40"/>
                      </a:lnTo>
                      <a:lnTo>
                        <a:pt x="40" y="24"/>
                      </a:lnTo>
                      <a:lnTo>
                        <a:pt x="80" y="8"/>
                      </a:lnTo>
                      <a:lnTo>
                        <a:pt x="112" y="0"/>
                      </a:lnTo>
                      <a:lnTo>
                        <a:pt x="112" y="8"/>
                      </a:lnTo>
                      <a:lnTo>
                        <a:pt x="112" y="24"/>
                      </a:lnTo>
                      <a:lnTo>
                        <a:pt x="96" y="40"/>
                      </a:lnTo>
                      <a:lnTo>
                        <a:pt x="80" y="56"/>
                      </a:lnTo>
                      <a:lnTo>
                        <a:pt x="32" y="80"/>
                      </a:lnTo>
                      <a:lnTo>
                        <a:pt x="8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74" name="Freeform 769"/>
                <p:cNvSpPr>
                  <a:spLocks/>
                </p:cNvSpPr>
                <p:nvPr/>
              </p:nvSpPr>
              <p:spPr bwMode="invGray">
                <a:xfrm>
                  <a:off x="916" y="2352"/>
                  <a:ext cx="136" cy="56"/>
                </a:xfrm>
                <a:custGeom>
                  <a:avLst/>
                  <a:gdLst>
                    <a:gd name="T0" fmla="*/ 0 w 136"/>
                    <a:gd name="T1" fmla="*/ 48 h 56"/>
                    <a:gd name="T2" fmla="*/ 0 w 136"/>
                    <a:gd name="T3" fmla="*/ 40 h 56"/>
                    <a:gd name="T4" fmla="*/ 16 w 136"/>
                    <a:gd name="T5" fmla="*/ 32 h 56"/>
                    <a:gd name="T6" fmla="*/ 32 w 136"/>
                    <a:gd name="T7" fmla="*/ 16 h 56"/>
                    <a:gd name="T8" fmla="*/ 56 w 136"/>
                    <a:gd name="T9" fmla="*/ 8 h 56"/>
                    <a:gd name="T10" fmla="*/ 56 w 136"/>
                    <a:gd name="T11" fmla="*/ 8 h 56"/>
                    <a:gd name="T12" fmla="*/ 88 w 136"/>
                    <a:gd name="T13" fmla="*/ 0 h 56"/>
                    <a:gd name="T14" fmla="*/ 112 w 136"/>
                    <a:gd name="T15" fmla="*/ 0 h 56"/>
                    <a:gd name="T16" fmla="*/ 128 w 136"/>
                    <a:gd name="T17" fmla="*/ 0 h 56"/>
                    <a:gd name="T18" fmla="*/ 136 w 136"/>
                    <a:gd name="T19" fmla="*/ 8 h 56"/>
                    <a:gd name="T20" fmla="*/ 136 w 136"/>
                    <a:gd name="T21" fmla="*/ 8 h 56"/>
                    <a:gd name="T22" fmla="*/ 136 w 136"/>
                    <a:gd name="T23" fmla="*/ 16 h 56"/>
                    <a:gd name="T24" fmla="*/ 128 w 136"/>
                    <a:gd name="T25" fmla="*/ 24 h 56"/>
                    <a:gd name="T26" fmla="*/ 104 w 136"/>
                    <a:gd name="T27" fmla="*/ 32 h 56"/>
                    <a:gd name="T28" fmla="*/ 80 w 136"/>
                    <a:gd name="T29" fmla="*/ 48 h 56"/>
                    <a:gd name="T30" fmla="*/ 80 w 136"/>
                    <a:gd name="T31" fmla="*/ 48 h 56"/>
                    <a:gd name="T32" fmla="*/ 48 w 136"/>
                    <a:gd name="T33" fmla="*/ 48 h 56"/>
                    <a:gd name="T34" fmla="*/ 24 w 136"/>
                    <a:gd name="T35" fmla="*/ 56 h 56"/>
                    <a:gd name="T36" fmla="*/ 8 w 136"/>
                    <a:gd name="T37" fmla="*/ 56 h 56"/>
                    <a:gd name="T38" fmla="*/ 0 w 136"/>
                    <a:gd name="T39" fmla="*/ 4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48"/>
                      </a:moveTo>
                      <a:lnTo>
                        <a:pt x="0" y="40"/>
                      </a:lnTo>
                      <a:lnTo>
                        <a:pt x="16" y="32"/>
                      </a:lnTo>
                      <a:lnTo>
                        <a:pt x="32" y="16"/>
                      </a:lnTo>
                      <a:lnTo>
                        <a:pt x="56" y="8"/>
                      </a:lnTo>
                      <a:lnTo>
                        <a:pt x="88" y="0"/>
                      </a:lnTo>
                      <a:lnTo>
                        <a:pt x="112" y="0"/>
                      </a:lnTo>
                      <a:lnTo>
                        <a:pt x="128" y="0"/>
                      </a:lnTo>
                      <a:lnTo>
                        <a:pt x="136" y="8"/>
                      </a:lnTo>
                      <a:lnTo>
                        <a:pt x="136" y="16"/>
                      </a:lnTo>
                      <a:lnTo>
                        <a:pt x="128" y="24"/>
                      </a:lnTo>
                      <a:lnTo>
                        <a:pt x="104" y="32"/>
                      </a:lnTo>
                      <a:lnTo>
                        <a:pt x="80" y="48"/>
                      </a:lnTo>
                      <a:lnTo>
                        <a:pt x="48" y="48"/>
                      </a:lnTo>
                      <a:lnTo>
                        <a:pt x="24" y="56"/>
                      </a:lnTo>
                      <a:lnTo>
                        <a:pt x="8" y="56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75" name="Freeform 770"/>
                <p:cNvSpPr>
                  <a:spLocks/>
                </p:cNvSpPr>
                <p:nvPr/>
              </p:nvSpPr>
              <p:spPr bwMode="invGray">
                <a:xfrm>
                  <a:off x="564" y="2472"/>
                  <a:ext cx="136" cy="56"/>
                </a:xfrm>
                <a:custGeom>
                  <a:avLst/>
                  <a:gdLst>
                    <a:gd name="T0" fmla="*/ 0 w 136"/>
                    <a:gd name="T1" fmla="*/ 48 h 56"/>
                    <a:gd name="T2" fmla="*/ 0 w 136"/>
                    <a:gd name="T3" fmla="*/ 40 h 56"/>
                    <a:gd name="T4" fmla="*/ 8 w 136"/>
                    <a:gd name="T5" fmla="*/ 32 h 56"/>
                    <a:gd name="T6" fmla="*/ 32 w 136"/>
                    <a:gd name="T7" fmla="*/ 16 h 56"/>
                    <a:gd name="T8" fmla="*/ 56 w 136"/>
                    <a:gd name="T9" fmla="*/ 8 h 56"/>
                    <a:gd name="T10" fmla="*/ 56 w 136"/>
                    <a:gd name="T11" fmla="*/ 8 h 56"/>
                    <a:gd name="T12" fmla="*/ 88 w 136"/>
                    <a:gd name="T13" fmla="*/ 0 h 56"/>
                    <a:gd name="T14" fmla="*/ 112 w 136"/>
                    <a:gd name="T15" fmla="*/ 0 h 56"/>
                    <a:gd name="T16" fmla="*/ 128 w 136"/>
                    <a:gd name="T17" fmla="*/ 0 h 56"/>
                    <a:gd name="T18" fmla="*/ 136 w 136"/>
                    <a:gd name="T19" fmla="*/ 8 h 56"/>
                    <a:gd name="T20" fmla="*/ 136 w 136"/>
                    <a:gd name="T21" fmla="*/ 8 h 56"/>
                    <a:gd name="T22" fmla="*/ 136 w 136"/>
                    <a:gd name="T23" fmla="*/ 16 h 56"/>
                    <a:gd name="T24" fmla="*/ 120 w 136"/>
                    <a:gd name="T25" fmla="*/ 24 h 56"/>
                    <a:gd name="T26" fmla="*/ 104 w 136"/>
                    <a:gd name="T27" fmla="*/ 32 h 56"/>
                    <a:gd name="T28" fmla="*/ 80 w 136"/>
                    <a:gd name="T29" fmla="*/ 48 h 56"/>
                    <a:gd name="T30" fmla="*/ 80 w 136"/>
                    <a:gd name="T31" fmla="*/ 48 h 56"/>
                    <a:gd name="T32" fmla="*/ 48 w 136"/>
                    <a:gd name="T33" fmla="*/ 48 h 56"/>
                    <a:gd name="T34" fmla="*/ 24 w 136"/>
                    <a:gd name="T35" fmla="*/ 56 h 56"/>
                    <a:gd name="T36" fmla="*/ 8 w 136"/>
                    <a:gd name="T37" fmla="*/ 56 h 56"/>
                    <a:gd name="T38" fmla="*/ 0 w 136"/>
                    <a:gd name="T39" fmla="*/ 4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48"/>
                      </a:moveTo>
                      <a:lnTo>
                        <a:pt x="0" y="40"/>
                      </a:lnTo>
                      <a:lnTo>
                        <a:pt x="8" y="32"/>
                      </a:lnTo>
                      <a:lnTo>
                        <a:pt x="32" y="16"/>
                      </a:lnTo>
                      <a:lnTo>
                        <a:pt x="56" y="8"/>
                      </a:lnTo>
                      <a:lnTo>
                        <a:pt x="88" y="0"/>
                      </a:lnTo>
                      <a:lnTo>
                        <a:pt x="112" y="0"/>
                      </a:lnTo>
                      <a:lnTo>
                        <a:pt x="128" y="0"/>
                      </a:lnTo>
                      <a:lnTo>
                        <a:pt x="136" y="8"/>
                      </a:lnTo>
                      <a:lnTo>
                        <a:pt x="136" y="16"/>
                      </a:lnTo>
                      <a:lnTo>
                        <a:pt x="120" y="24"/>
                      </a:lnTo>
                      <a:lnTo>
                        <a:pt x="104" y="32"/>
                      </a:lnTo>
                      <a:lnTo>
                        <a:pt x="80" y="48"/>
                      </a:lnTo>
                      <a:lnTo>
                        <a:pt x="48" y="48"/>
                      </a:lnTo>
                      <a:lnTo>
                        <a:pt x="24" y="56"/>
                      </a:lnTo>
                      <a:lnTo>
                        <a:pt x="8" y="56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76" name="Freeform 771"/>
                <p:cNvSpPr>
                  <a:spLocks/>
                </p:cNvSpPr>
                <p:nvPr/>
              </p:nvSpPr>
              <p:spPr bwMode="invGray">
                <a:xfrm>
                  <a:off x="628" y="2504"/>
                  <a:ext cx="112" cy="72"/>
                </a:xfrm>
                <a:custGeom>
                  <a:avLst/>
                  <a:gdLst>
                    <a:gd name="T0" fmla="*/ 8 w 112"/>
                    <a:gd name="T1" fmla="*/ 72 h 72"/>
                    <a:gd name="T2" fmla="*/ 0 w 112"/>
                    <a:gd name="T3" fmla="*/ 64 h 72"/>
                    <a:gd name="T4" fmla="*/ 8 w 112"/>
                    <a:gd name="T5" fmla="*/ 56 h 72"/>
                    <a:gd name="T6" fmla="*/ 16 w 112"/>
                    <a:gd name="T7" fmla="*/ 40 h 72"/>
                    <a:gd name="T8" fmla="*/ 40 w 112"/>
                    <a:gd name="T9" fmla="*/ 24 h 72"/>
                    <a:gd name="T10" fmla="*/ 40 w 112"/>
                    <a:gd name="T11" fmla="*/ 24 h 72"/>
                    <a:gd name="T12" fmla="*/ 80 w 112"/>
                    <a:gd name="T13" fmla="*/ 0 h 72"/>
                    <a:gd name="T14" fmla="*/ 112 w 112"/>
                    <a:gd name="T15" fmla="*/ 0 h 72"/>
                    <a:gd name="T16" fmla="*/ 112 w 112"/>
                    <a:gd name="T17" fmla="*/ 0 h 72"/>
                    <a:gd name="T18" fmla="*/ 112 w 112"/>
                    <a:gd name="T19" fmla="*/ 8 h 72"/>
                    <a:gd name="T20" fmla="*/ 112 w 112"/>
                    <a:gd name="T21" fmla="*/ 16 h 72"/>
                    <a:gd name="T22" fmla="*/ 96 w 112"/>
                    <a:gd name="T23" fmla="*/ 32 h 72"/>
                    <a:gd name="T24" fmla="*/ 80 w 112"/>
                    <a:gd name="T25" fmla="*/ 48 h 72"/>
                    <a:gd name="T26" fmla="*/ 80 w 112"/>
                    <a:gd name="T27" fmla="*/ 48 h 72"/>
                    <a:gd name="T28" fmla="*/ 32 w 112"/>
                    <a:gd name="T29" fmla="*/ 72 h 72"/>
                    <a:gd name="T30" fmla="*/ 8 w 112"/>
                    <a:gd name="T31" fmla="*/ 72 h 7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72"/>
                    <a:gd name="T50" fmla="*/ 112 w 112"/>
                    <a:gd name="T51" fmla="*/ 72 h 72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72">
                      <a:moveTo>
                        <a:pt x="8" y="72"/>
                      </a:moveTo>
                      <a:lnTo>
                        <a:pt x="0" y="64"/>
                      </a:lnTo>
                      <a:lnTo>
                        <a:pt x="8" y="56"/>
                      </a:lnTo>
                      <a:lnTo>
                        <a:pt x="16" y="40"/>
                      </a:lnTo>
                      <a:lnTo>
                        <a:pt x="40" y="24"/>
                      </a:lnTo>
                      <a:lnTo>
                        <a:pt x="80" y="0"/>
                      </a:lnTo>
                      <a:lnTo>
                        <a:pt x="112" y="0"/>
                      </a:lnTo>
                      <a:lnTo>
                        <a:pt x="112" y="8"/>
                      </a:lnTo>
                      <a:lnTo>
                        <a:pt x="112" y="16"/>
                      </a:lnTo>
                      <a:lnTo>
                        <a:pt x="96" y="32"/>
                      </a:lnTo>
                      <a:lnTo>
                        <a:pt x="80" y="48"/>
                      </a:lnTo>
                      <a:lnTo>
                        <a:pt x="32" y="72"/>
                      </a:lnTo>
                      <a:lnTo>
                        <a:pt x="8" y="7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77" name="Freeform 772"/>
                <p:cNvSpPr>
                  <a:spLocks/>
                </p:cNvSpPr>
                <p:nvPr/>
              </p:nvSpPr>
              <p:spPr bwMode="invGray">
                <a:xfrm>
                  <a:off x="932" y="2464"/>
                  <a:ext cx="136" cy="56"/>
                </a:xfrm>
                <a:custGeom>
                  <a:avLst/>
                  <a:gdLst>
                    <a:gd name="T0" fmla="*/ 0 w 136"/>
                    <a:gd name="T1" fmla="*/ 8 h 56"/>
                    <a:gd name="T2" fmla="*/ 8 w 136"/>
                    <a:gd name="T3" fmla="*/ 0 h 56"/>
                    <a:gd name="T4" fmla="*/ 32 w 136"/>
                    <a:gd name="T5" fmla="*/ 0 h 56"/>
                    <a:gd name="T6" fmla="*/ 56 w 136"/>
                    <a:gd name="T7" fmla="*/ 0 h 56"/>
                    <a:gd name="T8" fmla="*/ 80 w 136"/>
                    <a:gd name="T9" fmla="*/ 8 h 56"/>
                    <a:gd name="T10" fmla="*/ 80 w 136"/>
                    <a:gd name="T11" fmla="*/ 8 h 56"/>
                    <a:gd name="T12" fmla="*/ 104 w 136"/>
                    <a:gd name="T13" fmla="*/ 16 h 56"/>
                    <a:gd name="T14" fmla="*/ 128 w 136"/>
                    <a:gd name="T15" fmla="*/ 32 h 56"/>
                    <a:gd name="T16" fmla="*/ 136 w 136"/>
                    <a:gd name="T17" fmla="*/ 40 h 56"/>
                    <a:gd name="T18" fmla="*/ 136 w 136"/>
                    <a:gd name="T19" fmla="*/ 48 h 56"/>
                    <a:gd name="T20" fmla="*/ 136 w 136"/>
                    <a:gd name="T21" fmla="*/ 48 h 56"/>
                    <a:gd name="T22" fmla="*/ 128 w 136"/>
                    <a:gd name="T23" fmla="*/ 56 h 56"/>
                    <a:gd name="T24" fmla="*/ 112 w 136"/>
                    <a:gd name="T25" fmla="*/ 56 h 56"/>
                    <a:gd name="T26" fmla="*/ 88 w 136"/>
                    <a:gd name="T27" fmla="*/ 56 h 56"/>
                    <a:gd name="T28" fmla="*/ 64 w 136"/>
                    <a:gd name="T29" fmla="*/ 48 h 56"/>
                    <a:gd name="T30" fmla="*/ 64 w 136"/>
                    <a:gd name="T31" fmla="*/ 48 h 56"/>
                    <a:gd name="T32" fmla="*/ 32 w 136"/>
                    <a:gd name="T33" fmla="*/ 40 h 56"/>
                    <a:gd name="T34" fmla="*/ 16 w 136"/>
                    <a:gd name="T35" fmla="*/ 24 h 56"/>
                    <a:gd name="T36" fmla="*/ 0 w 136"/>
                    <a:gd name="T37" fmla="*/ 16 h 56"/>
                    <a:gd name="T38" fmla="*/ 0 w 136"/>
                    <a:gd name="T39" fmla="*/ 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8"/>
                      </a:move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56" y="0"/>
                      </a:lnTo>
                      <a:lnTo>
                        <a:pt x="80" y="8"/>
                      </a:lnTo>
                      <a:lnTo>
                        <a:pt x="104" y="16"/>
                      </a:lnTo>
                      <a:lnTo>
                        <a:pt x="128" y="32"/>
                      </a:lnTo>
                      <a:lnTo>
                        <a:pt x="136" y="40"/>
                      </a:lnTo>
                      <a:lnTo>
                        <a:pt x="136" y="48"/>
                      </a:lnTo>
                      <a:lnTo>
                        <a:pt x="128" y="56"/>
                      </a:lnTo>
                      <a:lnTo>
                        <a:pt x="112" y="56"/>
                      </a:lnTo>
                      <a:lnTo>
                        <a:pt x="88" y="56"/>
                      </a:lnTo>
                      <a:lnTo>
                        <a:pt x="64" y="48"/>
                      </a:lnTo>
                      <a:lnTo>
                        <a:pt x="32" y="40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78" name="Freeform 773"/>
                <p:cNvSpPr>
                  <a:spLocks/>
                </p:cNvSpPr>
                <p:nvPr/>
              </p:nvSpPr>
              <p:spPr bwMode="invGray">
                <a:xfrm>
                  <a:off x="564" y="2360"/>
                  <a:ext cx="136" cy="56"/>
                </a:xfrm>
                <a:custGeom>
                  <a:avLst/>
                  <a:gdLst>
                    <a:gd name="T0" fmla="*/ 0 w 136"/>
                    <a:gd name="T1" fmla="*/ 8 h 56"/>
                    <a:gd name="T2" fmla="*/ 8 w 136"/>
                    <a:gd name="T3" fmla="*/ 0 h 56"/>
                    <a:gd name="T4" fmla="*/ 24 w 136"/>
                    <a:gd name="T5" fmla="*/ 0 h 56"/>
                    <a:gd name="T6" fmla="*/ 48 w 136"/>
                    <a:gd name="T7" fmla="*/ 0 h 56"/>
                    <a:gd name="T8" fmla="*/ 80 w 136"/>
                    <a:gd name="T9" fmla="*/ 8 h 56"/>
                    <a:gd name="T10" fmla="*/ 80 w 136"/>
                    <a:gd name="T11" fmla="*/ 8 h 56"/>
                    <a:gd name="T12" fmla="*/ 104 w 136"/>
                    <a:gd name="T13" fmla="*/ 16 h 56"/>
                    <a:gd name="T14" fmla="*/ 120 w 136"/>
                    <a:gd name="T15" fmla="*/ 24 h 56"/>
                    <a:gd name="T16" fmla="*/ 136 w 136"/>
                    <a:gd name="T17" fmla="*/ 40 h 56"/>
                    <a:gd name="T18" fmla="*/ 136 w 136"/>
                    <a:gd name="T19" fmla="*/ 48 h 56"/>
                    <a:gd name="T20" fmla="*/ 136 w 136"/>
                    <a:gd name="T21" fmla="*/ 48 h 56"/>
                    <a:gd name="T22" fmla="*/ 128 w 136"/>
                    <a:gd name="T23" fmla="*/ 48 h 56"/>
                    <a:gd name="T24" fmla="*/ 112 w 136"/>
                    <a:gd name="T25" fmla="*/ 56 h 56"/>
                    <a:gd name="T26" fmla="*/ 88 w 136"/>
                    <a:gd name="T27" fmla="*/ 48 h 56"/>
                    <a:gd name="T28" fmla="*/ 56 w 136"/>
                    <a:gd name="T29" fmla="*/ 40 h 56"/>
                    <a:gd name="T30" fmla="*/ 56 w 136"/>
                    <a:gd name="T31" fmla="*/ 40 h 56"/>
                    <a:gd name="T32" fmla="*/ 32 w 136"/>
                    <a:gd name="T33" fmla="*/ 32 h 56"/>
                    <a:gd name="T34" fmla="*/ 8 w 136"/>
                    <a:gd name="T35" fmla="*/ 24 h 56"/>
                    <a:gd name="T36" fmla="*/ 0 w 136"/>
                    <a:gd name="T37" fmla="*/ 16 h 56"/>
                    <a:gd name="T38" fmla="*/ 0 w 136"/>
                    <a:gd name="T39" fmla="*/ 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8"/>
                      </a:moveTo>
                      <a:lnTo>
                        <a:pt x="8" y="0"/>
                      </a:lnTo>
                      <a:lnTo>
                        <a:pt x="24" y="0"/>
                      </a:lnTo>
                      <a:lnTo>
                        <a:pt x="48" y="0"/>
                      </a:lnTo>
                      <a:lnTo>
                        <a:pt x="80" y="8"/>
                      </a:lnTo>
                      <a:lnTo>
                        <a:pt x="104" y="16"/>
                      </a:lnTo>
                      <a:lnTo>
                        <a:pt x="120" y="24"/>
                      </a:lnTo>
                      <a:lnTo>
                        <a:pt x="136" y="40"/>
                      </a:lnTo>
                      <a:lnTo>
                        <a:pt x="136" y="48"/>
                      </a:lnTo>
                      <a:lnTo>
                        <a:pt x="128" y="48"/>
                      </a:lnTo>
                      <a:lnTo>
                        <a:pt x="112" y="56"/>
                      </a:lnTo>
                      <a:lnTo>
                        <a:pt x="88" y="48"/>
                      </a:lnTo>
                      <a:lnTo>
                        <a:pt x="56" y="40"/>
                      </a:lnTo>
                      <a:lnTo>
                        <a:pt x="32" y="32"/>
                      </a:lnTo>
                      <a:lnTo>
                        <a:pt x="8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79" name="Freeform 774"/>
                <p:cNvSpPr>
                  <a:spLocks/>
                </p:cNvSpPr>
                <p:nvPr/>
              </p:nvSpPr>
              <p:spPr bwMode="invGray">
                <a:xfrm>
                  <a:off x="692" y="2256"/>
                  <a:ext cx="72" cy="104"/>
                </a:xfrm>
                <a:custGeom>
                  <a:avLst/>
                  <a:gdLst>
                    <a:gd name="T0" fmla="*/ 8 w 72"/>
                    <a:gd name="T1" fmla="*/ 0 h 104"/>
                    <a:gd name="T2" fmla="*/ 32 w 72"/>
                    <a:gd name="T3" fmla="*/ 8 h 104"/>
                    <a:gd name="T4" fmla="*/ 64 w 72"/>
                    <a:gd name="T5" fmla="*/ 48 h 104"/>
                    <a:gd name="T6" fmla="*/ 64 w 72"/>
                    <a:gd name="T7" fmla="*/ 48 h 104"/>
                    <a:gd name="T8" fmla="*/ 72 w 72"/>
                    <a:gd name="T9" fmla="*/ 80 h 104"/>
                    <a:gd name="T10" fmla="*/ 64 w 72"/>
                    <a:gd name="T11" fmla="*/ 104 h 104"/>
                    <a:gd name="T12" fmla="*/ 64 w 72"/>
                    <a:gd name="T13" fmla="*/ 104 h 104"/>
                    <a:gd name="T14" fmla="*/ 40 w 72"/>
                    <a:gd name="T15" fmla="*/ 96 h 104"/>
                    <a:gd name="T16" fmla="*/ 16 w 72"/>
                    <a:gd name="T17" fmla="*/ 56 h 104"/>
                    <a:gd name="T18" fmla="*/ 16 w 72"/>
                    <a:gd name="T19" fmla="*/ 56 h 104"/>
                    <a:gd name="T20" fmla="*/ 0 w 72"/>
                    <a:gd name="T21" fmla="*/ 24 h 104"/>
                    <a:gd name="T22" fmla="*/ 8 w 72"/>
                    <a:gd name="T23" fmla="*/ 0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104"/>
                    <a:gd name="T38" fmla="*/ 72 w 72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104">
                      <a:moveTo>
                        <a:pt x="8" y="0"/>
                      </a:moveTo>
                      <a:lnTo>
                        <a:pt x="32" y="8"/>
                      </a:lnTo>
                      <a:lnTo>
                        <a:pt x="64" y="48"/>
                      </a:lnTo>
                      <a:lnTo>
                        <a:pt x="72" y="80"/>
                      </a:lnTo>
                      <a:lnTo>
                        <a:pt x="64" y="104"/>
                      </a:lnTo>
                      <a:lnTo>
                        <a:pt x="40" y="96"/>
                      </a:lnTo>
                      <a:lnTo>
                        <a:pt x="16" y="56"/>
                      </a:lnTo>
                      <a:lnTo>
                        <a:pt x="0" y="24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80" name="Freeform 775"/>
                <p:cNvSpPr>
                  <a:spLocks/>
                </p:cNvSpPr>
                <p:nvPr/>
              </p:nvSpPr>
              <p:spPr bwMode="invGray">
                <a:xfrm>
                  <a:off x="852" y="2520"/>
                  <a:ext cx="72" cy="96"/>
                </a:xfrm>
                <a:custGeom>
                  <a:avLst/>
                  <a:gdLst>
                    <a:gd name="T0" fmla="*/ 8 w 72"/>
                    <a:gd name="T1" fmla="*/ 0 h 96"/>
                    <a:gd name="T2" fmla="*/ 32 w 72"/>
                    <a:gd name="T3" fmla="*/ 8 h 96"/>
                    <a:gd name="T4" fmla="*/ 56 w 72"/>
                    <a:gd name="T5" fmla="*/ 40 h 96"/>
                    <a:gd name="T6" fmla="*/ 56 w 72"/>
                    <a:gd name="T7" fmla="*/ 40 h 96"/>
                    <a:gd name="T8" fmla="*/ 72 w 72"/>
                    <a:gd name="T9" fmla="*/ 80 h 96"/>
                    <a:gd name="T10" fmla="*/ 64 w 72"/>
                    <a:gd name="T11" fmla="*/ 96 h 96"/>
                    <a:gd name="T12" fmla="*/ 64 w 72"/>
                    <a:gd name="T13" fmla="*/ 96 h 96"/>
                    <a:gd name="T14" fmla="*/ 40 w 72"/>
                    <a:gd name="T15" fmla="*/ 88 h 96"/>
                    <a:gd name="T16" fmla="*/ 8 w 72"/>
                    <a:gd name="T17" fmla="*/ 56 h 96"/>
                    <a:gd name="T18" fmla="*/ 8 w 72"/>
                    <a:gd name="T19" fmla="*/ 56 h 96"/>
                    <a:gd name="T20" fmla="*/ 0 w 72"/>
                    <a:gd name="T21" fmla="*/ 16 h 96"/>
                    <a:gd name="T22" fmla="*/ 8 w 72"/>
                    <a:gd name="T23" fmla="*/ 0 h 9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96"/>
                    <a:gd name="T38" fmla="*/ 72 w 72"/>
                    <a:gd name="T39" fmla="*/ 96 h 9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96">
                      <a:moveTo>
                        <a:pt x="8" y="0"/>
                      </a:moveTo>
                      <a:lnTo>
                        <a:pt x="32" y="8"/>
                      </a:lnTo>
                      <a:lnTo>
                        <a:pt x="56" y="40"/>
                      </a:lnTo>
                      <a:lnTo>
                        <a:pt x="72" y="80"/>
                      </a:lnTo>
                      <a:lnTo>
                        <a:pt x="64" y="96"/>
                      </a:lnTo>
                      <a:lnTo>
                        <a:pt x="40" y="88"/>
                      </a:lnTo>
                      <a:lnTo>
                        <a:pt x="8" y="56"/>
                      </a:lnTo>
                      <a:lnTo>
                        <a:pt x="0" y="16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81" name="Freeform 776"/>
                <p:cNvSpPr>
                  <a:spLocks/>
                </p:cNvSpPr>
                <p:nvPr/>
              </p:nvSpPr>
              <p:spPr bwMode="invGray">
                <a:xfrm>
                  <a:off x="844" y="2256"/>
                  <a:ext cx="72" cy="104"/>
                </a:xfrm>
                <a:custGeom>
                  <a:avLst/>
                  <a:gdLst>
                    <a:gd name="T0" fmla="*/ 64 w 72"/>
                    <a:gd name="T1" fmla="*/ 0 h 104"/>
                    <a:gd name="T2" fmla="*/ 72 w 72"/>
                    <a:gd name="T3" fmla="*/ 24 h 104"/>
                    <a:gd name="T4" fmla="*/ 56 w 72"/>
                    <a:gd name="T5" fmla="*/ 56 h 104"/>
                    <a:gd name="T6" fmla="*/ 56 w 72"/>
                    <a:gd name="T7" fmla="*/ 56 h 104"/>
                    <a:gd name="T8" fmla="*/ 32 w 72"/>
                    <a:gd name="T9" fmla="*/ 88 h 104"/>
                    <a:gd name="T10" fmla="*/ 8 w 72"/>
                    <a:gd name="T11" fmla="*/ 104 h 104"/>
                    <a:gd name="T12" fmla="*/ 8 w 72"/>
                    <a:gd name="T13" fmla="*/ 104 h 104"/>
                    <a:gd name="T14" fmla="*/ 0 w 72"/>
                    <a:gd name="T15" fmla="*/ 80 h 104"/>
                    <a:gd name="T16" fmla="*/ 8 w 72"/>
                    <a:gd name="T17" fmla="*/ 40 h 104"/>
                    <a:gd name="T18" fmla="*/ 8 w 72"/>
                    <a:gd name="T19" fmla="*/ 40 h 104"/>
                    <a:gd name="T20" fmla="*/ 40 w 72"/>
                    <a:gd name="T21" fmla="*/ 8 h 104"/>
                    <a:gd name="T22" fmla="*/ 64 w 72"/>
                    <a:gd name="T23" fmla="*/ 0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104"/>
                    <a:gd name="T38" fmla="*/ 72 w 72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104">
                      <a:moveTo>
                        <a:pt x="64" y="0"/>
                      </a:moveTo>
                      <a:lnTo>
                        <a:pt x="72" y="24"/>
                      </a:lnTo>
                      <a:lnTo>
                        <a:pt x="56" y="56"/>
                      </a:lnTo>
                      <a:lnTo>
                        <a:pt x="32" y="88"/>
                      </a:lnTo>
                      <a:lnTo>
                        <a:pt x="8" y="104"/>
                      </a:lnTo>
                      <a:lnTo>
                        <a:pt x="0" y="80"/>
                      </a:lnTo>
                      <a:lnTo>
                        <a:pt x="8" y="40"/>
                      </a:lnTo>
                      <a:lnTo>
                        <a:pt x="40" y="8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82" name="Freeform 777"/>
                <p:cNvSpPr>
                  <a:spLocks/>
                </p:cNvSpPr>
                <p:nvPr/>
              </p:nvSpPr>
              <p:spPr bwMode="invGray">
                <a:xfrm>
                  <a:off x="700" y="2520"/>
                  <a:ext cx="80" cy="96"/>
                </a:xfrm>
                <a:custGeom>
                  <a:avLst/>
                  <a:gdLst>
                    <a:gd name="T0" fmla="*/ 64 w 80"/>
                    <a:gd name="T1" fmla="*/ 0 h 96"/>
                    <a:gd name="T2" fmla="*/ 80 w 80"/>
                    <a:gd name="T3" fmla="*/ 16 h 96"/>
                    <a:gd name="T4" fmla="*/ 64 w 80"/>
                    <a:gd name="T5" fmla="*/ 56 h 96"/>
                    <a:gd name="T6" fmla="*/ 64 w 80"/>
                    <a:gd name="T7" fmla="*/ 56 h 96"/>
                    <a:gd name="T8" fmla="*/ 40 w 80"/>
                    <a:gd name="T9" fmla="*/ 88 h 96"/>
                    <a:gd name="T10" fmla="*/ 8 w 80"/>
                    <a:gd name="T11" fmla="*/ 96 h 96"/>
                    <a:gd name="T12" fmla="*/ 8 w 80"/>
                    <a:gd name="T13" fmla="*/ 96 h 96"/>
                    <a:gd name="T14" fmla="*/ 0 w 80"/>
                    <a:gd name="T15" fmla="*/ 80 h 96"/>
                    <a:gd name="T16" fmla="*/ 16 w 80"/>
                    <a:gd name="T17" fmla="*/ 40 h 96"/>
                    <a:gd name="T18" fmla="*/ 16 w 80"/>
                    <a:gd name="T19" fmla="*/ 40 h 96"/>
                    <a:gd name="T20" fmla="*/ 40 w 80"/>
                    <a:gd name="T21" fmla="*/ 8 h 96"/>
                    <a:gd name="T22" fmla="*/ 64 w 80"/>
                    <a:gd name="T23" fmla="*/ 0 h 9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0"/>
                    <a:gd name="T37" fmla="*/ 0 h 96"/>
                    <a:gd name="T38" fmla="*/ 80 w 80"/>
                    <a:gd name="T39" fmla="*/ 96 h 9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0" h="96">
                      <a:moveTo>
                        <a:pt x="64" y="0"/>
                      </a:moveTo>
                      <a:lnTo>
                        <a:pt x="80" y="16"/>
                      </a:lnTo>
                      <a:lnTo>
                        <a:pt x="64" y="56"/>
                      </a:lnTo>
                      <a:lnTo>
                        <a:pt x="40" y="88"/>
                      </a:lnTo>
                      <a:lnTo>
                        <a:pt x="8" y="96"/>
                      </a:lnTo>
                      <a:lnTo>
                        <a:pt x="0" y="80"/>
                      </a:lnTo>
                      <a:lnTo>
                        <a:pt x="16" y="40"/>
                      </a:lnTo>
                      <a:lnTo>
                        <a:pt x="40" y="8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13848" name="Freeform 778"/>
              <p:cNvSpPr>
                <a:spLocks/>
              </p:cNvSpPr>
              <p:nvPr/>
            </p:nvSpPr>
            <p:spPr bwMode="invGray">
              <a:xfrm>
                <a:off x="572" y="1295"/>
                <a:ext cx="472" cy="334"/>
              </a:xfrm>
              <a:custGeom>
                <a:avLst/>
                <a:gdLst>
                  <a:gd name="T0" fmla="*/ 1 w 672"/>
                  <a:gd name="T1" fmla="*/ 2 h 424"/>
                  <a:gd name="T2" fmla="*/ 1 w 672"/>
                  <a:gd name="T3" fmla="*/ 2 h 424"/>
                  <a:gd name="T4" fmla="*/ 1 w 672"/>
                  <a:gd name="T5" fmla="*/ 2 h 424"/>
                  <a:gd name="T6" fmla="*/ 1 w 672"/>
                  <a:gd name="T7" fmla="*/ 2 h 424"/>
                  <a:gd name="T8" fmla="*/ 1 w 672"/>
                  <a:gd name="T9" fmla="*/ 2 h 424"/>
                  <a:gd name="T10" fmla="*/ 1 w 672"/>
                  <a:gd name="T11" fmla="*/ 2 h 424"/>
                  <a:gd name="T12" fmla="*/ 1 w 672"/>
                  <a:gd name="T13" fmla="*/ 2 h 424"/>
                  <a:gd name="T14" fmla="*/ 1 w 672"/>
                  <a:gd name="T15" fmla="*/ 2 h 424"/>
                  <a:gd name="T16" fmla="*/ 1 w 672"/>
                  <a:gd name="T17" fmla="*/ 2 h 424"/>
                  <a:gd name="T18" fmla="*/ 1 w 672"/>
                  <a:gd name="T19" fmla="*/ 2 h 424"/>
                  <a:gd name="T20" fmla="*/ 1 w 672"/>
                  <a:gd name="T21" fmla="*/ 2 h 424"/>
                  <a:gd name="T22" fmla="*/ 1 w 672"/>
                  <a:gd name="T23" fmla="*/ 2 h 424"/>
                  <a:gd name="T24" fmla="*/ 1 w 672"/>
                  <a:gd name="T25" fmla="*/ 2 h 424"/>
                  <a:gd name="T26" fmla="*/ 0 w 672"/>
                  <a:gd name="T27" fmla="*/ 2 h 424"/>
                  <a:gd name="T28" fmla="*/ 0 w 672"/>
                  <a:gd name="T29" fmla="*/ 2 h 424"/>
                  <a:gd name="T30" fmla="*/ 1 w 672"/>
                  <a:gd name="T31" fmla="*/ 2 h 424"/>
                  <a:gd name="T32" fmla="*/ 1 w 672"/>
                  <a:gd name="T33" fmla="*/ 2 h 424"/>
                  <a:gd name="T34" fmla="*/ 1 w 672"/>
                  <a:gd name="T35" fmla="*/ 2 h 424"/>
                  <a:gd name="T36" fmla="*/ 1 w 672"/>
                  <a:gd name="T37" fmla="*/ 2 h 424"/>
                  <a:gd name="T38" fmla="*/ 1 w 672"/>
                  <a:gd name="T39" fmla="*/ 2 h 424"/>
                  <a:gd name="T40" fmla="*/ 1 w 672"/>
                  <a:gd name="T41" fmla="*/ 0 h 424"/>
                  <a:gd name="T42" fmla="*/ 1 w 672"/>
                  <a:gd name="T43" fmla="*/ 0 h 424"/>
                  <a:gd name="T44" fmla="*/ 1 w 672"/>
                  <a:gd name="T45" fmla="*/ 2 h 424"/>
                  <a:gd name="T46" fmla="*/ 1 w 672"/>
                  <a:gd name="T47" fmla="*/ 2 h 424"/>
                  <a:gd name="T48" fmla="*/ 1 w 672"/>
                  <a:gd name="T49" fmla="*/ 2 h 424"/>
                  <a:gd name="T50" fmla="*/ 1 w 672"/>
                  <a:gd name="T51" fmla="*/ 2 h 424"/>
                  <a:gd name="T52" fmla="*/ 1 w 672"/>
                  <a:gd name="T53" fmla="*/ 2 h 424"/>
                  <a:gd name="T54" fmla="*/ 1 w 672"/>
                  <a:gd name="T55" fmla="*/ 2 h 42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72"/>
                  <a:gd name="T85" fmla="*/ 0 h 424"/>
                  <a:gd name="T86" fmla="*/ 672 w 672"/>
                  <a:gd name="T87" fmla="*/ 424 h 42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72" h="424">
                    <a:moveTo>
                      <a:pt x="672" y="216"/>
                    </a:moveTo>
                    <a:lnTo>
                      <a:pt x="664" y="256"/>
                    </a:lnTo>
                    <a:lnTo>
                      <a:pt x="648" y="296"/>
                    </a:lnTo>
                    <a:lnTo>
                      <a:pt x="616" y="328"/>
                    </a:lnTo>
                    <a:lnTo>
                      <a:pt x="576" y="360"/>
                    </a:lnTo>
                    <a:lnTo>
                      <a:pt x="464" y="408"/>
                    </a:lnTo>
                    <a:lnTo>
                      <a:pt x="336" y="424"/>
                    </a:lnTo>
                    <a:lnTo>
                      <a:pt x="208" y="408"/>
                    </a:lnTo>
                    <a:lnTo>
                      <a:pt x="96" y="360"/>
                    </a:lnTo>
                    <a:lnTo>
                      <a:pt x="56" y="328"/>
                    </a:lnTo>
                    <a:lnTo>
                      <a:pt x="24" y="296"/>
                    </a:lnTo>
                    <a:lnTo>
                      <a:pt x="8" y="256"/>
                    </a:lnTo>
                    <a:lnTo>
                      <a:pt x="0" y="216"/>
                    </a:lnTo>
                    <a:lnTo>
                      <a:pt x="8" y="168"/>
                    </a:lnTo>
                    <a:lnTo>
                      <a:pt x="24" y="128"/>
                    </a:lnTo>
                    <a:lnTo>
                      <a:pt x="56" y="96"/>
                    </a:lnTo>
                    <a:lnTo>
                      <a:pt x="96" y="64"/>
                    </a:lnTo>
                    <a:lnTo>
                      <a:pt x="208" y="16"/>
                    </a:lnTo>
                    <a:lnTo>
                      <a:pt x="336" y="0"/>
                    </a:lnTo>
                    <a:lnTo>
                      <a:pt x="464" y="16"/>
                    </a:lnTo>
                    <a:lnTo>
                      <a:pt x="576" y="64"/>
                    </a:lnTo>
                    <a:lnTo>
                      <a:pt x="616" y="96"/>
                    </a:lnTo>
                    <a:lnTo>
                      <a:pt x="648" y="128"/>
                    </a:lnTo>
                    <a:lnTo>
                      <a:pt x="664" y="168"/>
                    </a:lnTo>
                    <a:lnTo>
                      <a:pt x="672" y="216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B3B3B3"/>
                  </a:gs>
                  <a:gs pos="100000">
                    <a:srgbClr val="808080"/>
                  </a:gs>
                </a:gsLst>
                <a:path path="rect">
                  <a:fillToRect l="50000" t="50000" r="50000" b="50000"/>
                </a:path>
              </a:gradFill>
              <a:ln w="317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13849" name="Group 779"/>
              <p:cNvGrpSpPr>
                <a:grpSpLocks/>
              </p:cNvGrpSpPr>
              <p:nvPr/>
            </p:nvGrpSpPr>
            <p:grpSpPr bwMode="auto">
              <a:xfrm>
                <a:off x="632" y="1338"/>
                <a:ext cx="352" cy="248"/>
                <a:chOff x="636" y="2320"/>
                <a:chExt cx="352" cy="248"/>
              </a:xfrm>
            </p:grpSpPr>
            <p:sp>
              <p:nvSpPr>
                <p:cNvPr id="113850" name="Freeform 780"/>
                <p:cNvSpPr>
                  <a:spLocks/>
                </p:cNvSpPr>
                <p:nvPr/>
              </p:nvSpPr>
              <p:spPr bwMode="invGray">
                <a:xfrm>
                  <a:off x="788" y="2424"/>
                  <a:ext cx="32" cy="16"/>
                </a:xfrm>
                <a:custGeom>
                  <a:avLst/>
                  <a:gdLst>
                    <a:gd name="T0" fmla="*/ 32 w 32"/>
                    <a:gd name="T1" fmla="*/ 8 h 16"/>
                    <a:gd name="T2" fmla="*/ 32 w 32"/>
                    <a:gd name="T3" fmla="*/ 16 h 16"/>
                    <a:gd name="T4" fmla="*/ 16 w 32"/>
                    <a:gd name="T5" fmla="*/ 16 h 16"/>
                    <a:gd name="T6" fmla="*/ 16 w 32"/>
                    <a:gd name="T7" fmla="*/ 16 h 16"/>
                    <a:gd name="T8" fmla="*/ 8 w 32"/>
                    <a:gd name="T9" fmla="*/ 16 h 16"/>
                    <a:gd name="T10" fmla="*/ 0 w 32"/>
                    <a:gd name="T11" fmla="*/ 8 h 16"/>
                    <a:gd name="T12" fmla="*/ 0 w 32"/>
                    <a:gd name="T13" fmla="*/ 8 h 16"/>
                    <a:gd name="T14" fmla="*/ 8 w 32"/>
                    <a:gd name="T15" fmla="*/ 0 h 16"/>
                    <a:gd name="T16" fmla="*/ 16 w 32"/>
                    <a:gd name="T17" fmla="*/ 0 h 16"/>
                    <a:gd name="T18" fmla="*/ 16 w 32"/>
                    <a:gd name="T19" fmla="*/ 0 h 16"/>
                    <a:gd name="T20" fmla="*/ 32 w 32"/>
                    <a:gd name="T21" fmla="*/ 0 h 16"/>
                    <a:gd name="T22" fmla="*/ 32 w 32"/>
                    <a:gd name="T23" fmla="*/ 8 h 1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16"/>
                    <a:gd name="T38" fmla="*/ 32 w 32"/>
                    <a:gd name="T39" fmla="*/ 16 h 1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16">
                      <a:moveTo>
                        <a:pt x="32" y="8"/>
                      </a:moveTo>
                      <a:lnTo>
                        <a:pt x="32" y="16"/>
                      </a:lnTo>
                      <a:lnTo>
                        <a:pt x="16" y="16"/>
                      </a:lnTo>
                      <a:lnTo>
                        <a:pt x="8" y="16"/>
                      </a:lnTo>
                      <a:lnTo>
                        <a:pt x="0" y="8"/>
                      </a:lnTo>
                      <a:lnTo>
                        <a:pt x="8" y="0"/>
                      </a:lnTo>
                      <a:lnTo>
                        <a:pt x="16" y="0"/>
                      </a:lnTo>
                      <a:lnTo>
                        <a:pt x="32" y="0"/>
                      </a:lnTo>
                      <a:lnTo>
                        <a:pt x="32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51" name="Freeform 781"/>
                <p:cNvSpPr>
                  <a:spLocks/>
                </p:cNvSpPr>
                <p:nvPr/>
              </p:nvSpPr>
              <p:spPr bwMode="invGray">
                <a:xfrm>
                  <a:off x="924" y="2416"/>
                  <a:ext cx="64" cy="24"/>
                </a:xfrm>
                <a:custGeom>
                  <a:avLst/>
                  <a:gdLst>
                    <a:gd name="T0" fmla="*/ 64 w 64"/>
                    <a:gd name="T1" fmla="*/ 16 h 24"/>
                    <a:gd name="T2" fmla="*/ 56 w 64"/>
                    <a:gd name="T3" fmla="*/ 24 h 24"/>
                    <a:gd name="T4" fmla="*/ 32 w 64"/>
                    <a:gd name="T5" fmla="*/ 24 h 24"/>
                    <a:gd name="T6" fmla="*/ 32 w 64"/>
                    <a:gd name="T7" fmla="*/ 24 h 24"/>
                    <a:gd name="T8" fmla="*/ 16 w 64"/>
                    <a:gd name="T9" fmla="*/ 24 h 24"/>
                    <a:gd name="T10" fmla="*/ 0 w 64"/>
                    <a:gd name="T11" fmla="*/ 16 h 24"/>
                    <a:gd name="T12" fmla="*/ 0 w 64"/>
                    <a:gd name="T13" fmla="*/ 16 h 24"/>
                    <a:gd name="T14" fmla="*/ 16 w 64"/>
                    <a:gd name="T15" fmla="*/ 8 h 24"/>
                    <a:gd name="T16" fmla="*/ 32 w 64"/>
                    <a:gd name="T17" fmla="*/ 0 h 24"/>
                    <a:gd name="T18" fmla="*/ 32 w 64"/>
                    <a:gd name="T19" fmla="*/ 0 h 24"/>
                    <a:gd name="T20" fmla="*/ 56 w 64"/>
                    <a:gd name="T21" fmla="*/ 8 h 24"/>
                    <a:gd name="T22" fmla="*/ 64 w 64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24"/>
                    <a:gd name="T38" fmla="*/ 64 w 64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24">
                      <a:moveTo>
                        <a:pt x="64" y="16"/>
                      </a:moveTo>
                      <a:lnTo>
                        <a:pt x="56" y="24"/>
                      </a:lnTo>
                      <a:lnTo>
                        <a:pt x="32" y="24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16" y="8"/>
                      </a:lnTo>
                      <a:lnTo>
                        <a:pt x="32" y="0"/>
                      </a:lnTo>
                      <a:lnTo>
                        <a:pt x="56" y="8"/>
                      </a:lnTo>
                      <a:lnTo>
                        <a:pt x="6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52" name="Freeform 782"/>
                <p:cNvSpPr>
                  <a:spLocks/>
                </p:cNvSpPr>
                <p:nvPr/>
              </p:nvSpPr>
              <p:spPr bwMode="invGray">
                <a:xfrm>
                  <a:off x="908" y="2512"/>
                  <a:ext cx="40" cy="32"/>
                </a:xfrm>
                <a:custGeom>
                  <a:avLst/>
                  <a:gdLst>
                    <a:gd name="T0" fmla="*/ 40 w 40"/>
                    <a:gd name="T1" fmla="*/ 32 h 32"/>
                    <a:gd name="T2" fmla="*/ 24 w 40"/>
                    <a:gd name="T3" fmla="*/ 32 h 32"/>
                    <a:gd name="T4" fmla="*/ 8 w 40"/>
                    <a:gd name="T5" fmla="*/ 24 h 32"/>
                    <a:gd name="T6" fmla="*/ 8 w 40"/>
                    <a:gd name="T7" fmla="*/ 24 h 32"/>
                    <a:gd name="T8" fmla="*/ 0 w 40"/>
                    <a:gd name="T9" fmla="*/ 8 h 32"/>
                    <a:gd name="T10" fmla="*/ 0 w 40"/>
                    <a:gd name="T11" fmla="*/ 0 h 32"/>
                    <a:gd name="T12" fmla="*/ 0 w 40"/>
                    <a:gd name="T13" fmla="*/ 0 h 32"/>
                    <a:gd name="T14" fmla="*/ 16 w 40"/>
                    <a:gd name="T15" fmla="*/ 0 h 32"/>
                    <a:gd name="T16" fmla="*/ 32 w 40"/>
                    <a:gd name="T17" fmla="*/ 8 h 32"/>
                    <a:gd name="T18" fmla="*/ 32 w 40"/>
                    <a:gd name="T19" fmla="*/ 8 h 32"/>
                    <a:gd name="T20" fmla="*/ 40 w 40"/>
                    <a:gd name="T21" fmla="*/ 24 h 32"/>
                    <a:gd name="T22" fmla="*/ 40 w 40"/>
                    <a:gd name="T23" fmla="*/ 32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32"/>
                    <a:gd name="T38" fmla="*/ 40 w 40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32">
                      <a:moveTo>
                        <a:pt x="40" y="32"/>
                      </a:moveTo>
                      <a:lnTo>
                        <a:pt x="24" y="32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40" y="24"/>
                      </a:lnTo>
                      <a:lnTo>
                        <a:pt x="40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53" name="Freeform 783"/>
                <p:cNvSpPr>
                  <a:spLocks/>
                </p:cNvSpPr>
                <p:nvPr/>
              </p:nvSpPr>
              <p:spPr bwMode="invGray">
                <a:xfrm>
                  <a:off x="780" y="2328"/>
                  <a:ext cx="32" cy="48"/>
                </a:xfrm>
                <a:custGeom>
                  <a:avLst/>
                  <a:gdLst>
                    <a:gd name="T0" fmla="*/ 16 w 32"/>
                    <a:gd name="T1" fmla="*/ 48 h 48"/>
                    <a:gd name="T2" fmla="*/ 8 w 32"/>
                    <a:gd name="T3" fmla="*/ 48 h 48"/>
                    <a:gd name="T4" fmla="*/ 0 w 32"/>
                    <a:gd name="T5" fmla="*/ 24 h 48"/>
                    <a:gd name="T6" fmla="*/ 0 w 32"/>
                    <a:gd name="T7" fmla="*/ 24 h 48"/>
                    <a:gd name="T8" fmla="*/ 8 w 32"/>
                    <a:gd name="T9" fmla="*/ 8 h 48"/>
                    <a:gd name="T10" fmla="*/ 16 w 32"/>
                    <a:gd name="T11" fmla="*/ 0 h 48"/>
                    <a:gd name="T12" fmla="*/ 16 w 32"/>
                    <a:gd name="T13" fmla="*/ 0 h 48"/>
                    <a:gd name="T14" fmla="*/ 24 w 32"/>
                    <a:gd name="T15" fmla="*/ 8 h 48"/>
                    <a:gd name="T16" fmla="*/ 32 w 32"/>
                    <a:gd name="T17" fmla="*/ 24 h 48"/>
                    <a:gd name="T18" fmla="*/ 32 w 32"/>
                    <a:gd name="T19" fmla="*/ 24 h 48"/>
                    <a:gd name="T20" fmla="*/ 24 w 32"/>
                    <a:gd name="T21" fmla="*/ 48 h 48"/>
                    <a:gd name="T22" fmla="*/ 16 w 32"/>
                    <a:gd name="T23" fmla="*/ 48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48"/>
                    <a:gd name="T38" fmla="*/ 32 w 32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48">
                      <a:moveTo>
                        <a:pt x="16" y="48"/>
                      </a:moveTo>
                      <a:lnTo>
                        <a:pt x="8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16" y="0"/>
                      </a:lnTo>
                      <a:lnTo>
                        <a:pt x="24" y="8"/>
                      </a:lnTo>
                      <a:lnTo>
                        <a:pt x="32" y="24"/>
                      </a:lnTo>
                      <a:lnTo>
                        <a:pt x="24" y="48"/>
                      </a:lnTo>
                      <a:lnTo>
                        <a:pt x="16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54" name="Freeform 784"/>
                <p:cNvSpPr>
                  <a:spLocks/>
                </p:cNvSpPr>
                <p:nvPr/>
              </p:nvSpPr>
              <p:spPr bwMode="invGray">
                <a:xfrm>
                  <a:off x="676" y="2432"/>
                  <a:ext cx="64" cy="24"/>
                </a:xfrm>
                <a:custGeom>
                  <a:avLst/>
                  <a:gdLst>
                    <a:gd name="T0" fmla="*/ 64 w 64"/>
                    <a:gd name="T1" fmla="*/ 16 h 24"/>
                    <a:gd name="T2" fmla="*/ 56 w 64"/>
                    <a:gd name="T3" fmla="*/ 24 h 24"/>
                    <a:gd name="T4" fmla="*/ 32 w 64"/>
                    <a:gd name="T5" fmla="*/ 24 h 24"/>
                    <a:gd name="T6" fmla="*/ 32 w 64"/>
                    <a:gd name="T7" fmla="*/ 24 h 24"/>
                    <a:gd name="T8" fmla="*/ 8 w 64"/>
                    <a:gd name="T9" fmla="*/ 24 h 24"/>
                    <a:gd name="T10" fmla="*/ 0 w 64"/>
                    <a:gd name="T11" fmla="*/ 16 h 24"/>
                    <a:gd name="T12" fmla="*/ 0 w 64"/>
                    <a:gd name="T13" fmla="*/ 16 h 24"/>
                    <a:gd name="T14" fmla="*/ 8 w 64"/>
                    <a:gd name="T15" fmla="*/ 8 h 24"/>
                    <a:gd name="T16" fmla="*/ 32 w 64"/>
                    <a:gd name="T17" fmla="*/ 0 h 24"/>
                    <a:gd name="T18" fmla="*/ 32 w 64"/>
                    <a:gd name="T19" fmla="*/ 0 h 24"/>
                    <a:gd name="T20" fmla="*/ 56 w 64"/>
                    <a:gd name="T21" fmla="*/ 8 h 24"/>
                    <a:gd name="T22" fmla="*/ 64 w 64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24"/>
                    <a:gd name="T38" fmla="*/ 64 w 64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24">
                      <a:moveTo>
                        <a:pt x="64" y="16"/>
                      </a:moveTo>
                      <a:lnTo>
                        <a:pt x="56" y="24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16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56" y="8"/>
                      </a:lnTo>
                      <a:lnTo>
                        <a:pt x="6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55" name="Freeform 785"/>
                <p:cNvSpPr>
                  <a:spLocks/>
                </p:cNvSpPr>
                <p:nvPr/>
              </p:nvSpPr>
              <p:spPr bwMode="invGray">
                <a:xfrm>
                  <a:off x="788" y="2520"/>
                  <a:ext cx="32" cy="48"/>
                </a:xfrm>
                <a:custGeom>
                  <a:avLst/>
                  <a:gdLst>
                    <a:gd name="T0" fmla="*/ 16 w 32"/>
                    <a:gd name="T1" fmla="*/ 48 h 48"/>
                    <a:gd name="T2" fmla="*/ 8 w 32"/>
                    <a:gd name="T3" fmla="*/ 40 h 48"/>
                    <a:gd name="T4" fmla="*/ 0 w 32"/>
                    <a:gd name="T5" fmla="*/ 24 h 48"/>
                    <a:gd name="T6" fmla="*/ 0 w 32"/>
                    <a:gd name="T7" fmla="*/ 24 h 48"/>
                    <a:gd name="T8" fmla="*/ 8 w 32"/>
                    <a:gd name="T9" fmla="*/ 8 h 48"/>
                    <a:gd name="T10" fmla="*/ 16 w 32"/>
                    <a:gd name="T11" fmla="*/ 0 h 48"/>
                    <a:gd name="T12" fmla="*/ 16 w 32"/>
                    <a:gd name="T13" fmla="*/ 0 h 48"/>
                    <a:gd name="T14" fmla="*/ 32 w 32"/>
                    <a:gd name="T15" fmla="*/ 8 h 48"/>
                    <a:gd name="T16" fmla="*/ 32 w 32"/>
                    <a:gd name="T17" fmla="*/ 24 h 48"/>
                    <a:gd name="T18" fmla="*/ 32 w 32"/>
                    <a:gd name="T19" fmla="*/ 24 h 48"/>
                    <a:gd name="T20" fmla="*/ 32 w 32"/>
                    <a:gd name="T21" fmla="*/ 40 h 48"/>
                    <a:gd name="T22" fmla="*/ 16 w 32"/>
                    <a:gd name="T23" fmla="*/ 48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48"/>
                    <a:gd name="T38" fmla="*/ 32 w 32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48">
                      <a:moveTo>
                        <a:pt x="16" y="48"/>
                      </a:move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32" y="24"/>
                      </a:lnTo>
                      <a:lnTo>
                        <a:pt x="32" y="40"/>
                      </a:lnTo>
                      <a:lnTo>
                        <a:pt x="16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56" name="Freeform 786"/>
                <p:cNvSpPr>
                  <a:spLocks/>
                </p:cNvSpPr>
                <p:nvPr/>
              </p:nvSpPr>
              <p:spPr bwMode="invGray">
                <a:xfrm>
                  <a:off x="660" y="2352"/>
                  <a:ext cx="48" cy="40"/>
                </a:xfrm>
                <a:custGeom>
                  <a:avLst/>
                  <a:gdLst>
                    <a:gd name="T0" fmla="*/ 48 w 48"/>
                    <a:gd name="T1" fmla="*/ 32 h 40"/>
                    <a:gd name="T2" fmla="*/ 32 w 48"/>
                    <a:gd name="T3" fmla="*/ 40 h 40"/>
                    <a:gd name="T4" fmla="*/ 16 w 48"/>
                    <a:gd name="T5" fmla="*/ 24 h 40"/>
                    <a:gd name="T6" fmla="*/ 16 w 48"/>
                    <a:gd name="T7" fmla="*/ 24 h 40"/>
                    <a:gd name="T8" fmla="*/ 0 w 48"/>
                    <a:gd name="T9" fmla="*/ 16 h 40"/>
                    <a:gd name="T10" fmla="*/ 0 w 48"/>
                    <a:gd name="T11" fmla="*/ 0 h 40"/>
                    <a:gd name="T12" fmla="*/ 0 w 48"/>
                    <a:gd name="T13" fmla="*/ 0 h 40"/>
                    <a:gd name="T14" fmla="*/ 16 w 48"/>
                    <a:gd name="T15" fmla="*/ 0 h 40"/>
                    <a:gd name="T16" fmla="*/ 32 w 48"/>
                    <a:gd name="T17" fmla="*/ 8 h 40"/>
                    <a:gd name="T18" fmla="*/ 32 w 48"/>
                    <a:gd name="T19" fmla="*/ 8 h 40"/>
                    <a:gd name="T20" fmla="*/ 48 w 48"/>
                    <a:gd name="T21" fmla="*/ 24 h 40"/>
                    <a:gd name="T22" fmla="*/ 48 w 48"/>
                    <a:gd name="T23" fmla="*/ 32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0"/>
                    <a:gd name="T38" fmla="*/ 48 w 48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0">
                      <a:moveTo>
                        <a:pt x="48" y="32"/>
                      </a:moveTo>
                      <a:lnTo>
                        <a:pt x="32" y="40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48" y="24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57" name="Freeform 787"/>
                <p:cNvSpPr>
                  <a:spLocks/>
                </p:cNvSpPr>
                <p:nvPr/>
              </p:nvSpPr>
              <p:spPr bwMode="invGray">
                <a:xfrm>
                  <a:off x="892" y="2344"/>
                  <a:ext cx="48" cy="32"/>
                </a:xfrm>
                <a:custGeom>
                  <a:avLst/>
                  <a:gdLst>
                    <a:gd name="T0" fmla="*/ 0 w 48"/>
                    <a:gd name="T1" fmla="*/ 32 h 32"/>
                    <a:gd name="T2" fmla="*/ 0 w 48"/>
                    <a:gd name="T3" fmla="*/ 24 h 32"/>
                    <a:gd name="T4" fmla="*/ 8 w 48"/>
                    <a:gd name="T5" fmla="*/ 8 h 32"/>
                    <a:gd name="T6" fmla="*/ 8 w 48"/>
                    <a:gd name="T7" fmla="*/ 8 h 32"/>
                    <a:gd name="T8" fmla="*/ 32 w 48"/>
                    <a:gd name="T9" fmla="*/ 0 h 32"/>
                    <a:gd name="T10" fmla="*/ 48 w 48"/>
                    <a:gd name="T11" fmla="*/ 0 h 32"/>
                    <a:gd name="T12" fmla="*/ 48 w 48"/>
                    <a:gd name="T13" fmla="*/ 0 h 32"/>
                    <a:gd name="T14" fmla="*/ 48 w 48"/>
                    <a:gd name="T15" fmla="*/ 8 h 32"/>
                    <a:gd name="T16" fmla="*/ 32 w 48"/>
                    <a:gd name="T17" fmla="*/ 24 h 32"/>
                    <a:gd name="T18" fmla="*/ 32 w 48"/>
                    <a:gd name="T19" fmla="*/ 24 h 32"/>
                    <a:gd name="T20" fmla="*/ 16 w 48"/>
                    <a:gd name="T21" fmla="*/ 32 h 32"/>
                    <a:gd name="T22" fmla="*/ 0 w 48"/>
                    <a:gd name="T23" fmla="*/ 32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32"/>
                    <a:gd name="T38" fmla="*/ 48 w 48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32">
                      <a:moveTo>
                        <a:pt x="0" y="32"/>
                      </a:move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48" y="0"/>
                      </a:lnTo>
                      <a:lnTo>
                        <a:pt x="48" y="8"/>
                      </a:lnTo>
                      <a:lnTo>
                        <a:pt x="32" y="24"/>
                      </a:lnTo>
                      <a:lnTo>
                        <a:pt x="16" y="32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58" name="Freeform 788"/>
                <p:cNvSpPr>
                  <a:spLocks/>
                </p:cNvSpPr>
                <p:nvPr/>
              </p:nvSpPr>
              <p:spPr bwMode="invGray">
                <a:xfrm>
                  <a:off x="876" y="2400"/>
                  <a:ext cx="48" cy="24"/>
                </a:xfrm>
                <a:custGeom>
                  <a:avLst/>
                  <a:gdLst>
                    <a:gd name="T0" fmla="*/ 0 w 48"/>
                    <a:gd name="T1" fmla="*/ 24 h 24"/>
                    <a:gd name="T2" fmla="*/ 0 w 48"/>
                    <a:gd name="T3" fmla="*/ 8 h 24"/>
                    <a:gd name="T4" fmla="*/ 16 w 48"/>
                    <a:gd name="T5" fmla="*/ 0 h 24"/>
                    <a:gd name="T6" fmla="*/ 16 w 48"/>
                    <a:gd name="T7" fmla="*/ 0 h 24"/>
                    <a:gd name="T8" fmla="*/ 32 w 48"/>
                    <a:gd name="T9" fmla="*/ 0 h 24"/>
                    <a:gd name="T10" fmla="*/ 48 w 48"/>
                    <a:gd name="T11" fmla="*/ 8 h 24"/>
                    <a:gd name="T12" fmla="*/ 48 w 48"/>
                    <a:gd name="T13" fmla="*/ 8 h 24"/>
                    <a:gd name="T14" fmla="*/ 48 w 48"/>
                    <a:gd name="T15" fmla="*/ 16 h 24"/>
                    <a:gd name="T16" fmla="*/ 32 w 48"/>
                    <a:gd name="T17" fmla="*/ 24 h 24"/>
                    <a:gd name="T18" fmla="*/ 32 w 48"/>
                    <a:gd name="T19" fmla="*/ 24 h 24"/>
                    <a:gd name="T20" fmla="*/ 8 w 48"/>
                    <a:gd name="T21" fmla="*/ 24 h 24"/>
                    <a:gd name="T22" fmla="*/ 0 w 48"/>
                    <a:gd name="T23" fmla="*/ 24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24"/>
                    <a:gd name="T38" fmla="*/ 48 w 48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24">
                      <a:moveTo>
                        <a:pt x="0" y="24"/>
                      </a:move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16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59" name="Freeform 789"/>
                <p:cNvSpPr>
                  <a:spLocks/>
                </p:cNvSpPr>
                <p:nvPr/>
              </p:nvSpPr>
              <p:spPr bwMode="invGray">
                <a:xfrm>
                  <a:off x="660" y="2480"/>
                  <a:ext cx="48" cy="24"/>
                </a:xfrm>
                <a:custGeom>
                  <a:avLst/>
                  <a:gdLst>
                    <a:gd name="T0" fmla="*/ 0 w 48"/>
                    <a:gd name="T1" fmla="*/ 16 h 24"/>
                    <a:gd name="T2" fmla="*/ 0 w 48"/>
                    <a:gd name="T3" fmla="*/ 8 h 24"/>
                    <a:gd name="T4" fmla="*/ 16 w 48"/>
                    <a:gd name="T5" fmla="*/ 0 h 24"/>
                    <a:gd name="T6" fmla="*/ 16 w 48"/>
                    <a:gd name="T7" fmla="*/ 0 h 24"/>
                    <a:gd name="T8" fmla="*/ 40 w 48"/>
                    <a:gd name="T9" fmla="*/ 0 h 24"/>
                    <a:gd name="T10" fmla="*/ 48 w 48"/>
                    <a:gd name="T11" fmla="*/ 0 h 24"/>
                    <a:gd name="T12" fmla="*/ 48 w 48"/>
                    <a:gd name="T13" fmla="*/ 0 h 24"/>
                    <a:gd name="T14" fmla="*/ 48 w 48"/>
                    <a:gd name="T15" fmla="*/ 16 h 24"/>
                    <a:gd name="T16" fmla="*/ 32 w 48"/>
                    <a:gd name="T17" fmla="*/ 24 h 24"/>
                    <a:gd name="T18" fmla="*/ 32 w 48"/>
                    <a:gd name="T19" fmla="*/ 24 h 24"/>
                    <a:gd name="T20" fmla="*/ 8 w 48"/>
                    <a:gd name="T21" fmla="*/ 24 h 24"/>
                    <a:gd name="T22" fmla="*/ 0 w 48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24"/>
                    <a:gd name="T38" fmla="*/ 48 w 48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24">
                      <a:moveTo>
                        <a:pt x="0" y="16"/>
                      </a:move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40" y="0"/>
                      </a:lnTo>
                      <a:lnTo>
                        <a:pt x="48" y="0"/>
                      </a:lnTo>
                      <a:lnTo>
                        <a:pt x="48" y="16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60" name="Freeform 790"/>
                <p:cNvSpPr>
                  <a:spLocks/>
                </p:cNvSpPr>
                <p:nvPr/>
              </p:nvSpPr>
              <p:spPr bwMode="invGray">
                <a:xfrm>
                  <a:off x="732" y="2456"/>
                  <a:ext cx="48" cy="40"/>
                </a:xfrm>
                <a:custGeom>
                  <a:avLst/>
                  <a:gdLst>
                    <a:gd name="T0" fmla="*/ 8 w 48"/>
                    <a:gd name="T1" fmla="*/ 40 h 40"/>
                    <a:gd name="T2" fmla="*/ 0 w 48"/>
                    <a:gd name="T3" fmla="*/ 24 h 40"/>
                    <a:gd name="T4" fmla="*/ 16 w 48"/>
                    <a:gd name="T5" fmla="*/ 16 h 40"/>
                    <a:gd name="T6" fmla="*/ 16 w 48"/>
                    <a:gd name="T7" fmla="*/ 16 h 40"/>
                    <a:gd name="T8" fmla="*/ 32 w 48"/>
                    <a:gd name="T9" fmla="*/ 0 h 40"/>
                    <a:gd name="T10" fmla="*/ 48 w 48"/>
                    <a:gd name="T11" fmla="*/ 8 h 40"/>
                    <a:gd name="T12" fmla="*/ 48 w 48"/>
                    <a:gd name="T13" fmla="*/ 8 h 40"/>
                    <a:gd name="T14" fmla="*/ 48 w 48"/>
                    <a:gd name="T15" fmla="*/ 16 h 40"/>
                    <a:gd name="T16" fmla="*/ 40 w 48"/>
                    <a:gd name="T17" fmla="*/ 32 h 40"/>
                    <a:gd name="T18" fmla="*/ 40 w 48"/>
                    <a:gd name="T19" fmla="*/ 32 h 40"/>
                    <a:gd name="T20" fmla="*/ 16 w 48"/>
                    <a:gd name="T21" fmla="*/ 40 h 40"/>
                    <a:gd name="T22" fmla="*/ 8 w 48"/>
                    <a:gd name="T23" fmla="*/ 40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0"/>
                    <a:gd name="T38" fmla="*/ 48 w 48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0">
                      <a:moveTo>
                        <a:pt x="8" y="40"/>
                      </a:moveTo>
                      <a:lnTo>
                        <a:pt x="0" y="24"/>
                      </a:lnTo>
                      <a:lnTo>
                        <a:pt x="16" y="16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16"/>
                      </a:lnTo>
                      <a:lnTo>
                        <a:pt x="40" y="32"/>
                      </a:lnTo>
                      <a:lnTo>
                        <a:pt x="16" y="40"/>
                      </a:lnTo>
                      <a:lnTo>
                        <a:pt x="8" y="4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61" name="Freeform 791"/>
                <p:cNvSpPr>
                  <a:spLocks/>
                </p:cNvSpPr>
                <p:nvPr/>
              </p:nvSpPr>
              <p:spPr bwMode="invGray">
                <a:xfrm>
                  <a:off x="924" y="2472"/>
                  <a:ext cx="56" cy="32"/>
                </a:xfrm>
                <a:custGeom>
                  <a:avLst/>
                  <a:gdLst>
                    <a:gd name="T0" fmla="*/ 0 w 56"/>
                    <a:gd name="T1" fmla="*/ 8 h 32"/>
                    <a:gd name="T2" fmla="*/ 16 w 56"/>
                    <a:gd name="T3" fmla="*/ 0 h 32"/>
                    <a:gd name="T4" fmla="*/ 32 w 56"/>
                    <a:gd name="T5" fmla="*/ 8 h 32"/>
                    <a:gd name="T6" fmla="*/ 32 w 56"/>
                    <a:gd name="T7" fmla="*/ 8 h 32"/>
                    <a:gd name="T8" fmla="*/ 56 w 56"/>
                    <a:gd name="T9" fmla="*/ 16 h 32"/>
                    <a:gd name="T10" fmla="*/ 56 w 56"/>
                    <a:gd name="T11" fmla="*/ 24 h 32"/>
                    <a:gd name="T12" fmla="*/ 56 w 56"/>
                    <a:gd name="T13" fmla="*/ 24 h 32"/>
                    <a:gd name="T14" fmla="*/ 48 w 56"/>
                    <a:gd name="T15" fmla="*/ 32 h 32"/>
                    <a:gd name="T16" fmla="*/ 24 w 56"/>
                    <a:gd name="T17" fmla="*/ 24 h 32"/>
                    <a:gd name="T18" fmla="*/ 24 w 56"/>
                    <a:gd name="T19" fmla="*/ 24 h 32"/>
                    <a:gd name="T20" fmla="*/ 0 w 56"/>
                    <a:gd name="T21" fmla="*/ 16 h 32"/>
                    <a:gd name="T22" fmla="*/ 0 w 56"/>
                    <a:gd name="T23" fmla="*/ 8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56"/>
                    <a:gd name="T37" fmla="*/ 0 h 32"/>
                    <a:gd name="T38" fmla="*/ 56 w 56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56" h="32">
                      <a:moveTo>
                        <a:pt x="0" y="8"/>
                      </a:move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56" y="16"/>
                      </a:lnTo>
                      <a:lnTo>
                        <a:pt x="56" y="24"/>
                      </a:lnTo>
                      <a:lnTo>
                        <a:pt x="48" y="32"/>
                      </a:lnTo>
                      <a:lnTo>
                        <a:pt x="24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62" name="Freeform 792"/>
                <p:cNvSpPr>
                  <a:spLocks/>
                </p:cNvSpPr>
                <p:nvPr/>
              </p:nvSpPr>
              <p:spPr bwMode="invGray">
                <a:xfrm>
                  <a:off x="636" y="2392"/>
                  <a:ext cx="64" cy="32"/>
                </a:xfrm>
                <a:custGeom>
                  <a:avLst/>
                  <a:gdLst>
                    <a:gd name="T0" fmla="*/ 0 w 64"/>
                    <a:gd name="T1" fmla="*/ 8 h 32"/>
                    <a:gd name="T2" fmla="*/ 16 w 64"/>
                    <a:gd name="T3" fmla="*/ 0 h 32"/>
                    <a:gd name="T4" fmla="*/ 40 w 64"/>
                    <a:gd name="T5" fmla="*/ 8 h 32"/>
                    <a:gd name="T6" fmla="*/ 40 w 64"/>
                    <a:gd name="T7" fmla="*/ 8 h 32"/>
                    <a:gd name="T8" fmla="*/ 56 w 64"/>
                    <a:gd name="T9" fmla="*/ 16 h 32"/>
                    <a:gd name="T10" fmla="*/ 64 w 64"/>
                    <a:gd name="T11" fmla="*/ 24 h 32"/>
                    <a:gd name="T12" fmla="*/ 64 w 64"/>
                    <a:gd name="T13" fmla="*/ 24 h 32"/>
                    <a:gd name="T14" fmla="*/ 48 w 64"/>
                    <a:gd name="T15" fmla="*/ 32 h 32"/>
                    <a:gd name="T16" fmla="*/ 24 w 64"/>
                    <a:gd name="T17" fmla="*/ 32 h 32"/>
                    <a:gd name="T18" fmla="*/ 24 w 64"/>
                    <a:gd name="T19" fmla="*/ 32 h 32"/>
                    <a:gd name="T20" fmla="*/ 8 w 64"/>
                    <a:gd name="T21" fmla="*/ 16 h 32"/>
                    <a:gd name="T22" fmla="*/ 0 w 64"/>
                    <a:gd name="T23" fmla="*/ 8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32"/>
                    <a:gd name="T38" fmla="*/ 64 w 64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32">
                      <a:moveTo>
                        <a:pt x="0" y="8"/>
                      </a:moveTo>
                      <a:lnTo>
                        <a:pt x="16" y="0"/>
                      </a:lnTo>
                      <a:lnTo>
                        <a:pt x="40" y="8"/>
                      </a:lnTo>
                      <a:lnTo>
                        <a:pt x="56" y="16"/>
                      </a:lnTo>
                      <a:lnTo>
                        <a:pt x="64" y="24"/>
                      </a:lnTo>
                      <a:lnTo>
                        <a:pt x="48" y="32"/>
                      </a:lnTo>
                      <a:lnTo>
                        <a:pt x="24" y="32"/>
                      </a:lnTo>
                      <a:lnTo>
                        <a:pt x="8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63" name="Freeform 793"/>
                <p:cNvSpPr>
                  <a:spLocks/>
                </p:cNvSpPr>
                <p:nvPr/>
              </p:nvSpPr>
              <p:spPr bwMode="invGray">
                <a:xfrm>
                  <a:off x="716" y="2320"/>
                  <a:ext cx="40" cy="48"/>
                </a:xfrm>
                <a:custGeom>
                  <a:avLst/>
                  <a:gdLst>
                    <a:gd name="T0" fmla="*/ 8 w 40"/>
                    <a:gd name="T1" fmla="*/ 0 h 48"/>
                    <a:gd name="T2" fmla="*/ 24 w 40"/>
                    <a:gd name="T3" fmla="*/ 0 h 48"/>
                    <a:gd name="T4" fmla="*/ 32 w 40"/>
                    <a:gd name="T5" fmla="*/ 16 h 48"/>
                    <a:gd name="T6" fmla="*/ 32 w 40"/>
                    <a:gd name="T7" fmla="*/ 16 h 48"/>
                    <a:gd name="T8" fmla="*/ 40 w 40"/>
                    <a:gd name="T9" fmla="*/ 40 h 48"/>
                    <a:gd name="T10" fmla="*/ 32 w 40"/>
                    <a:gd name="T11" fmla="*/ 48 h 48"/>
                    <a:gd name="T12" fmla="*/ 32 w 40"/>
                    <a:gd name="T13" fmla="*/ 48 h 48"/>
                    <a:gd name="T14" fmla="*/ 16 w 40"/>
                    <a:gd name="T15" fmla="*/ 40 h 48"/>
                    <a:gd name="T16" fmla="*/ 8 w 40"/>
                    <a:gd name="T17" fmla="*/ 24 h 48"/>
                    <a:gd name="T18" fmla="*/ 8 w 40"/>
                    <a:gd name="T19" fmla="*/ 24 h 48"/>
                    <a:gd name="T20" fmla="*/ 0 w 40"/>
                    <a:gd name="T21" fmla="*/ 8 h 48"/>
                    <a:gd name="T22" fmla="*/ 8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8" y="0"/>
                      </a:moveTo>
                      <a:lnTo>
                        <a:pt x="24" y="0"/>
                      </a:lnTo>
                      <a:lnTo>
                        <a:pt x="32" y="16"/>
                      </a:lnTo>
                      <a:lnTo>
                        <a:pt x="40" y="40"/>
                      </a:lnTo>
                      <a:lnTo>
                        <a:pt x="32" y="48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64" name="Freeform 794"/>
                <p:cNvSpPr>
                  <a:spLocks/>
                </p:cNvSpPr>
                <p:nvPr/>
              </p:nvSpPr>
              <p:spPr bwMode="invGray">
                <a:xfrm>
                  <a:off x="820" y="2480"/>
                  <a:ext cx="40" cy="40"/>
                </a:xfrm>
                <a:custGeom>
                  <a:avLst/>
                  <a:gdLst>
                    <a:gd name="T0" fmla="*/ 8 w 40"/>
                    <a:gd name="T1" fmla="*/ 0 h 40"/>
                    <a:gd name="T2" fmla="*/ 24 w 40"/>
                    <a:gd name="T3" fmla="*/ 0 h 40"/>
                    <a:gd name="T4" fmla="*/ 40 w 40"/>
                    <a:gd name="T5" fmla="*/ 16 h 40"/>
                    <a:gd name="T6" fmla="*/ 40 w 40"/>
                    <a:gd name="T7" fmla="*/ 16 h 40"/>
                    <a:gd name="T8" fmla="*/ 40 w 40"/>
                    <a:gd name="T9" fmla="*/ 32 h 40"/>
                    <a:gd name="T10" fmla="*/ 32 w 40"/>
                    <a:gd name="T11" fmla="*/ 40 h 40"/>
                    <a:gd name="T12" fmla="*/ 32 w 40"/>
                    <a:gd name="T13" fmla="*/ 40 h 40"/>
                    <a:gd name="T14" fmla="*/ 24 w 40"/>
                    <a:gd name="T15" fmla="*/ 40 h 40"/>
                    <a:gd name="T16" fmla="*/ 8 w 40"/>
                    <a:gd name="T17" fmla="*/ 24 h 40"/>
                    <a:gd name="T18" fmla="*/ 8 w 40"/>
                    <a:gd name="T19" fmla="*/ 24 h 40"/>
                    <a:gd name="T20" fmla="*/ 0 w 40"/>
                    <a:gd name="T21" fmla="*/ 8 h 40"/>
                    <a:gd name="T22" fmla="*/ 8 w 40"/>
                    <a:gd name="T23" fmla="*/ 0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0"/>
                    <a:gd name="T38" fmla="*/ 40 w 40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0">
                      <a:moveTo>
                        <a:pt x="8" y="0"/>
                      </a:move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0" y="32"/>
                      </a:lnTo>
                      <a:lnTo>
                        <a:pt x="32" y="40"/>
                      </a:lnTo>
                      <a:lnTo>
                        <a:pt x="24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65" name="Freeform 795"/>
                <p:cNvSpPr>
                  <a:spLocks/>
                </p:cNvSpPr>
                <p:nvPr/>
              </p:nvSpPr>
              <p:spPr bwMode="invGray">
                <a:xfrm>
                  <a:off x="836" y="2320"/>
                  <a:ext cx="40" cy="48"/>
                </a:xfrm>
                <a:custGeom>
                  <a:avLst/>
                  <a:gdLst>
                    <a:gd name="T0" fmla="*/ 32 w 40"/>
                    <a:gd name="T1" fmla="*/ 0 h 48"/>
                    <a:gd name="T2" fmla="*/ 40 w 40"/>
                    <a:gd name="T3" fmla="*/ 8 h 48"/>
                    <a:gd name="T4" fmla="*/ 40 w 40"/>
                    <a:gd name="T5" fmla="*/ 24 h 48"/>
                    <a:gd name="T6" fmla="*/ 40 w 40"/>
                    <a:gd name="T7" fmla="*/ 24 h 48"/>
                    <a:gd name="T8" fmla="*/ 24 w 40"/>
                    <a:gd name="T9" fmla="*/ 40 h 48"/>
                    <a:gd name="T10" fmla="*/ 8 w 40"/>
                    <a:gd name="T11" fmla="*/ 48 h 48"/>
                    <a:gd name="T12" fmla="*/ 8 w 40"/>
                    <a:gd name="T13" fmla="*/ 48 h 48"/>
                    <a:gd name="T14" fmla="*/ 0 w 40"/>
                    <a:gd name="T15" fmla="*/ 32 h 48"/>
                    <a:gd name="T16" fmla="*/ 8 w 40"/>
                    <a:gd name="T17" fmla="*/ 16 h 48"/>
                    <a:gd name="T18" fmla="*/ 8 w 40"/>
                    <a:gd name="T19" fmla="*/ 16 h 48"/>
                    <a:gd name="T20" fmla="*/ 24 w 40"/>
                    <a:gd name="T21" fmla="*/ 0 h 48"/>
                    <a:gd name="T22" fmla="*/ 32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32" y="0"/>
                      </a:moveTo>
                      <a:lnTo>
                        <a:pt x="40" y="8"/>
                      </a:lnTo>
                      <a:lnTo>
                        <a:pt x="40" y="24"/>
                      </a:lnTo>
                      <a:lnTo>
                        <a:pt x="24" y="40"/>
                      </a:lnTo>
                      <a:lnTo>
                        <a:pt x="8" y="48"/>
                      </a:lnTo>
                      <a:lnTo>
                        <a:pt x="0" y="32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66" name="Freeform 796"/>
                <p:cNvSpPr>
                  <a:spLocks/>
                </p:cNvSpPr>
                <p:nvPr/>
              </p:nvSpPr>
              <p:spPr bwMode="invGray">
                <a:xfrm>
                  <a:off x="732" y="2504"/>
                  <a:ext cx="40" cy="48"/>
                </a:xfrm>
                <a:custGeom>
                  <a:avLst/>
                  <a:gdLst>
                    <a:gd name="T0" fmla="*/ 32 w 40"/>
                    <a:gd name="T1" fmla="*/ 0 h 48"/>
                    <a:gd name="T2" fmla="*/ 40 w 40"/>
                    <a:gd name="T3" fmla="*/ 8 h 48"/>
                    <a:gd name="T4" fmla="*/ 32 w 40"/>
                    <a:gd name="T5" fmla="*/ 32 h 48"/>
                    <a:gd name="T6" fmla="*/ 32 w 40"/>
                    <a:gd name="T7" fmla="*/ 32 h 48"/>
                    <a:gd name="T8" fmla="*/ 24 w 40"/>
                    <a:gd name="T9" fmla="*/ 40 h 48"/>
                    <a:gd name="T10" fmla="*/ 8 w 40"/>
                    <a:gd name="T11" fmla="*/ 48 h 48"/>
                    <a:gd name="T12" fmla="*/ 8 w 40"/>
                    <a:gd name="T13" fmla="*/ 48 h 48"/>
                    <a:gd name="T14" fmla="*/ 0 w 40"/>
                    <a:gd name="T15" fmla="*/ 40 h 48"/>
                    <a:gd name="T16" fmla="*/ 8 w 40"/>
                    <a:gd name="T17" fmla="*/ 16 h 48"/>
                    <a:gd name="T18" fmla="*/ 8 w 40"/>
                    <a:gd name="T19" fmla="*/ 16 h 48"/>
                    <a:gd name="T20" fmla="*/ 16 w 40"/>
                    <a:gd name="T21" fmla="*/ 8 h 48"/>
                    <a:gd name="T22" fmla="*/ 32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32" y="0"/>
                      </a:moveTo>
                      <a:lnTo>
                        <a:pt x="40" y="8"/>
                      </a:lnTo>
                      <a:lnTo>
                        <a:pt x="32" y="32"/>
                      </a:lnTo>
                      <a:lnTo>
                        <a:pt x="24" y="40"/>
                      </a:lnTo>
                      <a:lnTo>
                        <a:pt x="8" y="48"/>
                      </a:lnTo>
                      <a:lnTo>
                        <a:pt x="0" y="40"/>
                      </a:lnTo>
                      <a:lnTo>
                        <a:pt x="8" y="16"/>
                      </a:lnTo>
                      <a:lnTo>
                        <a:pt x="16" y="8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3706" name="Group 797"/>
            <p:cNvGrpSpPr>
              <a:grpSpLocks/>
            </p:cNvGrpSpPr>
            <p:nvPr/>
          </p:nvGrpSpPr>
          <p:grpSpPr bwMode="auto">
            <a:xfrm rot="18882521" flipH="1">
              <a:off x="4323" y="2510"/>
              <a:ext cx="598" cy="112"/>
              <a:chOff x="290" y="1936"/>
              <a:chExt cx="598" cy="112"/>
            </a:xfrm>
          </p:grpSpPr>
          <p:sp>
            <p:nvSpPr>
              <p:cNvPr id="113838" name="Freeform 798"/>
              <p:cNvSpPr>
                <a:spLocks/>
              </p:cNvSpPr>
              <p:nvPr/>
            </p:nvSpPr>
            <p:spPr bwMode="auto">
              <a:xfrm>
                <a:off x="290" y="1968"/>
                <a:ext cx="598" cy="36"/>
              </a:xfrm>
              <a:custGeom>
                <a:avLst/>
                <a:gdLst>
                  <a:gd name="T0" fmla="*/ 0 w 598"/>
                  <a:gd name="T1" fmla="*/ 36 h 36"/>
                  <a:gd name="T2" fmla="*/ 136 w 598"/>
                  <a:gd name="T3" fmla="*/ 6 h 36"/>
                  <a:gd name="T4" fmla="*/ 224 w 598"/>
                  <a:gd name="T5" fmla="*/ 4 h 36"/>
                  <a:gd name="T6" fmla="*/ 316 w 598"/>
                  <a:gd name="T7" fmla="*/ 18 h 36"/>
                  <a:gd name="T8" fmla="*/ 408 w 598"/>
                  <a:gd name="T9" fmla="*/ 34 h 36"/>
                  <a:gd name="T10" fmla="*/ 478 w 598"/>
                  <a:gd name="T11" fmla="*/ 30 h 36"/>
                  <a:gd name="T12" fmla="*/ 598 w 598"/>
                  <a:gd name="T13" fmla="*/ 20 h 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98"/>
                  <a:gd name="T22" fmla="*/ 0 h 36"/>
                  <a:gd name="T23" fmla="*/ 598 w 598"/>
                  <a:gd name="T24" fmla="*/ 36 h 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98" h="36">
                    <a:moveTo>
                      <a:pt x="0" y="36"/>
                    </a:moveTo>
                    <a:cubicBezTo>
                      <a:pt x="49" y="23"/>
                      <a:pt x="98" y="11"/>
                      <a:pt x="136" y="6"/>
                    </a:cubicBezTo>
                    <a:cubicBezTo>
                      <a:pt x="173" y="0"/>
                      <a:pt x="194" y="2"/>
                      <a:pt x="224" y="4"/>
                    </a:cubicBezTo>
                    <a:cubicBezTo>
                      <a:pt x="254" y="6"/>
                      <a:pt x="285" y="13"/>
                      <a:pt x="316" y="18"/>
                    </a:cubicBezTo>
                    <a:cubicBezTo>
                      <a:pt x="346" y="23"/>
                      <a:pt x="381" y="32"/>
                      <a:pt x="408" y="34"/>
                    </a:cubicBezTo>
                    <a:cubicBezTo>
                      <a:pt x="435" y="36"/>
                      <a:pt x="446" y="32"/>
                      <a:pt x="478" y="30"/>
                    </a:cubicBezTo>
                    <a:cubicBezTo>
                      <a:pt x="509" y="27"/>
                      <a:pt x="578" y="22"/>
                      <a:pt x="598" y="20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13839" name="Group 799"/>
              <p:cNvGrpSpPr>
                <a:grpSpLocks/>
              </p:cNvGrpSpPr>
              <p:nvPr/>
            </p:nvGrpSpPr>
            <p:grpSpPr bwMode="auto">
              <a:xfrm>
                <a:off x="324" y="1936"/>
                <a:ext cx="544" cy="112"/>
                <a:chOff x="324" y="1872"/>
                <a:chExt cx="544" cy="112"/>
              </a:xfrm>
            </p:grpSpPr>
            <p:sp>
              <p:nvSpPr>
                <p:cNvPr id="113840" name="Freeform 800"/>
                <p:cNvSpPr>
                  <a:spLocks/>
                </p:cNvSpPr>
                <p:nvPr/>
              </p:nvSpPr>
              <p:spPr bwMode="auto">
                <a:xfrm>
                  <a:off x="492" y="1872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8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8 w 48"/>
                    <a:gd name="T21" fmla="*/ 8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8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8" y="8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41" name="Freeform 801"/>
                <p:cNvSpPr>
                  <a:spLocks/>
                </p:cNvSpPr>
                <p:nvPr/>
              </p:nvSpPr>
              <p:spPr bwMode="auto">
                <a:xfrm>
                  <a:off x="652" y="1928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0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0 w 48"/>
                    <a:gd name="T21" fmla="*/ 16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0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42" name="Freeform 802"/>
                <p:cNvSpPr>
                  <a:spLocks/>
                </p:cNvSpPr>
                <p:nvPr/>
              </p:nvSpPr>
              <p:spPr bwMode="auto">
                <a:xfrm>
                  <a:off x="820" y="1888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0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0 w 48"/>
                    <a:gd name="T21" fmla="*/ 8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0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43" name="Freeform 803"/>
                <p:cNvSpPr>
                  <a:spLocks/>
                </p:cNvSpPr>
                <p:nvPr/>
              </p:nvSpPr>
              <p:spPr bwMode="auto">
                <a:xfrm>
                  <a:off x="412" y="1888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0 h 48"/>
                    <a:gd name="T4" fmla="*/ 16 w 48"/>
                    <a:gd name="T5" fmla="*/ 48 h 48"/>
                    <a:gd name="T6" fmla="*/ 16 w 48"/>
                    <a:gd name="T7" fmla="*/ 48 h 48"/>
                    <a:gd name="T8" fmla="*/ 0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0 h 48"/>
                    <a:gd name="T16" fmla="*/ 24 w 48"/>
                    <a:gd name="T17" fmla="*/ 0 h 48"/>
                    <a:gd name="T18" fmla="*/ 24 w 48"/>
                    <a:gd name="T19" fmla="*/ 0 h 48"/>
                    <a:gd name="T20" fmla="*/ 40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16" y="48"/>
                      </a:lnTo>
                      <a:lnTo>
                        <a:pt x="0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44" name="Freeform 804"/>
                <p:cNvSpPr>
                  <a:spLocks/>
                </p:cNvSpPr>
                <p:nvPr/>
              </p:nvSpPr>
              <p:spPr bwMode="auto">
                <a:xfrm>
                  <a:off x="572" y="1912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8 h 48"/>
                    <a:gd name="T4" fmla="*/ 24 w 48"/>
                    <a:gd name="T5" fmla="*/ 48 h 48"/>
                    <a:gd name="T6" fmla="*/ 24 w 48"/>
                    <a:gd name="T7" fmla="*/ 48 h 48"/>
                    <a:gd name="T8" fmla="*/ 0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8 h 48"/>
                    <a:gd name="T16" fmla="*/ 24 w 48"/>
                    <a:gd name="T17" fmla="*/ 0 h 48"/>
                    <a:gd name="T18" fmla="*/ 24 w 48"/>
                    <a:gd name="T19" fmla="*/ 0 h 48"/>
                    <a:gd name="T20" fmla="*/ 40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8"/>
                      </a:lnTo>
                      <a:lnTo>
                        <a:pt x="24" y="48"/>
                      </a:lnTo>
                      <a:lnTo>
                        <a:pt x="0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45" name="Freeform 805"/>
                <p:cNvSpPr>
                  <a:spLocks/>
                </p:cNvSpPr>
                <p:nvPr/>
              </p:nvSpPr>
              <p:spPr bwMode="auto">
                <a:xfrm>
                  <a:off x="324" y="1912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0 h 48"/>
                    <a:gd name="T4" fmla="*/ 24 w 48"/>
                    <a:gd name="T5" fmla="*/ 48 h 48"/>
                    <a:gd name="T6" fmla="*/ 24 w 48"/>
                    <a:gd name="T7" fmla="*/ 48 h 48"/>
                    <a:gd name="T8" fmla="*/ 8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0 h 48"/>
                    <a:gd name="T16" fmla="*/ 32 w 48"/>
                    <a:gd name="T17" fmla="*/ 0 h 48"/>
                    <a:gd name="T18" fmla="*/ 32 w 48"/>
                    <a:gd name="T19" fmla="*/ 0 h 48"/>
                    <a:gd name="T20" fmla="*/ 48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24" y="48"/>
                      </a:ln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46" name="Freeform 806"/>
                <p:cNvSpPr>
                  <a:spLocks/>
                </p:cNvSpPr>
                <p:nvPr/>
              </p:nvSpPr>
              <p:spPr bwMode="auto">
                <a:xfrm>
                  <a:off x="732" y="1920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8 h 48"/>
                    <a:gd name="T4" fmla="*/ 24 w 48"/>
                    <a:gd name="T5" fmla="*/ 48 h 48"/>
                    <a:gd name="T6" fmla="*/ 24 w 48"/>
                    <a:gd name="T7" fmla="*/ 48 h 48"/>
                    <a:gd name="T8" fmla="*/ 8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8 h 48"/>
                    <a:gd name="T16" fmla="*/ 32 w 48"/>
                    <a:gd name="T17" fmla="*/ 0 h 48"/>
                    <a:gd name="T18" fmla="*/ 32 w 48"/>
                    <a:gd name="T19" fmla="*/ 0 h 48"/>
                    <a:gd name="T20" fmla="*/ 48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8"/>
                      </a:lnTo>
                      <a:lnTo>
                        <a:pt x="24" y="48"/>
                      </a:ln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3707" name="Group 807"/>
            <p:cNvGrpSpPr>
              <a:grpSpLocks/>
            </p:cNvGrpSpPr>
            <p:nvPr/>
          </p:nvGrpSpPr>
          <p:grpSpPr bwMode="auto">
            <a:xfrm>
              <a:off x="3807" y="1631"/>
              <a:ext cx="536" cy="384"/>
              <a:chOff x="540" y="1270"/>
              <a:chExt cx="536" cy="384"/>
            </a:xfrm>
          </p:grpSpPr>
          <p:grpSp>
            <p:nvGrpSpPr>
              <p:cNvPr id="113802" name="Group 808"/>
              <p:cNvGrpSpPr>
                <a:grpSpLocks/>
              </p:cNvGrpSpPr>
              <p:nvPr/>
            </p:nvGrpSpPr>
            <p:grpSpPr bwMode="auto">
              <a:xfrm>
                <a:off x="540" y="1270"/>
                <a:ext cx="536" cy="384"/>
                <a:chOff x="540" y="2248"/>
                <a:chExt cx="536" cy="384"/>
              </a:xfrm>
            </p:grpSpPr>
            <p:sp>
              <p:nvSpPr>
                <p:cNvPr id="113822" name="Freeform 809"/>
                <p:cNvSpPr>
                  <a:spLocks/>
                </p:cNvSpPr>
                <p:nvPr/>
              </p:nvSpPr>
              <p:spPr bwMode="invGray">
                <a:xfrm>
                  <a:off x="932" y="2416"/>
                  <a:ext cx="144" cy="40"/>
                </a:xfrm>
                <a:custGeom>
                  <a:avLst/>
                  <a:gdLst>
                    <a:gd name="T0" fmla="*/ 144 w 144"/>
                    <a:gd name="T1" fmla="*/ 16 h 40"/>
                    <a:gd name="T2" fmla="*/ 144 w 144"/>
                    <a:gd name="T3" fmla="*/ 24 h 40"/>
                    <a:gd name="T4" fmla="*/ 128 w 144"/>
                    <a:gd name="T5" fmla="*/ 32 h 40"/>
                    <a:gd name="T6" fmla="*/ 104 w 144"/>
                    <a:gd name="T7" fmla="*/ 32 h 40"/>
                    <a:gd name="T8" fmla="*/ 72 w 144"/>
                    <a:gd name="T9" fmla="*/ 40 h 40"/>
                    <a:gd name="T10" fmla="*/ 72 w 144"/>
                    <a:gd name="T11" fmla="*/ 40 h 40"/>
                    <a:gd name="T12" fmla="*/ 40 w 144"/>
                    <a:gd name="T13" fmla="*/ 32 h 40"/>
                    <a:gd name="T14" fmla="*/ 16 w 144"/>
                    <a:gd name="T15" fmla="*/ 32 h 40"/>
                    <a:gd name="T16" fmla="*/ 0 w 144"/>
                    <a:gd name="T17" fmla="*/ 24 h 40"/>
                    <a:gd name="T18" fmla="*/ 0 w 144"/>
                    <a:gd name="T19" fmla="*/ 16 h 40"/>
                    <a:gd name="T20" fmla="*/ 0 w 144"/>
                    <a:gd name="T21" fmla="*/ 16 h 40"/>
                    <a:gd name="T22" fmla="*/ 0 w 144"/>
                    <a:gd name="T23" fmla="*/ 8 h 40"/>
                    <a:gd name="T24" fmla="*/ 16 w 144"/>
                    <a:gd name="T25" fmla="*/ 0 h 40"/>
                    <a:gd name="T26" fmla="*/ 40 w 144"/>
                    <a:gd name="T27" fmla="*/ 0 h 40"/>
                    <a:gd name="T28" fmla="*/ 72 w 144"/>
                    <a:gd name="T29" fmla="*/ 0 h 40"/>
                    <a:gd name="T30" fmla="*/ 72 w 144"/>
                    <a:gd name="T31" fmla="*/ 0 h 40"/>
                    <a:gd name="T32" fmla="*/ 104 w 144"/>
                    <a:gd name="T33" fmla="*/ 0 h 40"/>
                    <a:gd name="T34" fmla="*/ 128 w 144"/>
                    <a:gd name="T35" fmla="*/ 0 h 40"/>
                    <a:gd name="T36" fmla="*/ 144 w 144"/>
                    <a:gd name="T37" fmla="*/ 8 h 40"/>
                    <a:gd name="T38" fmla="*/ 144 w 144"/>
                    <a:gd name="T39" fmla="*/ 16 h 4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44"/>
                    <a:gd name="T61" fmla="*/ 0 h 40"/>
                    <a:gd name="T62" fmla="*/ 144 w 144"/>
                    <a:gd name="T63" fmla="*/ 40 h 40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44" h="40">
                      <a:moveTo>
                        <a:pt x="144" y="16"/>
                      </a:moveTo>
                      <a:lnTo>
                        <a:pt x="144" y="24"/>
                      </a:lnTo>
                      <a:lnTo>
                        <a:pt x="128" y="32"/>
                      </a:lnTo>
                      <a:lnTo>
                        <a:pt x="104" y="32"/>
                      </a:lnTo>
                      <a:lnTo>
                        <a:pt x="72" y="40"/>
                      </a:lnTo>
                      <a:lnTo>
                        <a:pt x="40" y="32"/>
                      </a:lnTo>
                      <a:lnTo>
                        <a:pt x="16" y="32"/>
                      </a:lnTo>
                      <a:lnTo>
                        <a:pt x="0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40" y="0"/>
                      </a:lnTo>
                      <a:lnTo>
                        <a:pt x="72" y="0"/>
                      </a:lnTo>
                      <a:lnTo>
                        <a:pt x="104" y="0"/>
                      </a:lnTo>
                      <a:lnTo>
                        <a:pt x="128" y="0"/>
                      </a:lnTo>
                      <a:lnTo>
                        <a:pt x="144" y="8"/>
                      </a:lnTo>
                      <a:lnTo>
                        <a:pt x="14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23" name="Freeform 810"/>
                <p:cNvSpPr>
                  <a:spLocks/>
                </p:cNvSpPr>
                <p:nvPr/>
              </p:nvSpPr>
              <p:spPr bwMode="invGray">
                <a:xfrm>
                  <a:off x="892" y="2496"/>
                  <a:ext cx="112" cy="80"/>
                </a:xfrm>
                <a:custGeom>
                  <a:avLst/>
                  <a:gdLst>
                    <a:gd name="T0" fmla="*/ 112 w 112"/>
                    <a:gd name="T1" fmla="*/ 80 h 80"/>
                    <a:gd name="T2" fmla="*/ 80 w 112"/>
                    <a:gd name="T3" fmla="*/ 80 h 80"/>
                    <a:gd name="T4" fmla="*/ 40 w 112"/>
                    <a:gd name="T5" fmla="*/ 56 h 80"/>
                    <a:gd name="T6" fmla="*/ 40 w 112"/>
                    <a:gd name="T7" fmla="*/ 56 h 80"/>
                    <a:gd name="T8" fmla="*/ 16 w 112"/>
                    <a:gd name="T9" fmla="*/ 40 h 80"/>
                    <a:gd name="T10" fmla="*/ 8 w 112"/>
                    <a:gd name="T11" fmla="*/ 24 h 80"/>
                    <a:gd name="T12" fmla="*/ 0 w 112"/>
                    <a:gd name="T13" fmla="*/ 8 h 80"/>
                    <a:gd name="T14" fmla="*/ 8 w 112"/>
                    <a:gd name="T15" fmla="*/ 0 h 80"/>
                    <a:gd name="T16" fmla="*/ 8 w 112"/>
                    <a:gd name="T17" fmla="*/ 0 h 80"/>
                    <a:gd name="T18" fmla="*/ 32 w 112"/>
                    <a:gd name="T19" fmla="*/ 0 h 80"/>
                    <a:gd name="T20" fmla="*/ 72 w 112"/>
                    <a:gd name="T21" fmla="*/ 24 h 80"/>
                    <a:gd name="T22" fmla="*/ 72 w 112"/>
                    <a:gd name="T23" fmla="*/ 24 h 80"/>
                    <a:gd name="T24" fmla="*/ 96 w 112"/>
                    <a:gd name="T25" fmla="*/ 40 h 80"/>
                    <a:gd name="T26" fmla="*/ 104 w 112"/>
                    <a:gd name="T27" fmla="*/ 56 h 80"/>
                    <a:gd name="T28" fmla="*/ 112 w 112"/>
                    <a:gd name="T29" fmla="*/ 72 h 80"/>
                    <a:gd name="T30" fmla="*/ 112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112" y="80"/>
                      </a:moveTo>
                      <a:lnTo>
                        <a:pt x="80" y="80"/>
                      </a:lnTo>
                      <a:lnTo>
                        <a:pt x="40" y="56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72" y="24"/>
                      </a:lnTo>
                      <a:lnTo>
                        <a:pt x="96" y="40"/>
                      </a:lnTo>
                      <a:lnTo>
                        <a:pt x="104" y="56"/>
                      </a:lnTo>
                      <a:lnTo>
                        <a:pt x="112" y="72"/>
                      </a:lnTo>
                      <a:lnTo>
                        <a:pt x="112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24" name="Freeform 811"/>
                <p:cNvSpPr>
                  <a:spLocks/>
                </p:cNvSpPr>
                <p:nvPr/>
              </p:nvSpPr>
              <p:spPr bwMode="invGray">
                <a:xfrm>
                  <a:off x="780" y="2248"/>
                  <a:ext cx="48" cy="104"/>
                </a:xfrm>
                <a:custGeom>
                  <a:avLst/>
                  <a:gdLst>
                    <a:gd name="T0" fmla="*/ 24 w 48"/>
                    <a:gd name="T1" fmla="*/ 104 h 104"/>
                    <a:gd name="T2" fmla="*/ 8 w 48"/>
                    <a:gd name="T3" fmla="*/ 88 h 104"/>
                    <a:gd name="T4" fmla="*/ 0 w 48"/>
                    <a:gd name="T5" fmla="*/ 56 h 104"/>
                    <a:gd name="T6" fmla="*/ 0 w 48"/>
                    <a:gd name="T7" fmla="*/ 56 h 104"/>
                    <a:gd name="T8" fmla="*/ 8 w 48"/>
                    <a:gd name="T9" fmla="*/ 16 h 104"/>
                    <a:gd name="T10" fmla="*/ 24 w 48"/>
                    <a:gd name="T11" fmla="*/ 0 h 104"/>
                    <a:gd name="T12" fmla="*/ 24 w 48"/>
                    <a:gd name="T13" fmla="*/ 0 h 104"/>
                    <a:gd name="T14" fmla="*/ 40 w 48"/>
                    <a:gd name="T15" fmla="*/ 16 h 104"/>
                    <a:gd name="T16" fmla="*/ 48 w 48"/>
                    <a:gd name="T17" fmla="*/ 56 h 104"/>
                    <a:gd name="T18" fmla="*/ 48 w 48"/>
                    <a:gd name="T19" fmla="*/ 56 h 104"/>
                    <a:gd name="T20" fmla="*/ 40 w 48"/>
                    <a:gd name="T21" fmla="*/ 88 h 104"/>
                    <a:gd name="T22" fmla="*/ 24 w 48"/>
                    <a:gd name="T23" fmla="*/ 104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104"/>
                    <a:gd name="T38" fmla="*/ 48 w 48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104">
                      <a:moveTo>
                        <a:pt x="24" y="104"/>
                      </a:moveTo>
                      <a:lnTo>
                        <a:pt x="8" y="88"/>
                      </a:lnTo>
                      <a:lnTo>
                        <a:pt x="0" y="56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56"/>
                      </a:lnTo>
                      <a:lnTo>
                        <a:pt x="40" y="88"/>
                      </a:lnTo>
                      <a:lnTo>
                        <a:pt x="24" y="10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25" name="Freeform 812"/>
                <p:cNvSpPr>
                  <a:spLocks/>
                </p:cNvSpPr>
                <p:nvPr/>
              </p:nvSpPr>
              <p:spPr bwMode="invGray">
                <a:xfrm>
                  <a:off x="540" y="2416"/>
                  <a:ext cx="152" cy="40"/>
                </a:xfrm>
                <a:custGeom>
                  <a:avLst/>
                  <a:gdLst>
                    <a:gd name="T0" fmla="*/ 152 w 152"/>
                    <a:gd name="T1" fmla="*/ 24 h 40"/>
                    <a:gd name="T2" fmla="*/ 144 w 152"/>
                    <a:gd name="T3" fmla="*/ 32 h 40"/>
                    <a:gd name="T4" fmla="*/ 128 w 152"/>
                    <a:gd name="T5" fmla="*/ 32 h 40"/>
                    <a:gd name="T6" fmla="*/ 104 w 152"/>
                    <a:gd name="T7" fmla="*/ 40 h 40"/>
                    <a:gd name="T8" fmla="*/ 80 w 152"/>
                    <a:gd name="T9" fmla="*/ 40 h 40"/>
                    <a:gd name="T10" fmla="*/ 80 w 152"/>
                    <a:gd name="T11" fmla="*/ 40 h 40"/>
                    <a:gd name="T12" fmla="*/ 48 w 152"/>
                    <a:gd name="T13" fmla="*/ 40 h 40"/>
                    <a:gd name="T14" fmla="*/ 24 w 152"/>
                    <a:gd name="T15" fmla="*/ 32 h 40"/>
                    <a:gd name="T16" fmla="*/ 8 w 152"/>
                    <a:gd name="T17" fmla="*/ 32 h 40"/>
                    <a:gd name="T18" fmla="*/ 0 w 152"/>
                    <a:gd name="T19" fmla="*/ 24 h 40"/>
                    <a:gd name="T20" fmla="*/ 0 w 152"/>
                    <a:gd name="T21" fmla="*/ 24 h 40"/>
                    <a:gd name="T22" fmla="*/ 8 w 152"/>
                    <a:gd name="T23" fmla="*/ 16 h 40"/>
                    <a:gd name="T24" fmla="*/ 24 w 152"/>
                    <a:gd name="T25" fmla="*/ 8 h 40"/>
                    <a:gd name="T26" fmla="*/ 48 w 152"/>
                    <a:gd name="T27" fmla="*/ 0 h 40"/>
                    <a:gd name="T28" fmla="*/ 80 w 152"/>
                    <a:gd name="T29" fmla="*/ 0 h 40"/>
                    <a:gd name="T30" fmla="*/ 80 w 152"/>
                    <a:gd name="T31" fmla="*/ 0 h 40"/>
                    <a:gd name="T32" fmla="*/ 104 w 152"/>
                    <a:gd name="T33" fmla="*/ 0 h 40"/>
                    <a:gd name="T34" fmla="*/ 128 w 152"/>
                    <a:gd name="T35" fmla="*/ 8 h 40"/>
                    <a:gd name="T36" fmla="*/ 144 w 152"/>
                    <a:gd name="T37" fmla="*/ 16 h 40"/>
                    <a:gd name="T38" fmla="*/ 152 w 152"/>
                    <a:gd name="T39" fmla="*/ 24 h 4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52"/>
                    <a:gd name="T61" fmla="*/ 0 h 40"/>
                    <a:gd name="T62" fmla="*/ 152 w 152"/>
                    <a:gd name="T63" fmla="*/ 40 h 40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52" h="40">
                      <a:moveTo>
                        <a:pt x="152" y="24"/>
                      </a:moveTo>
                      <a:lnTo>
                        <a:pt x="144" y="32"/>
                      </a:lnTo>
                      <a:lnTo>
                        <a:pt x="128" y="32"/>
                      </a:lnTo>
                      <a:lnTo>
                        <a:pt x="104" y="40"/>
                      </a:lnTo>
                      <a:lnTo>
                        <a:pt x="80" y="40"/>
                      </a:lnTo>
                      <a:lnTo>
                        <a:pt x="48" y="40"/>
                      </a:lnTo>
                      <a:lnTo>
                        <a:pt x="24" y="32"/>
                      </a:lnTo>
                      <a:lnTo>
                        <a:pt x="8" y="32"/>
                      </a:lnTo>
                      <a:lnTo>
                        <a:pt x="0" y="24"/>
                      </a:lnTo>
                      <a:lnTo>
                        <a:pt x="8" y="16"/>
                      </a:lnTo>
                      <a:lnTo>
                        <a:pt x="24" y="8"/>
                      </a:lnTo>
                      <a:lnTo>
                        <a:pt x="48" y="0"/>
                      </a:lnTo>
                      <a:lnTo>
                        <a:pt x="80" y="0"/>
                      </a:lnTo>
                      <a:lnTo>
                        <a:pt x="104" y="0"/>
                      </a:lnTo>
                      <a:lnTo>
                        <a:pt x="128" y="8"/>
                      </a:lnTo>
                      <a:lnTo>
                        <a:pt x="144" y="16"/>
                      </a:lnTo>
                      <a:lnTo>
                        <a:pt x="152" y="2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26" name="Freeform 813"/>
                <p:cNvSpPr>
                  <a:spLocks/>
                </p:cNvSpPr>
                <p:nvPr/>
              </p:nvSpPr>
              <p:spPr bwMode="invGray">
                <a:xfrm>
                  <a:off x="780" y="2520"/>
                  <a:ext cx="48" cy="112"/>
                </a:xfrm>
                <a:custGeom>
                  <a:avLst/>
                  <a:gdLst>
                    <a:gd name="T0" fmla="*/ 24 w 48"/>
                    <a:gd name="T1" fmla="*/ 112 h 112"/>
                    <a:gd name="T2" fmla="*/ 8 w 48"/>
                    <a:gd name="T3" fmla="*/ 96 h 112"/>
                    <a:gd name="T4" fmla="*/ 0 w 48"/>
                    <a:gd name="T5" fmla="*/ 56 h 112"/>
                    <a:gd name="T6" fmla="*/ 0 w 48"/>
                    <a:gd name="T7" fmla="*/ 56 h 112"/>
                    <a:gd name="T8" fmla="*/ 8 w 48"/>
                    <a:gd name="T9" fmla="*/ 16 h 112"/>
                    <a:gd name="T10" fmla="*/ 24 w 48"/>
                    <a:gd name="T11" fmla="*/ 0 h 112"/>
                    <a:gd name="T12" fmla="*/ 24 w 48"/>
                    <a:gd name="T13" fmla="*/ 0 h 112"/>
                    <a:gd name="T14" fmla="*/ 40 w 48"/>
                    <a:gd name="T15" fmla="*/ 16 h 112"/>
                    <a:gd name="T16" fmla="*/ 48 w 48"/>
                    <a:gd name="T17" fmla="*/ 56 h 112"/>
                    <a:gd name="T18" fmla="*/ 48 w 48"/>
                    <a:gd name="T19" fmla="*/ 56 h 112"/>
                    <a:gd name="T20" fmla="*/ 40 w 48"/>
                    <a:gd name="T21" fmla="*/ 96 h 112"/>
                    <a:gd name="T22" fmla="*/ 24 w 48"/>
                    <a:gd name="T23" fmla="*/ 112 h 11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112"/>
                    <a:gd name="T38" fmla="*/ 48 w 48"/>
                    <a:gd name="T39" fmla="*/ 112 h 11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112">
                      <a:moveTo>
                        <a:pt x="24" y="112"/>
                      </a:moveTo>
                      <a:lnTo>
                        <a:pt x="8" y="96"/>
                      </a:lnTo>
                      <a:lnTo>
                        <a:pt x="0" y="56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56"/>
                      </a:lnTo>
                      <a:lnTo>
                        <a:pt x="40" y="96"/>
                      </a:lnTo>
                      <a:lnTo>
                        <a:pt x="24" y="11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27" name="Freeform 814"/>
                <p:cNvSpPr>
                  <a:spLocks/>
                </p:cNvSpPr>
                <p:nvPr/>
              </p:nvSpPr>
              <p:spPr bwMode="invGray">
                <a:xfrm>
                  <a:off x="612" y="2304"/>
                  <a:ext cx="112" cy="80"/>
                </a:xfrm>
                <a:custGeom>
                  <a:avLst/>
                  <a:gdLst>
                    <a:gd name="T0" fmla="*/ 112 w 112"/>
                    <a:gd name="T1" fmla="*/ 80 h 80"/>
                    <a:gd name="T2" fmla="*/ 80 w 112"/>
                    <a:gd name="T3" fmla="*/ 80 h 80"/>
                    <a:gd name="T4" fmla="*/ 40 w 112"/>
                    <a:gd name="T5" fmla="*/ 56 h 80"/>
                    <a:gd name="T6" fmla="*/ 40 w 112"/>
                    <a:gd name="T7" fmla="*/ 56 h 80"/>
                    <a:gd name="T8" fmla="*/ 16 w 112"/>
                    <a:gd name="T9" fmla="*/ 40 h 80"/>
                    <a:gd name="T10" fmla="*/ 8 w 112"/>
                    <a:gd name="T11" fmla="*/ 24 h 80"/>
                    <a:gd name="T12" fmla="*/ 0 w 112"/>
                    <a:gd name="T13" fmla="*/ 8 h 80"/>
                    <a:gd name="T14" fmla="*/ 0 w 112"/>
                    <a:gd name="T15" fmla="*/ 0 h 80"/>
                    <a:gd name="T16" fmla="*/ 0 w 112"/>
                    <a:gd name="T17" fmla="*/ 0 h 80"/>
                    <a:gd name="T18" fmla="*/ 32 w 112"/>
                    <a:gd name="T19" fmla="*/ 8 h 80"/>
                    <a:gd name="T20" fmla="*/ 72 w 112"/>
                    <a:gd name="T21" fmla="*/ 24 h 80"/>
                    <a:gd name="T22" fmla="*/ 72 w 112"/>
                    <a:gd name="T23" fmla="*/ 24 h 80"/>
                    <a:gd name="T24" fmla="*/ 96 w 112"/>
                    <a:gd name="T25" fmla="*/ 40 h 80"/>
                    <a:gd name="T26" fmla="*/ 104 w 112"/>
                    <a:gd name="T27" fmla="*/ 56 h 80"/>
                    <a:gd name="T28" fmla="*/ 112 w 112"/>
                    <a:gd name="T29" fmla="*/ 72 h 80"/>
                    <a:gd name="T30" fmla="*/ 112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112" y="80"/>
                      </a:moveTo>
                      <a:lnTo>
                        <a:pt x="80" y="80"/>
                      </a:lnTo>
                      <a:lnTo>
                        <a:pt x="40" y="56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32" y="8"/>
                      </a:lnTo>
                      <a:lnTo>
                        <a:pt x="72" y="24"/>
                      </a:lnTo>
                      <a:lnTo>
                        <a:pt x="96" y="40"/>
                      </a:lnTo>
                      <a:lnTo>
                        <a:pt x="104" y="56"/>
                      </a:lnTo>
                      <a:lnTo>
                        <a:pt x="112" y="72"/>
                      </a:lnTo>
                      <a:lnTo>
                        <a:pt x="112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28" name="Freeform 815"/>
                <p:cNvSpPr>
                  <a:spLocks/>
                </p:cNvSpPr>
                <p:nvPr/>
              </p:nvSpPr>
              <p:spPr bwMode="invGray">
                <a:xfrm>
                  <a:off x="876" y="2296"/>
                  <a:ext cx="112" cy="80"/>
                </a:xfrm>
                <a:custGeom>
                  <a:avLst/>
                  <a:gdLst>
                    <a:gd name="T0" fmla="*/ 8 w 112"/>
                    <a:gd name="T1" fmla="*/ 80 h 80"/>
                    <a:gd name="T2" fmla="*/ 0 w 112"/>
                    <a:gd name="T3" fmla="*/ 72 h 80"/>
                    <a:gd name="T4" fmla="*/ 8 w 112"/>
                    <a:gd name="T5" fmla="*/ 56 h 80"/>
                    <a:gd name="T6" fmla="*/ 24 w 112"/>
                    <a:gd name="T7" fmla="*/ 40 h 80"/>
                    <a:gd name="T8" fmla="*/ 40 w 112"/>
                    <a:gd name="T9" fmla="*/ 24 h 80"/>
                    <a:gd name="T10" fmla="*/ 40 w 112"/>
                    <a:gd name="T11" fmla="*/ 24 h 80"/>
                    <a:gd name="T12" fmla="*/ 80 w 112"/>
                    <a:gd name="T13" fmla="*/ 8 h 80"/>
                    <a:gd name="T14" fmla="*/ 112 w 112"/>
                    <a:gd name="T15" fmla="*/ 0 h 80"/>
                    <a:gd name="T16" fmla="*/ 112 w 112"/>
                    <a:gd name="T17" fmla="*/ 0 h 80"/>
                    <a:gd name="T18" fmla="*/ 112 w 112"/>
                    <a:gd name="T19" fmla="*/ 8 h 80"/>
                    <a:gd name="T20" fmla="*/ 112 w 112"/>
                    <a:gd name="T21" fmla="*/ 24 h 80"/>
                    <a:gd name="T22" fmla="*/ 96 w 112"/>
                    <a:gd name="T23" fmla="*/ 40 h 80"/>
                    <a:gd name="T24" fmla="*/ 80 w 112"/>
                    <a:gd name="T25" fmla="*/ 56 h 80"/>
                    <a:gd name="T26" fmla="*/ 80 w 112"/>
                    <a:gd name="T27" fmla="*/ 56 h 80"/>
                    <a:gd name="T28" fmla="*/ 32 w 112"/>
                    <a:gd name="T29" fmla="*/ 80 h 80"/>
                    <a:gd name="T30" fmla="*/ 8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8" y="80"/>
                      </a:moveTo>
                      <a:lnTo>
                        <a:pt x="0" y="72"/>
                      </a:lnTo>
                      <a:lnTo>
                        <a:pt x="8" y="56"/>
                      </a:lnTo>
                      <a:lnTo>
                        <a:pt x="24" y="40"/>
                      </a:lnTo>
                      <a:lnTo>
                        <a:pt x="40" y="24"/>
                      </a:lnTo>
                      <a:lnTo>
                        <a:pt x="80" y="8"/>
                      </a:lnTo>
                      <a:lnTo>
                        <a:pt x="112" y="0"/>
                      </a:lnTo>
                      <a:lnTo>
                        <a:pt x="112" y="8"/>
                      </a:lnTo>
                      <a:lnTo>
                        <a:pt x="112" y="24"/>
                      </a:lnTo>
                      <a:lnTo>
                        <a:pt x="96" y="40"/>
                      </a:lnTo>
                      <a:lnTo>
                        <a:pt x="80" y="56"/>
                      </a:lnTo>
                      <a:lnTo>
                        <a:pt x="32" y="80"/>
                      </a:lnTo>
                      <a:lnTo>
                        <a:pt x="8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29" name="Freeform 816"/>
                <p:cNvSpPr>
                  <a:spLocks/>
                </p:cNvSpPr>
                <p:nvPr/>
              </p:nvSpPr>
              <p:spPr bwMode="invGray">
                <a:xfrm>
                  <a:off x="916" y="2352"/>
                  <a:ext cx="136" cy="56"/>
                </a:xfrm>
                <a:custGeom>
                  <a:avLst/>
                  <a:gdLst>
                    <a:gd name="T0" fmla="*/ 0 w 136"/>
                    <a:gd name="T1" fmla="*/ 48 h 56"/>
                    <a:gd name="T2" fmla="*/ 0 w 136"/>
                    <a:gd name="T3" fmla="*/ 40 h 56"/>
                    <a:gd name="T4" fmla="*/ 16 w 136"/>
                    <a:gd name="T5" fmla="*/ 32 h 56"/>
                    <a:gd name="T6" fmla="*/ 32 w 136"/>
                    <a:gd name="T7" fmla="*/ 16 h 56"/>
                    <a:gd name="T8" fmla="*/ 56 w 136"/>
                    <a:gd name="T9" fmla="*/ 8 h 56"/>
                    <a:gd name="T10" fmla="*/ 56 w 136"/>
                    <a:gd name="T11" fmla="*/ 8 h 56"/>
                    <a:gd name="T12" fmla="*/ 88 w 136"/>
                    <a:gd name="T13" fmla="*/ 0 h 56"/>
                    <a:gd name="T14" fmla="*/ 112 w 136"/>
                    <a:gd name="T15" fmla="*/ 0 h 56"/>
                    <a:gd name="T16" fmla="*/ 128 w 136"/>
                    <a:gd name="T17" fmla="*/ 0 h 56"/>
                    <a:gd name="T18" fmla="*/ 136 w 136"/>
                    <a:gd name="T19" fmla="*/ 8 h 56"/>
                    <a:gd name="T20" fmla="*/ 136 w 136"/>
                    <a:gd name="T21" fmla="*/ 8 h 56"/>
                    <a:gd name="T22" fmla="*/ 136 w 136"/>
                    <a:gd name="T23" fmla="*/ 16 h 56"/>
                    <a:gd name="T24" fmla="*/ 128 w 136"/>
                    <a:gd name="T25" fmla="*/ 24 h 56"/>
                    <a:gd name="T26" fmla="*/ 104 w 136"/>
                    <a:gd name="T27" fmla="*/ 32 h 56"/>
                    <a:gd name="T28" fmla="*/ 80 w 136"/>
                    <a:gd name="T29" fmla="*/ 48 h 56"/>
                    <a:gd name="T30" fmla="*/ 80 w 136"/>
                    <a:gd name="T31" fmla="*/ 48 h 56"/>
                    <a:gd name="T32" fmla="*/ 48 w 136"/>
                    <a:gd name="T33" fmla="*/ 48 h 56"/>
                    <a:gd name="T34" fmla="*/ 24 w 136"/>
                    <a:gd name="T35" fmla="*/ 56 h 56"/>
                    <a:gd name="T36" fmla="*/ 8 w 136"/>
                    <a:gd name="T37" fmla="*/ 56 h 56"/>
                    <a:gd name="T38" fmla="*/ 0 w 136"/>
                    <a:gd name="T39" fmla="*/ 4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48"/>
                      </a:moveTo>
                      <a:lnTo>
                        <a:pt x="0" y="40"/>
                      </a:lnTo>
                      <a:lnTo>
                        <a:pt x="16" y="32"/>
                      </a:lnTo>
                      <a:lnTo>
                        <a:pt x="32" y="16"/>
                      </a:lnTo>
                      <a:lnTo>
                        <a:pt x="56" y="8"/>
                      </a:lnTo>
                      <a:lnTo>
                        <a:pt x="88" y="0"/>
                      </a:lnTo>
                      <a:lnTo>
                        <a:pt x="112" y="0"/>
                      </a:lnTo>
                      <a:lnTo>
                        <a:pt x="128" y="0"/>
                      </a:lnTo>
                      <a:lnTo>
                        <a:pt x="136" y="8"/>
                      </a:lnTo>
                      <a:lnTo>
                        <a:pt x="136" y="16"/>
                      </a:lnTo>
                      <a:lnTo>
                        <a:pt x="128" y="24"/>
                      </a:lnTo>
                      <a:lnTo>
                        <a:pt x="104" y="32"/>
                      </a:lnTo>
                      <a:lnTo>
                        <a:pt x="80" y="48"/>
                      </a:lnTo>
                      <a:lnTo>
                        <a:pt x="48" y="48"/>
                      </a:lnTo>
                      <a:lnTo>
                        <a:pt x="24" y="56"/>
                      </a:lnTo>
                      <a:lnTo>
                        <a:pt x="8" y="56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30" name="Freeform 817"/>
                <p:cNvSpPr>
                  <a:spLocks/>
                </p:cNvSpPr>
                <p:nvPr/>
              </p:nvSpPr>
              <p:spPr bwMode="invGray">
                <a:xfrm>
                  <a:off x="564" y="2472"/>
                  <a:ext cx="136" cy="56"/>
                </a:xfrm>
                <a:custGeom>
                  <a:avLst/>
                  <a:gdLst>
                    <a:gd name="T0" fmla="*/ 0 w 136"/>
                    <a:gd name="T1" fmla="*/ 48 h 56"/>
                    <a:gd name="T2" fmla="*/ 0 w 136"/>
                    <a:gd name="T3" fmla="*/ 40 h 56"/>
                    <a:gd name="T4" fmla="*/ 8 w 136"/>
                    <a:gd name="T5" fmla="*/ 32 h 56"/>
                    <a:gd name="T6" fmla="*/ 32 w 136"/>
                    <a:gd name="T7" fmla="*/ 16 h 56"/>
                    <a:gd name="T8" fmla="*/ 56 w 136"/>
                    <a:gd name="T9" fmla="*/ 8 h 56"/>
                    <a:gd name="T10" fmla="*/ 56 w 136"/>
                    <a:gd name="T11" fmla="*/ 8 h 56"/>
                    <a:gd name="T12" fmla="*/ 88 w 136"/>
                    <a:gd name="T13" fmla="*/ 0 h 56"/>
                    <a:gd name="T14" fmla="*/ 112 w 136"/>
                    <a:gd name="T15" fmla="*/ 0 h 56"/>
                    <a:gd name="T16" fmla="*/ 128 w 136"/>
                    <a:gd name="T17" fmla="*/ 0 h 56"/>
                    <a:gd name="T18" fmla="*/ 136 w 136"/>
                    <a:gd name="T19" fmla="*/ 8 h 56"/>
                    <a:gd name="T20" fmla="*/ 136 w 136"/>
                    <a:gd name="T21" fmla="*/ 8 h 56"/>
                    <a:gd name="T22" fmla="*/ 136 w 136"/>
                    <a:gd name="T23" fmla="*/ 16 h 56"/>
                    <a:gd name="T24" fmla="*/ 120 w 136"/>
                    <a:gd name="T25" fmla="*/ 24 h 56"/>
                    <a:gd name="T26" fmla="*/ 104 w 136"/>
                    <a:gd name="T27" fmla="*/ 32 h 56"/>
                    <a:gd name="T28" fmla="*/ 80 w 136"/>
                    <a:gd name="T29" fmla="*/ 48 h 56"/>
                    <a:gd name="T30" fmla="*/ 80 w 136"/>
                    <a:gd name="T31" fmla="*/ 48 h 56"/>
                    <a:gd name="T32" fmla="*/ 48 w 136"/>
                    <a:gd name="T33" fmla="*/ 48 h 56"/>
                    <a:gd name="T34" fmla="*/ 24 w 136"/>
                    <a:gd name="T35" fmla="*/ 56 h 56"/>
                    <a:gd name="T36" fmla="*/ 8 w 136"/>
                    <a:gd name="T37" fmla="*/ 56 h 56"/>
                    <a:gd name="T38" fmla="*/ 0 w 136"/>
                    <a:gd name="T39" fmla="*/ 4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48"/>
                      </a:moveTo>
                      <a:lnTo>
                        <a:pt x="0" y="40"/>
                      </a:lnTo>
                      <a:lnTo>
                        <a:pt x="8" y="32"/>
                      </a:lnTo>
                      <a:lnTo>
                        <a:pt x="32" y="16"/>
                      </a:lnTo>
                      <a:lnTo>
                        <a:pt x="56" y="8"/>
                      </a:lnTo>
                      <a:lnTo>
                        <a:pt x="88" y="0"/>
                      </a:lnTo>
                      <a:lnTo>
                        <a:pt x="112" y="0"/>
                      </a:lnTo>
                      <a:lnTo>
                        <a:pt x="128" y="0"/>
                      </a:lnTo>
                      <a:lnTo>
                        <a:pt x="136" y="8"/>
                      </a:lnTo>
                      <a:lnTo>
                        <a:pt x="136" y="16"/>
                      </a:lnTo>
                      <a:lnTo>
                        <a:pt x="120" y="24"/>
                      </a:lnTo>
                      <a:lnTo>
                        <a:pt x="104" y="32"/>
                      </a:lnTo>
                      <a:lnTo>
                        <a:pt x="80" y="48"/>
                      </a:lnTo>
                      <a:lnTo>
                        <a:pt x="48" y="48"/>
                      </a:lnTo>
                      <a:lnTo>
                        <a:pt x="24" y="56"/>
                      </a:lnTo>
                      <a:lnTo>
                        <a:pt x="8" y="56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31" name="Freeform 818"/>
                <p:cNvSpPr>
                  <a:spLocks/>
                </p:cNvSpPr>
                <p:nvPr/>
              </p:nvSpPr>
              <p:spPr bwMode="invGray">
                <a:xfrm>
                  <a:off x="628" y="2504"/>
                  <a:ext cx="112" cy="72"/>
                </a:xfrm>
                <a:custGeom>
                  <a:avLst/>
                  <a:gdLst>
                    <a:gd name="T0" fmla="*/ 8 w 112"/>
                    <a:gd name="T1" fmla="*/ 72 h 72"/>
                    <a:gd name="T2" fmla="*/ 0 w 112"/>
                    <a:gd name="T3" fmla="*/ 64 h 72"/>
                    <a:gd name="T4" fmla="*/ 8 w 112"/>
                    <a:gd name="T5" fmla="*/ 56 h 72"/>
                    <a:gd name="T6" fmla="*/ 16 w 112"/>
                    <a:gd name="T7" fmla="*/ 40 h 72"/>
                    <a:gd name="T8" fmla="*/ 40 w 112"/>
                    <a:gd name="T9" fmla="*/ 24 h 72"/>
                    <a:gd name="T10" fmla="*/ 40 w 112"/>
                    <a:gd name="T11" fmla="*/ 24 h 72"/>
                    <a:gd name="T12" fmla="*/ 80 w 112"/>
                    <a:gd name="T13" fmla="*/ 0 h 72"/>
                    <a:gd name="T14" fmla="*/ 112 w 112"/>
                    <a:gd name="T15" fmla="*/ 0 h 72"/>
                    <a:gd name="T16" fmla="*/ 112 w 112"/>
                    <a:gd name="T17" fmla="*/ 0 h 72"/>
                    <a:gd name="T18" fmla="*/ 112 w 112"/>
                    <a:gd name="T19" fmla="*/ 8 h 72"/>
                    <a:gd name="T20" fmla="*/ 112 w 112"/>
                    <a:gd name="T21" fmla="*/ 16 h 72"/>
                    <a:gd name="T22" fmla="*/ 96 w 112"/>
                    <a:gd name="T23" fmla="*/ 32 h 72"/>
                    <a:gd name="T24" fmla="*/ 80 w 112"/>
                    <a:gd name="T25" fmla="*/ 48 h 72"/>
                    <a:gd name="T26" fmla="*/ 80 w 112"/>
                    <a:gd name="T27" fmla="*/ 48 h 72"/>
                    <a:gd name="T28" fmla="*/ 32 w 112"/>
                    <a:gd name="T29" fmla="*/ 72 h 72"/>
                    <a:gd name="T30" fmla="*/ 8 w 112"/>
                    <a:gd name="T31" fmla="*/ 72 h 7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72"/>
                    <a:gd name="T50" fmla="*/ 112 w 112"/>
                    <a:gd name="T51" fmla="*/ 72 h 72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72">
                      <a:moveTo>
                        <a:pt x="8" y="72"/>
                      </a:moveTo>
                      <a:lnTo>
                        <a:pt x="0" y="64"/>
                      </a:lnTo>
                      <a:lnTo>
                        <a:pt x="8" y="56"/>
                      </a:lnTo>
                      <a:lnTo>
                        <a:pt x="16" y="40"/>
                      </a:lnTo>
                      <a:lnTo>
                        <a:pt x="40" y="24"/>
                      </a:lnTo>
                      <a:lnTo>
                        <a:pt x="80" y="0"/>
                      </a:lnTo>
                      <a:lnTo>
                        <a:pt x="112" y="0"/>
                      </a:lnTo>
                      <a:lnTo>
                        <a:pt x="112" y="8"/>
                      </a:lnTo>
                      <a:lnTo>
                        <a:pt x="112" y="16"/>
                      </a:lnTo>
                      <a:lnTo>
                        <a:pt x="96" y="32"/>
                      </a:lnTo>
                      <a:lnTo>
                        <a:pt x="80" y="48"/>
                      </a:lnTo>
                      <a:lnTo>
                        <a:pt x="32" y="72"/>
                      </a:lnTo>
                      <a:lnTo>
                        <a:pt x="8" y="7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32" name="Freeform 819"/>
                <p:cNvSpPr>
                  <a:spLocks/>
                </p:cNvSpPr>
                <p:nvPr/>
              </p:nvSpPr>
              <p:spPr bwMode="invGray">
                <a:xfrm>
                  <a:off x="932" y="2464"/>
                  <a:ext cx="136" cy="56"/>
                </a:xfrm>
                <a:custGeom>
                  <a:avLst/>
                  <a:gdLst>
                    <a:gd name="T0" fmla="*/ 0 w 136"/>
                    <a:gd name="T1" fmla="*/ 8 h 56"/>
                    <a:gd name="T2" fmla="*/ 8 w 136"/>
                    <a:gd name="T3" fmla="*/ 0 h 56"/>
                    <a:gd name="T4" fmla="*/ 32 w 136"/>
                    <a:gd name="T5" fmla="*/ 0 h 56"/>
                    <a:gd name="T6" fmla="*/ 56 w 136"/>
                    <a:gd name="T7" fmla="*/ 0 h 56"/>
                    <a:gd name="T8" fmla="*/ 80 w 136"/>
                    <a:gd name="T9" fmla="*/ 8 h 56"/>
                    <a:gd name="T10" fmla="*/ 80 w 136"/>
                    <a:gd name="T11" fmla="*/ 8 h 56"/>
                    <a:gd name="T12" fmla="*/ 104 w 136"/>
                    <a:gd name="T13" fmla="*/ 16 h 56"/>
                    <a:gd name="T14" fmla="*/ 128 w 136"/>
                    <a:gd name="T15" fmla="*/ 32 h 56"/>
                    <a:gd name="T16" fmla="*/ 136 w 136"/>
                    <a:gd name="T17" fmla="*/ 40 h 56"/>
                    <a:gd name="T18" fmla="*/ 136 w 136"/>
                    <a:gd name="T19" fmla="*/ 48 h 56"/>
                    <a:gd name="T20" fmla="*/ 136 w 136"/>
                    <a:gd name="T21" fmla="*/ 48 h 56"/>
                    <a:gd name="T22" fmla="*/ 128 w 136"/>
                    <a:gd name="T23" fmla="*/ 56 h 56"/>
                    <a:gd name="T24" fmla="*/ 112 w 136"/>
                    <a:gd name="T25" fmla="*/ 56 h 56"/>
                    <a:gd name="T26" fmla="*/ 88 w 136"/>
                    <a:gd name="T27" fmla="*/ 56 h 56"/>
                    <a:gd name="T28" fmla="*/ 64 w 136"/>
                    <a:gd name="T29" fmla="*/ 48 h 56"/>
                    <a:gd name="T30" fmla="*/ 64 w 136"/>
                    <a:gd name="T31" fmla="*/ 48 h 56"/>
                    <a:gd name="T32" fmla="*/ 32 w 136"/>
                    <a:gd name="T33" fmla="*/ 40 h 56"/>
                    <a:gd name="T34" fmla="*/ 16 w 136"/>
                    <a:gd name="T35" fmla="*/ 24 h 56"/>
                    <a:gd name="T36" fmla="*/ 0 w 136"/>
                    <a:gd name="T37" fmla="*/ 16 h 56"/>
                    <a:gd name="T38" fmla="*/ 0 w 136"/>
                    <a:gd name="T39" fmla="*/ 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8"/>
                      </a:move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56" y="0"/>
                      </a:lnTo>
                      <a:lnTo>
                        <a:pt x="80" y="8"/>
                      </a:lnTo>
                      <a:lnTo>
                        <a:pt x="104" y="16"/>
                      </a:lnTo>
                      <a:lnTo>
                        <a:pt x="128" y="32"/>
                      </a:lnTo>
                      <a:lnTo>
                        <a:pt x="136" y="40"/>
                      </a:lnTo>
                      <a:lnTo>
                        <a:pt x="136" y="48"/>
                      </a:lnTo>
                      <a:lnTo>
                        <a:pt x="128" y="56"/>
                      </a:lnTo>
                      <a:lnTo>
                        <a:pt x="112" y="56"/>
                      </a:lnTo>
                      <a:lnTo>
                        <a:pt x="88" y="56"/>
                      </a:lnTo>
                      <a:lnTo>
                        <a:pt x="64" y="48"/>
                      </a:lnTo>
                      <a:lnTo>
                        <a:pt x="32" y="40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33" name="Freeform 820"/>
                <p:cNvSpPr>
                  <a:spLocks/>
                </p:cNvSpPr>
                <p:nvPr/>
              </p:nvSpPr>
              <p:spPr bwMode="invGray">
                <a:xfrm>
                  <a:off x="564" y="2360"/>
                  <a:ext cx="136" cy="56"/>
                </a:xfrm>
                <a:custGeom>
                  <a:avLst/>
                  <a:gdLst>
                    <a:gd name="T0" fmla="*/ 0 w 136"/>
                    <a:gd name="T1" fmla="*/ 8 h 56"/>
                    <a:gd name="T2" fmla="*/ 8 w 136"/>
                    <a:gd name="T3" fmla="*/ 0 h 56"/>
                    <a:gd name="T4" fmla="*/ 24 w 136"/>
                    <a:gd name="T5" fmla="*/ 0 h 56"/>
                    <a:gd name="T6" fmla="*/ 48 w 136"/>
                    <a:gd name="T7" fmla="*/ 0 h 56"/>
                    <a:gd name="T8" fmla="*/ 80 w 136"/>
                    <a:gd name="T9" fmla="*/ 8 h 56"/>
                    <a:gd name="T10" fmla="*/ 80 w 136"/>
                    <a:gd name="T11" fmla="*/ 8 h 56"/>
                    <a:gd name="T12" fmla="*/ 104 w 136"/>
                    <a:gd name="T13" fmla="*/ 16 h 56"/>
                    <a:gd name="T14" fmla="*/ 120 w 136"/>
                    <a:gd name="T15" fmla="*/ 24 h 56"/>
                    <a:gd name="T16" fmla="*/ 136 w 136"/>
                    <a:gd name="T17" fmla="*/ 40 h 56"/>
                    <a:gd name="T18" fmla="*/ 136 w 136"/>
                    <a:gd name="T19" fmla="*/ 48 h 56"/>
                    <a:gd name="T20" fmla="*/ 136 w 136"/>
                    <a:gd name="T21" fmla="*/ 48 h 56"/>
                    <a:gd name="T22" fmla="*/ 128 w 136"/>
                    <a:gd name="T23" fmla="*/ 48 h 56"/>
                    <a:gd name="T24" fmla="*/ 112 w 136"/>
                    <a:gd name="T25" fmla="*/ 56 h 56"/>
                    <a:gd name="T26" fmla="*/ 88 w 136"/>
                    <a:gd name="T27" fmla="*/ 48 h 56"/>
                    <a:gd name="T28" fmla="*/ 56 w 136"/>
                    <a:gd name="T29" fmla="*/ 40 h 56"/>
                    <a:gd name="T30" fmla="*/ 56 w 136"/>
                    <a:gd name="T31" fmla="*/ 40 h 56"/>
                    <a:gd name="T32" fmla="*/ 32 w 136"/>
                    <a:gd name="T33" fmla="*/ 32 h 56"/>
                    <a:gd name="T34" fmla="*/ 8 w 136"/>
                    <a:gd name="T35" fmla="*/ 24 h 56"/>
                    <a:gd name="T36" fmla="*/ 0 w 136"/>
                    <a:gd name="T37" fmla="*/ 16 h 56"/>
                    <a:gd name="T38" fmla="*/ 0 w 136"/>
                    <a:gd name="T39" fmla="*/ 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8"/>
                      </a:moveTo>
                      <a:lnTo>
                        <a:pt x="8" y="0"/>
                      </a:lnTo>
                      <a:lnTo>
                        <a:pt x="24" y="0"/>
                      </a:lnTo>
                      <a:lnTo>
                        <a:pt x="48" y="0"/>
                      </a:lnTo>
                      <a:lnTo>
                        <a:pt x="80" y="8"/>
                      </a:lnTo>
                      <a:lnTo>
                        <a:pt x="104" y="16"/>
                      </a:lnTo>
                      <a:lnTo>
                        <a:pt x="120" y="24"/>
                      </a:lnTo>
                      <a:lnTo>
                        <a:pt x="136" y="40"/>
                      </a:lnTo>
                      <a:lnTo>
                        <a:pt x="136" y="48"/>
                      </a:lnTo>
                      <a:lnTo>
                        <a:pt x="128" y="48"/>
                      </a:lnTo>
                      <a:lnTo>
                        <a:pt x="112" y="56"/>
                      </a:lnTo>
                      <a:lnTo>
                        <a:pt x="88" y="48"/>
                      </a:lnTo>
                      <a:lnTo>
                        <a:pt x="56" y="40"/>
                      </a:lnTo>
                      <a:lnTo>
                        <a:pt x="32" y="32"/>
                      </a:lnTo>
                      <a:lnTo>
                        <a:pt x="8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34" name="Freeform 821"/>
                <p:cNvSpPr>
                  <a:spLocks/>
                </p:cNvSpPr>
                <p:nvPr/>
              </p:nvSpPr>
              <p:spPr bwMode="invGray">
                <a:xfrm>
                  <a:off x="692" y="2256"/>
                  <a:ext cx="72" cy="104"/>
                </a:xfrm>
                <a:custGeom>
                  <a:avLst/>
                  <a:gdLst>
                    <a:gd name="T0" fmla="*/ 8 w 72"/>
                    <a:gd name="T1" fmla="*/ 0 h 104"/>
                    <a:gd name="T2" fmla="*/ 32 w 72"/>
                    <a:gd name="T3" fmla="*/ 8 h 104"/>
                    <a:gd name="T4" fmla="*/ 64 w 72"/>
                    <a:gd name="T5" fmla="*/ 48 h 104"/>
                    <a:gd name="T6" fmla="*/ 64 w 72"/>
                    <a:gd name="T7" fmla="*/ 48 h 104"/>
                    <a:gd name="T8" fmla="*/ 72 w 72"/>
                    <a:gd name="T9" fmla="*/ 80 h 104"/>
                    <a:gd name="T10" fmla="*/ 64 w 72"/>
                    <a:gd name="T11" fmla="*/ 104 h 104"/>
                    <a:gd name="T12" fmla="*/ 64 w 72"/>
                    <a:gd name="T13" fmla="*/ 104 h 104"/>
                    <a:gd name="T14" fmla="*/ 40 w 72"/>
                    <a:gd name="T15" fmla="*/ 96 h 104"/>
                    <a:gd name="T16" fmla="*/ 16 w 72"/>
                    <a:gd name="T17" fmla="*/ 56 h 104"/>
                    <a:gd name="T18" fmla="*/ 16 w 72"/>
                    <a:gd name="T19" fmla="*/ 56 h 104"/>
                    <a:gd name="T20" fmla="*/ 0 w 72"/>
                    <a:gd name="T21" fmla="*/ 24 h 104"/>
                    <a:gd name="T22" fmla="*/ 8 w 72"/>
                    <a:gd name="T23" fmla="*/ 0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104"/>
                    <a:gd name="T38" fmla="*/ 72 w 72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104">
                      <a:moveTo>
                        <a:pt x="8" y="0"/>
                      </a:moveTo>
                      <a:lnTo>
                        <a:pt x="32" y="8"/>
                      </a:lnTo>
                      <a:lnTo>
                        <a:pt x="64" y="48"/>
                      </a:lnTo>
                      <a:lnTo>
                        <a:pt x="72" y="80"/>
                      </a:lnTo>
                      <a:lnTo>
                        <a:pt x="64" y="104"/>
                      </a:lnTo>
                      <a:lnTo>
                        <a:pt x="40" y="96"/>
                      </a:lnTo>
                      <a:lnTo>
                        <a:pt x="16" y="56"/>
                      </a:lnTo>
                      <a:lnTo>
                        <a:pt x="0" y="24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35" name="Freeform 822"/>
                <p:cNvSpPr>
                  <a:spLocks/>
                </p:cNvSpPr>
                <p:nvPr/>
              </p:nvSpPr>
              <p:spPr bwMode="invGray">
                <a:xfrm>
                  <a:off x="852" y="2520"/>
                  <a:ext cx="72" cy="96"/>
                </a:xfrm>
                <a:custGeom>
                  <a:avLst/>
                  <a:gdLst>
                    <a:gd name="T0" fmla="*/ 8 w 72"/>
                    <a:gd name="T1" fmla="*/ 0 h 96"/>
                    <a:gd name="T2" fmla="*/ 32 w 72"/>
                    <a:gd name="T3" fmla="*/ 8 h 96"/>
                    <a:gd name="T4" fmla="*/ 56 w 72"/>
                    <a:gd name="T5" fmla="*/ 40 h 96"/>
                    <a:gd name="T6" fmla="*/ 56 w 72"/>
                    <a:gd name="T7" fmla="*/ 40 h 96"/>
                    <a:gd name="T8" fmla="*/ 72 w 72"/>
                    <a:gd name="T9" fmla="*/ 80 h 96"/>
                    <a:gd name="T10" fmla="*/ 64 w 72"/>
                    <a:gd name="T11" fmla="*/ 96 h 96"/>
                    <a:gd name="T12" fmla="*/ 64 w 72"/>
                    <a:gd name="T13" fmla="*/ 96 h 96"/>
                    <a:gd name="T14" fmla="*/ 40 w 72"/>
                    <a:gd name="T15" fmla="*/ 88 h 96"/>
                    <a:gd name="T16" fmla="*/ 8 w 72"/>
                    <a:gd name="T17" fmla="*/ 56 h 96"/>
                    <a:gd name="T18" fmla="*/ 8 w 72"/>
                    <a:gd name="T19" fmla="*/ 56 h 96"/>
                    <a:gd name="T20" fmla="*/ 0 w 72"/>
                    <a:gd name="T21" fmla="*/ 16 h 96"/>
                    <a:gd name="T22" fmla="*/ 8 w 72"/>
                    <a:gd name="T23" fmla="*/ 0 h 9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96"/>
                    <a:gd name="T38" fmla="*/ 72 w 72"/>
                    <a:gd name="T39" fmla="*/ 96 h 9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96">
                      <a:moveTo>
                        <a:pt x="8" y="0"/>
                      </a:moveTo>
                      <a:lnTo>
                        <a:pt x="32" y="8"/>
                      </a:lnTo>
                      <a:lnTo>
                        <a:pt x="56" y="40"/>
                      </a:lnTo>
                      <a:lnTo>
                        <a:pt x="72" y="80"/>
                      </a:lnTo>
                      <a:lnTo>
                        <a:pt x="64" y="96"/>
                      </a:lnTo>
                      <a:lnTo>
                        <a:pt x="40" y="88"/>
                      </a:lnTo>
                      <a:lnTo>
                        <a:pt x="8" y="56"/>
                      </a:lnTo>
                      <a:lnTo>
                        <a:pt x="0" y="16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36" name="Freeform 823"/>
                <p:cNvSpPr>
                  <a:spLocks/>
                </p:cNvSpPr>
                <p:nvPr/>
              </p:nvSpPr>
              <p:spPr bwMode="invGray">
                <a:xfrm>
                  <a:off x="844" y="2256"/>
                  <a:ext cx="72" cy="104"/>
                </a:xfrm>
                <a:custGeom>
                  <a:avLst/>
                  <a:gdLst>
                    <a:gd name="T0" fmla="*/ 64 w 72"/>
                    <a:gd name="T1" fmla="*/ 0 h 104"/>
                    <a:gd name="T2" fmla="*/ 72 w 72"/>
                    <a:gd name="T3" fmla="*/ 24 h 104"/>
                    <a:gd name="T4" fmla="*/ 56 w 72"/>
                    <a:gd name="T5" fmla="*/ 56 h 104"/>
                    <a:gd name="T6" fmla="*/ 56 w 72"/>
                    <a:gd name="T7" fmla="*/ 56 h 104"/>
                    <a:gd name="T8" fmla="*/ 32 w 72"/>
                    <a:gd name="T9" fmla="*/ 88 h 104"/>
                    <a:gd name="T10" fmla="*/ 8 w 72"/>
                    <a:gd name="T11" fmla="*/ 104 h 104"/>
                    <a:gd name="T12" fmla="*/ 8 w 72"/>
                    <a:gd name="T13" fmla="*/ 104 h 104"/>
                    <a:gd name="T14" fmla="*/ 0 w 72"/>
                    <a:gd name="T15" fmla="*/ 80 h 104"/>
                    <a:gd name="T16" fmla="*/ 8 w 72"/>
                    <a:gd name="T17" fmla="*/ 40 h 104"/>
                    <a:gd name="T18" fmla="*/ 8 w 72"/>
                    <a:gd name="T19" fmla="*/ 40 h 104"/>
                    <a:gd name="T20" fmla="*/ 40 w 72"/>
                    <a:gd name="T21" fmla="*/ 8 h 104"/>
                    <a:gd name="T22" fmla="*/ 64 w 72"/>
                    <a:gd name="T23" fmla="*/ 0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104"/>
                    <a:gd name="T38" fmla="*/ 72 w 72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104">
                      <a:moveTo>
                        <a:pt x="64" y="0"/>
                      </a:moveTo>
                      <a:lnTo>
                        <a:pt x="72" y="24"/>
                      </a:lnTo>
                      <a:lnTo>
                        <a:pt x="56" y="56"/>
                      </a:lnTo>
                      <a:lnTo>
                        <a:pt x="32" y="88"/>
                      </a:lnTo>
                      <a:lnTo>
                        <a:pt x="8" y="104"/>
                      </a:lnTo>
                      <a:lnTo>
                        <a:pt x="0" y="80"/>
                      </a:lnTo>
                      <a:lnTo>
                        <a:pt x="8" y="40"/>
                      </a:lnTo>
                      <a:lnTo>
                        <a:pt x="40" y="8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37" name="Freeform 824"/>
                <p:cNvSpPr>
                  <a:spLocks/>
                </p:cNvSpPr>
                <p:nvPr/>
              </p:nvSpPr>
              <p:spPr bwMode="invGray">
                <a:xfrm>
                  <a:off x="700" y="2520"/>
                  <a:ext cx="80" cy="96"/>
                </a:xfrm>
                <a:custGeom>
                  <a:avLst/>
                  <a:gdLst>
                    <a:gd name="T0" fmla="*/ 64 w 80"/>
                    <a:gd name="T1" fmla="*/ 0 h 96"/>
                    <a:gd name="T2" fmla="*/ 80 w 80"/>
                    <a:gd name="T3" fmla="*/ 16 h 96"/>
                    <a:gd name="T4" fmla="*/ 64 w 80"/>
                    <a:gd name="T5" fmla="*/ 56 h 96"/>
                    <a:gd name="T6" fmla="*/ 64 w 80"/>
                    <a:gd name="T7" fmla="*/ 56 h 96"/>
                    <a:gd name="T8" fmla="*/ 40 w 80"/>
                    <a:gd name="T9" fmla="*/ 88 h 96"/>
                    <a:gd name="T10" fmla="*/ 8 w 80"/>
                    <a:gd name="T11" fmla="*/ 96 h 96"/>
                    <a:gd name="T12" fmla="*/ 8 w 80"/>
                    <a:gd name="T13" fmla="*/ 96 h 96"/>
                    <a:gd name="T14" fmla="*/ 0 w 80"/>
                    <a:gd name="T15" fmla="*/ 80 h 96"/>
                    <a:gd name="T16" fmla="*/ 16 w 80"/>
                    <a:gd name="T17" fmla="*/ 40 h 96"/>
                    <a:gd name="T18" fmla="*/ 16 w 80"/>
                    <a:gd name="T19" fmla="*/ 40 h 96"/>
                    <a:gd name="T20" fmla="*/ 40 w 80"/>
                    <a:gd name="T21" fmla="*/ 8 h 96"/>
                    <a:gd name="T22" fmla="*/ 64 w 80"/>
                    <a:gd name="T23" fmla="*/ 0 h 9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0"/>
                    <a:gd name="T37" fmla="*/ 0 h 96"/>
                    <a:gd name="T38" fmla="*/ 80 w 80"/>
                    <a:gd name="T39" fmla="*/ 96 h 9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0" h="96">
                      <a:moveTo>
                        <a:pt x="64" y="0"/>
                      </a:moveTo>
                      <a:lnTo>
                        <a:pt x="80" y="16"/>
                      </a:lnTo>
                      <a:lnTo>
                        <a:pt x="64" y="56"/>
                      </a:lnTo>
                      <a:lnTo>
                        <a:pt x="40" y="88"/>
                      </a:lnTo>
                      <a:lnTo>
                        <a:pt x="8" y="96"/>
                      </a:lnTo>
                      <a:lnTo>
                        <a:pt x="0" y="80"/>
                      </a:lnTo>
                      <a:lnTo>
                        <a:pt x="16" y="40"/>
                      </a:lnTo>
                      <a:lnTo>
                        <a:pt x="40" y="8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13803" name="Freeform 825"/>
              <p:cNvSpPr>
                <a:spLocks/>
              </p:cNvSpPr>
              <p:nvPr/>
            </p:nvSpPr>
            <p:spPr bwMode="invGray">
              <a:xfrm>
                <a:off x="572" y="1295"/>
                <a:ext cx="472" cy="334"/>
              </a:xfrm>
              <a:custGeom>
                <a:avLst/>
                <a:gdLst>
                  <a:gd name="T0" fmla="*/ 1 w 672"/>
                  <a:gd name="T1" fmla="*/ 2 h 424"/>
                  <a:gd name="T2" fmla="*/ 1 w 672"/>
                  <a:gd name="T3" fmla="*/ 2 h 424"/>
                  <a:gd name="T4" fmla="*/ 1 w 672"/>
                  <a:gd name="T5" fmla="*/ 2 h 424"/>
                  <a:gd name="T6" fmla="*/ 1 w 672"/>
                  <a:gd name="T7" fmla="*/ 2 h 424"/>
                  <a:gd name="T8" fmla="*/ 1 w 672"/>
                  <a:gd name="T9" fmla="*/ 2 h 424"/>
                  <a:gd name="T10" fmla="*/ 1 w 672"/>
                  <a:gd name="T11" fmla="*/ 2 h 424"/>
                  <a:gd name="T12" fmla="*/ 1 w 672"/>
                  <a:gd name="T13" fmla="*/ 2 h 424"/>
                  <a:gd name="T14" fmla="*/ 1 w 672"/>
                  <a:gd name="T15" fmla="*/ 2 h 424"/>
                  <a:gd name="T16" fmla="*/ 1 w 672"/>
                  <a:gd name="T17" fmla="*/ 2 h 424"/>
                  <a:gd name="T18" fmla="*/ 1 w 672"/>
                  <a:gd name="T19" fmla="*/ 2 h 424"/>
                  <a:gd name="T20" fmla="*/ 1 w 672"/>
                  <a:gd name="T21" fmla="*/ 2 h 424"/>
                  <a:gd name="T22" fmla="*/ 1 w 672"/>
                  <a:gd name="T23" fmla="*/ 2 h 424"/>
                  <a:gd name="T24" fmla="*/ 1 w 672"/>
                  <a:gd name="T25" fmla="*/ 2 h 424"/>
                  <a:gd name="T26" fmla="*/ 0 w 672"/>
                  <a:gd name="T27" fmla="*/ 2 h 424"/>
                  <a:gd name="T28" fmla="*/ 0 w 672"/>
                  <a:gd name="T29" fmla="*/ 2 h 424"/>
                  <a:gd name="T30" fmla="*/ 1 w 672"/>
                  <a:gd name="T31" fmla="*/ 2 h 424"/>
                  <a:gd name="T32" fmla="*/ 1 w 672"/>
                  <a:gd name="T33" fmla="*/ 2 h 424"/>
                  <a:gd name="T34" fmla="*/ 1 w 672"/>
                  <a:gd name="T35" fmla="*/ 2 h 424"/>
                  <a:gd name="T36" fmla="*/ 1 w 672"/>
                  <a:gd name="T37" fmla="*/ 2 h 424"/>
                  <a:gd name="T38" fmla="*/ 1 w 672"/>
                  <a:gd name="T39" fmla="*/ 2 h 424"/>
                  <a:gd name="T40" fmla="*/ 1 w 672"/>
                  <a:gd name="T41" fmla="*/ 0 h 424"/>
                  <a:gd name="T42" fmla="*/ 1 w 672"/>
                  <a:gd name="T43" fmla="*/ 0 h 424"/>
                  <a:gd name="T44" fmla="*/ 1 w 672"/>
                  <a:gd name="T45" fmla="*/ 2 h 424"/>
                  <a:gd name="T46" fmla="*/ 1 w 672"/>
                  <a:gd name="T47" fmla="*/ 2 h 424"/>
                  <a:gd name="T48" fmla="*/ 1 w 672"/>
                  <a:gd name="T49" fmla="*/ 2 h 424"/>
                  <a:gd name="T50" fmla="*/ 1 w 672"/>
                  <a:gd name="T51" fmla="*/ 2 h 424"/>
                  <a:gd name="T52" fmla="*/ 1 w 672"/>
                  <a:gd name="T53" fmla="*/ 2 h 424"/>
                  <a:gd name="T54" fmla="*/ 1 w 672"/>
                  <a:gd name="T55" fmla="*/ 2 h 42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72"/>
                  <a:gd name="T85" fmla="*/ 0 h 424"/>
                  <a:gd name="T86" fmla="*/ 672 w 672"/>
                  <a:gd name="T87" fmla="*/ 424 h 42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72" h="424">
                    <a:moveTo>
                      <a:pt x="672" y="216"/>
                    </a:moveTo>
                    <a:lnTo>
                      <a:pt x="664" y="256"/>
                    </a:lnTo>
                    <a:lnTo>
                      <a:pt x="648" y="296"/>
                    </a:lnTo>
                    <a:lnTo>
                      <a:pt x="616" y="328"/>
                    </a:lnTo>
                    <a:lnTo>
                      <a:pt x="576" y="360"/>
                    </a:lnTo>
                    <a:lnTo>
                      <a:pt x="464" y="408"/>
                    </a:lnTo>
                    <a:lnTo>
                      <a:pt x="336" y="424"/>
                    </a:lnTo>
                    <a:lnTo>
                      <a:pt x="208" y="408"/>
                    </a:lnTo>
                    <a:lnTo>
                      <a:pt x="96" y="360"/>
                    </a:lnTo>
                    <a:lnTo>
                      <a:pt x="56" y="328"/>
                    </a:lnTo>
                    <a:lnTo>
                      <a:pt x="24" y="296"/>
                    </a:lnTo>
                    <a:lnTo>
                      <a:pt x="8" y="256"/>
                    </a:lnTo>
                    <a:lnTo>
                      <a:pt x="0" y="216"/>
                    </a:lnTo>
                    <a:lnTo>
                      <a:pt x="8" y="168"/>
                    </a:lnTo>
                    <a:lnTo>
                      <a:pt x="24" y="128"/>
                    </a:lnTo>
                    <a:lnTo>
                      <a:pt x="56" y="96"/>
                    </a:lnTo>
                    <a:lnTo>
                      <a:pt x="96" y="64"/>
                    </a:lnTo>
                    <a:lnTo>
                      <a:pt x="208" y="16"/>
                    </a:lnTo>
                    <a:lnTo>
                      <a:pt x="336" y="0"/>
                    </a:lnTo>
                    <a:lnTo>
                      <a:pt x="464" y="16"/>
                    </a:lnTo>
                    <a:lnTo>
                      <a:pt x="576" y="64"/>
                    </a:lnTo>
                    <a:lnTo>
                      <a:pt x="616" y="96"/>
                    </a:lnTo>
                    <a:lnTo>
                      <a:pt x="648" y="128"/>
                    </a:lnTo>
                    <a:lnTo>
                      <a:pt x="664" y="168"/>
                    </a:lnTo>
                    <a:lnTo>
                      <a:pt x="672" y="216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B3B3B3"/>
                  </a:gs>
                  <a:gs pos="100000">
                    <a:srgbClr val="808080"/>
                  </a:gs>
                </a:gsLst>
                <a:path path="rect">
                  <a:fillToRect l="50000" t="50000" r="50000" b="50000"/>
                </a:path>
              </a:gradFill>
              <a:ln w="317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13804" name="Group 826"/>
              <p:cNvGrpSpPr>
                <a:grpSpLocks/>
              </p:cNvGrpSpPr>
              <p:nvPr/>
            </p:nvGrpSpPr>
            <p:grpSpPr bwMode="auto">
              <a:xfrm>
                <a:off x="632" y="1338"/>
                <a:ext cx="352" cy="248"/>
                <a:chOff x="636" y="2320"/>
                <a:chExt cx="352" cy="248"/>
              </a:xfrm>
            </p:grpSpPr>
            <p:sp>
              <p:nvSpPr>
                <p:cNvPr id="113805" name="Freeform 827"/>
                <p:cNvSpPr>
                  <a:spLocks/>
                </p:cNvSpPr>
                <p:nvPr/>
              </p:nvSpPr>
              <p:spPr bwMode="invGray">
                <a:xfrm>
                  <a:off x="788" y="2424"/>
                  <a:ext cx="32" cy="16"/>
                </a:xfrm>
                <a:custGeom>
                  <a:avLst/>
                  <a:gdLst>
                    <a:gd name="T0" fmla="*/ 32 w 32"/>
                    <a:gd name="T1" fmla="*/ 8 h 16"/>
                    <a:gd name="T2" fmla="*/ 32 w 32"/>
                    <a:gd name="T3" fmla="*/ 16 h 16"/>
                    <a:gd name="T4" fmla="*/ 16 w 32"/>
                    <a:gd name="T5" fmla="*/ 16 h 16"/>
                    <a:gd name="T6" fmla="*/ 16 w 32"/>
                    <a:gd name="T7" fmla="*/ 16 h 16"/>
                    <a:gd name="T8" fmla="*/ 8 w 32"/>
                    <a:gd name="T9" fmla="*/ 16 h 16"/>
                    <a:gd name="T10" fmla="*/ 0 w 32"/>
                    <a:gd name="T11" fmla="*/ 8 h 16"/>
                    <a:gd name="T12" fmla="*/ 0 w 32"/>
                    <a:gd name="T13" fmla="*/ 8 h 16"/>
                    <a:gd name="T14" fmla="*/ 8 w 32"/>
                    <a:gd name="T15" fmla="*/ 0 h 16"/>
                    <a:gd name="T16" fmla="*/ 16 w 32"/>
                    <a:gd name="T17" fmla="*/ 0 h 16"/>
                    <a:gd name="T18" fmla="*/ 16 w 32"/>
                    <a:gd name="T19" fmla="*/ 0 h 16"/>
                    <a:gd name="T20" fmla="*/ 32 w 32"/>
                    <a:gd name="T21" fmla="*/ 0 h 16"/>
                    <a:gd name="T22" fmla="*/ 32 w 32"/>
                    <a:gd name="T23" fmla="*/ 8 h 1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16"/>
                    <a:gd name="T38" fmla="*/ 32 w 32"/>
                    <a:gd name="T39" fmla="*/ 16 h 1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16">
                      <a:moveTo>
                        <a:pt x="32" y="8"/>
                      </a:moveTo>
                      <a:lnTo>
                        <a:pt x="32" y="16"/>
                      </a:lnTo>
                      <a:lnTo>
                        <a:pt x="16" y="16"/>
                      </a:lnTo>
                      <a:lnTo>
                        <a:pt x="8" y="16"/>
                      </a:lnTo>
                      <a:lnTo>
                        <a:pt x="0" y="8"/>
                      </a:lnTo>
                      <a:lnTo>
                        <a:pt x="8" y="0"/>
                      </a:lnTo>
                      <a:lnTo>
                        <a:pt x="16" y="0"/>
                      </a:lnTo>
                      <a:lnTo>
                        <a:pt x="32" y="0"/>
                      </a:lnTo>
                      <a:lnTo>
                        <a:pt x="32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06" name="Freeform 828"/>
                <p:cNvSpPr>
                  <a:spLocks/>
                </p:cNvSpPr>
                <p:nvPr/>
              </p:nvSpPr>
              <p:spPr bwMode="invGray">
                <a:xfrm>
                  <a:off x="924" y="2416"/>
                  <a:ext cx="64" cy="24"/>
                </a:xfrm>
                <a:custGeom>
                  <a:avLst/>
                  <a:gdLst>
                    <a:gd name="T0" fmla="*/ 64 w 64"/>
                    <a:gd name="T1" fmla="*/ 16 h 24"/>
                    <a:gd name="T2" fmla="*/ 56 w 64"/>
                    <a:gd name="T3" fmla="*/ 24 h 24"/>
                    <a:gd name="T4" fmla="*/ 32 w 64"/>
                    <a:gd name="T5" fmla="*/ 24 h 24"/>
                    <a:gd name="T6" fmla="*/ 32 w 64"/>
                    <a:gd name="T7" fmla="*/ 24 h 24"/>
                    <a:gd name="T8" fmla="*/ 16 w 64"/>
                    <a:gd name="T9" fmla="*/ 24 h 24"/>
                    <a:gd name="T10" fmla="*/ 0 w 64"/>
                    <a:gd name="T11" fmla="*/ 16 h 24"/>
                    <a:gd name="T12" fmla="*/ 0 w 64"/>
                    <a:gd name="T13" fmla="*/ 16 h 24"/>
                    <a:gd name="T14" fmla="*/ 16 w 64"/>
                    <a:gd name="T15" fmla="*/ 8 h 24"/>
                    <a:gd name="T16" fmla="*/ 32 w 64"/>
                    <a:gd name="T17" fmla="*/ 0 h 24"/>
                    <a:gd name="T18" fmla="*/ 32 w 64"/>
                    <a:gd name="T19" fmla="*/ 0 h 24"/>
                    <a:gd name="T20" fmla="*/ 56 w 64"/>
                    <a:gd name="T21" fmla="*/ 8 h 24"/>
                    <a:gd name="T22" fmla="*/ 64 w 64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24"/>
                    <a:gd name="T38" fmla="*/ 64 w 64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24">
                      <a:moveTo>
                        <a:pt x="64" y="16"/>
                      </a:moveTo>
                      <a:lnTo>
                        <a:pt x="56" y="24"/>
                      </a:lnTo>
                      <a:lnTo>
                        <a:pt x="32" y="24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16" y="8"/>
                      </a:lnTo>
                      <a:lnTo>
                        <a:pt x="32" y="0"/>
                      </a:lnTo>
                      <a:lnTo>
                        <a:pt x="56" y="8"/>
                      </a:lnTo>
                      <a:lnTo>
                        <a:pt x="6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07" name="Freeform 829"/>
                <p:cNvSpPr>
                  <a:spLocks/>
                </p:cNvSpPr>
                <p:nvPr/>
              </p:nvSpPr>
              <p:spPr bwMode="invGray">
                <a:xfrm>
                  <a:off x="908" y="2512"/>
                  <a:ext cx="40" cy="32"/>
                </a:xfrm>
                <a:custGeom>
                  <a:avLst/>
                  <a:gdLst>
                    <a:gd name="T0" fmla="*/ 40 w 40"/>
                    <a:gd name="T1" fmla="*/ 32 h 32"/>
                    <a:gd name="T2" fmla="*/ 24 w 40"/>
                    <a:gd name="T3" fmla="*/ 32 h 32"/>
                    <a:gd name="T4" fmla="*/ 8 w 40"/>
                    <a:gd name="T5" fmla="*/ 24 h 32"/>
                    <a:gd name="T6" fmla="*/ 8 w 40"/>
                    <a:gd name="T7" fmla="*/ 24 h 32"/>
                    <a:gd name="T8" fmla="*/ 0 w 40"/>
                    <a:gd name="T9" fmla="*/ 8 h 32"/>
                    <a:gd name="T10" fmla="*/ 0 w 40"/>
                    <a:gd name="T11" fmla="*/ 0 h 32"/>
                    <a:gd name="T12" fmla="*/ 0 w 40"/>
                    <a:gd name="T13" fmla="*/ 0 h 32"/>
                    <a:gd name="T14" fmla="*/ 16 w 40"/>
                    <a:gd name="T15" fmla="*/ 0 h 32"/>
                    <a:gd name="T16" fmla="*/ 32 w 40"/>
                    <a:gd name="T17" fmla="*/ 8 h 32"/>
                    <a:gd name="T18" fmla="*/ 32 w 40"/>
                    <a:gd name="T19" fmla="*/ 8 h 32"/>
                    <a:gd name="T20" fmla="*/ 40 w 40"/>
                    <a:gd name="T21" fmla="*/ 24 h 32"/>
                    <a:gd name="T22" fmla="*/ 40 w 40"/>
                    <a:gd name="T23" fmla="*/ 32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32"/>
                    <a:gd name="T38" fmla="*/ 40 w 40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32">
                      <a:moveTo>
                        <a:pt x="40" y="32"/>
                      </a:moveTo>
                      <a:lnTo>
                        <a:pt x="24" y="32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40" y="24"/>
                      </a:lnTo>
                      <a:lnTo>
                        <a:pt x="40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08" name="Freeform 830"/>
                <p:cNvSpPr>
                  <a:spLocks/>
                </p:cNvSpPr>
                <p:nvPr/>
              </p:nvSpPr>
              <p:spPr bwMode="invGray">
                <a:xfrm>
                  <a:off x="780" y="2328"/>
                  <a:ext cx="32" cy="48"/>
                </a:xfrm>
                <a:custGeom>
                  <a:avLst/>
                  <a:gdLst>
                    <a:gd name="T0" fmla="*/ 16 w 32"/>
                    <a:gd name="T1" fmla="*/ 48 h 48"/>
                    <a:gd name="T2" fmla="*/ 8 w 32"/>
                    <a:gd name="T3" fmla="*/ 48 h 48"/>
                    <a:gd name="T4" fmla="*/ 0 w 32"/>
                    <a:gd name="T5" fmla="*/ 24 h 48"/>
                    <a:gd name="T6" fmla="*/ 0 w 32"/>
                    <a:gd name="T7" fmla="*/ 24 h 48"/>
                    <a:gd name="T8" fmla="*/ 8 w 32"/>
                    <a:gd name="T9" fmla="*/ 8 h 48"/>
                    <a:gd name="T10" fmla="*/ 16 w 32"/>
                    <a:gd name="T11" fmla="*/ 0 h 48"/>
                    <a:gd name="T12" fmla="*/ 16 w 32"/>
                    <a:gd name="T13" fmla="*/ 0 h 48"/>
                    <a:gd name="T14" fmla="*/ 24 w 32"/>
                    <a:gd name="T15" fmla="*/ 8 h 48"/>
                    <a:gd name="T16" fmla="*/ 32 w 32"/>
                    <a:gd name="T17" fmla="*/ 24 h 48"/>
                    <a:gd name="T18" fmla="*/ 32 w 32"/>
                    <a:gd name="T19" fmla="*/ 24 h 48"/>
                    <a:gd name="T20" fmla="*/ 24 w 32"/>
                    <a:gd name="T21" fmla="*/ 48 h 48"/>
                    <a:gd name="T22" fmla="*/ 16 w 32"/>
                    <a:gd name="T23" fmla="*/ 48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48"/>
                    <a:gd name="T38" fmla="*/ 32 w 32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48">
                      <a:moveTo>
                        <a:pt x="16" y="48"/>
                      </a:moveTo>
                      <a:lnTo>
                        <a:pt x="8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16" y="0"/>
                      </a:lnTo>
                      <a:lnTo>
                        <a:pt x="24" y="8"/>
                      </a:lnTo>
                      <a:lnTo>
                        <a:pt x="32" y="24"/>
                      </a:lnTo>
                      <a:lnTo>
                        <a:pt x="24" y="48"/>
                      </a:lnTo>
                      <a:lnTo>
                        <a:pt x="16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09" name="Freeform 831"/>
                <p:cNvSpPr>
                  <a:spLocks/>
                </p:cNvSpPr>
                <p:nvPr/>
              </p:nvSpPr>
              <p:spPr bwMode="invGray">
                <a:xfrm>
                  <a:off x="676" y="2432"/>
                  <a:ext cx="64" cy="24"/>
                </a:xfrm>
                <a:custGeom>
                  <a:avLst/>
                  <a:gdLst>
                    <a:gd name="T0" fmla="*/ 64 w 64"/>
                    <a:gd name="T1" fmla="*/ 16 h 24"/>
                    <a:gd name="T2" fmla="*/ 56 w 64"/>
                    <a:gd name="T3" fmla="*/ 24 h 24"/>
                    <a:gd name="T4" fmla="*/ 32 w 64"/>
                    <a:gd name="T5" fmla="*/ 24 h 24"/>
                    <a:gd name="T6" fmla="*/ 32 w 64"/>
                    <a:gd name="T7" fmla="*/ 24 h 24"/>
                    <a:gd name="T8" fmla="*/ 8 w 64"/>
                    <a:gd name="T9" fmla="*/ 24 h 24"/>
                    <a:gd name="T10" fmla="*/ 0 w 64"/>
                    <a:gd name="T11" fmla="*/ 16 h 24"/>
                    <a:gd name="T12" fmla="*/ 0 w 64"/>
                    <a:gd name="T13" fmla="*/ 16 h 24"/>
                    <a:gd name="T14" fmla="*/ 8 w 64"/>
                    <a:gd name="T15" fmla="*/ 8 h 24"/>
                    <a:gd name="T16" fmla="*/ 32 w 64"/>
                    <a:gd name="T17" fmla="*/ 0 h 24"/>
                    <a:gd name="T18" fmla="*/ 32 w 64"/>
                    <a:gd name="T19" fmla="*/ 0 h 24"/>
                    <a:gd name="T20" fmla="*/ 56 w 64"/>
                    <a:gd name="T21" fmla="*/ 8 h 24"/>
                    <a:gd name="T22" fmla="*/ 64 w 64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24"/>
                    <a:gd name="T38" fmla="*/ 64 w 64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24">
                      <a:moveTo>
                        <a:pt x="64" y="16"/>
                      </a:moveTo>
                      <a:lnTo>
                        <a:pt x="56" y="24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16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56" y="8"/>
                      </a:lnTo>
                      <a:lnTo>
                        <a:pt x="6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10" name="Freeform 832"/>
                <p:cNvSpPr>
                  <a:spLocks/>
                </p:cNvSpPr>
                <p:nvPr/>
              </p:nvSpPr>
              <p:spPr bwMode="invGray">
                <a:xfrm>
                  <a:off x="788" y="2520"/>
                  <a:ext cx="32" cy="48"/>
                </a:xfrm>
                <a:custGeom>
                  <a:avLst/>
                  <a:gdLst>
                    <a:gd name="T0" fmla="*/ 16 w 32"/>
                    <a:gd name="T1" fmla="*/ 48 h 48"/>
                    <a:gd name="T2" fmla="*/ 8 w 32"/>
                    <a:gd name="T3" fmla="*/ 40 h 48"/>
                    <a:gd name="T4" fmla="*/ 0 w 32"/>
                    <a:gd name="T5" fmla="*/ 24 h 48"/>
                    <a:gd name="T6" fmla="*/ 0 w 32"/>
                    <a:gd name="T7" fmla="*/ 24 h 48"/>
                    <a:gd name="T8" fmla="*/ 8 w 32"/>
                    <a:gd name="T9" fmla="*/ 8 h 48"/>
                    <a:gd name="T10" fmla="*/ 16 w 32"/>
                    <a:gd name="T11" fmla="*/ 0 h 48"/>
                    <a:gd name="T12" fmla="*/ 16 w 32"/>
                    <a:gd name="T13" fmla="*/ 0 h 48"/>
                    <a:gd name="T14" fmla="*/ 32 w 32"/>
                    <a:gd name="T15" fmla="*/ 8 h 48"/>
                    <a:gd name="T16" fmla="*/ 32 w 32"/>
                    <a:gd name="T17" fmla="*/ 24 h 48"/>
                    <a:gd name="T18" fmla="*/ 32 w 32"/>
                    <a:gd name="T19" fmla="*/ 24 h 48"/>
                    <a:gd name="T20" fmla="*/ 32 w 32"/>
                    <a:gd name="T21" fmla="*/ 40 h 48"/>
                    <a:gd name="T22" fmla="*/ 16 w 32"/>
                    <a:gd name="T23" fmla="*/ 48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48"/>
                    <a:gd name="T38" fmla="*/ 32 w 32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48">
                      <a:moveTo>
                        <a:pt x="16" y="48"/>
                      </a:move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32" y="24"/>
                      </a:lnTo>
                      <a:lnTo>
                        <a:pt x="32" y="40"/>
                      </a:lnTo>
                      <a:lnTo>
                        <a:pt x="16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11" name="Freeform 833"/>
                <p:cNvSpPr>
                  <a:spLocks/>
                </p:cNvSpPr>
                <p:nvPr/>
              </p:nvSpPr>
              <p:spPr bwMode="invGray">
                <a:xfrm>
                  <a:off x="660" y="2352"/>
                  <a:ext cx="48" cy="40"/>
                </a:xfrm>
                <a:custGeom>
                  <a:avLst/>
                  <a:gdLst>
                    <a:gd name="T0" fmla="*/ 48 w 48"/>
                    <a:gd name="T1" fmla="*/ 32 h 40"/>
                    <a:gd name="T2" fmla="*/ 32 w 48"/>
                    <a:gd name="T3" fmla="*/ 40 h 40"/>
                    <a:gd name="T4" fmla="*/ 16 w 48"/>
                    <a:gd name="T5" fmla="*/ 24 h 40"/>
                    <a:gd name="T6" fmla="*/ 16 w 48"/>
                    <a:gd name="T7" fmla="*/ 24 h 40"/>
                    <a:gd name="T8" fmla="*/ 0 w 48"/>
                    <a:gd name="T9" fmla="*/ 16 h 40"/>
                    <a:gd name="T10" fmla="*/ 0 w 48"/>
                    <a:gd name="T11" fmla="*/ 0 h 40"/>
                    <a:gd name="T12" fmla="*/ 0 w 48"/>
                    <a:gd name="T13" fmla="*/ 0 h 40"/>
                    <a:gd name="T14" fmla="*/ 16 w 48"/>
                    <a:gd name="T15" fmla="*/ 0 h 40"/>
                    <a:gd name="T16" fmla="*/ 32 w 48"/>
                    <a:gd name="T17" fmla="*/ 8 h 40"/>
                    <a:gd name="T18" fmla="*/ 32 w 48"/>
                    <a:gd name="T19" fmla="*/ 8 h 40"/>
                    <a:gd name="T20" fmla="*/ 48 w 48"/>
                    <a:gd name="T21" fmla="*/ 24 h 40"/>
                    <a:gd name="T22" fmla="*/ 48 w 48"/>
                    <a:gd name="T23" fmla="*/ 32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0"/>
                    <a:gd name="T38" fmla="*/ 48 w 48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0">
                      <a:moveTo>
                        <a:pt x="48" y="32"/>
                      </a:moveTo>
                      <a:lnTo>
                        <a:pt x="32" y="40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48" y="24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12" name="Freeform 834"/>
                <p:cNvSpPr>
                  <a:spLocks/>
                </p:cNvSpPr>
                <p:nvPr/>
              </p:nvSpPr>
              <p:spPr bwMode="invGray">
                <a:xfrm>
                  <a:off x="892" y="2344"/>
                  <a:ext cx="48" cy="32"/>
                </a:xfrm>
                <a:custGeom>
                  <a:avLst/>
                  <a:gdLst>
                    <a:gd name="T0" fmla="*/ 0 w 48"/>
                    <a:gd name="T1" fmla="*/ 32 h 32"/>
                    <a:gd name="T2" fmla="*/ 0 w 48"/>
                    <a:gd name="T3" fmla="*/ 24 h 32"/>
                    <a:gd name="T4" fmla="*/ 8 w 48"/>
                    <a:gd name="T5" fmla="*/ 8 h 32"/>
                    <a:gd name="T6" fmla="*/ 8 w 48"/>
                    <a:gd name="T7" fmla="*/ 8 h 32"/>
                    <a:gd name="T8" fmla="*/ 32 w 48"/>
                    <a:gd name="T9" fmla="*/ 0 h 32"/>
                    <a:gd name="T10" fmla="*/ 48 w 48"/>
                    <a:gd name="T11" fmla="*/ 0 h 32"/>
                    <a:gd name="T12" fmla="*/ 48 w 48"/>
                    <a:gd name="T13" fmla="*/ 0 h 32"/>
                    <a:gd name="T14" fmla="*/ 48 w 48"/>
                    <a:gd name="T15" fmla="*/ 8 h 32"/>
                    <a:gd name="T16" fmla="*/ 32 w 48"/>
                    <a:gd name="T17" fmla="*/ 24 h 32"/>
                    <a:gd name="T18" fmla="*/ 32 w 48"/>
                    <a:gd name="T19" fmla="*/ 24 h 32"/>
                    <a:gd name="T20" fmla="*/ 16 w 48"/>
                    <a:gd name="T21" fmla="*/ 32 h 32"/>
                    <a:gd name="T22" fmla="*/ 0 w 48"/>
                    <a:gd name="T23" fmla="*/ 32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32"/>
                    <a:gd name="T38" fmla="*/ 48 w 48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32">
                      <a:moveTo>
                        <a:pt x="0" y="32"/>
                      </a:move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48" y="0"/>
                      </a:lnTo>
                      <a:lnTo>
                        <a:pt x="48" y="8"/>
                      </a:lnTo>
                      <a:lnTo>
                        <a:pt x="32" y="24"/>
                      </a:lnTo>
                      <a:lnTo>
                        <a:pt x="16" y="32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13" name="Freeform 835"/>
                <p:cNvSpPr>
                  <a:spLocks/>
                </p:cNvSpPr>
                <p:nvPr/>
              </p:nvSpPr>
              <p:spPr bwMode="invGray">
                <a:xfrm>
                  <a:off x="876" y="2400"/>
                  <a:ext cx="48" cy="24"/>
                </a:xfrm>
                <a:custGeom>
                  <a:avLst/>
                  <a:gdLst>
                    <a:gd name="T0" fmla="*/ 0 w 48"/>
                    <a:gd name="T1" fmla="*/ 24 h 24"/>
                    <a:gd name="T2" fmla="*/ 0 w 48"/>
                    <a:gd name="T3" fmla="*/ 8 h 24"/>
                    <a:gd name="T4" fmla="*/ 16 w 48"/>
                    <a:gd name="T5" fmla="*/ 0 h 24"/>
                    <a:gd name="T6" fmla="*/ 16 w 48"/>
                    <a:gd name="T7" fmla="*/ 0 h 24"/>
                    <a:gd name="T8" fmla="*/ 32 w 48"/>
                    <a:gd name="T9" fmla="*/ 0 h 24"/>
                    <a:gd name="T10" fmla="*/ 48 w 48"/>
                    <a:gd name="T11" fmla="*/ 8 h 24"/>
                    <a:gd name="T12" fmla="*/ 48 w 48"/>
                    <a:gd name="T13" fmla="*/ 8 h 24"/>
                    <a:gd name="T14" fmla="*/ 48 w 48"/>
                    <a:gd name="T15" fmla="*/ 16 h 24"/>
                    <a:gd name="T16" fmla="*/ 32 w 48"/>
                    <a:gd name="T17" fmla="*/ 24 h 24"/>
                    <a:gd name="T18" fmla="*/ 32 w 48"/>
                    <a:gd name="T19" fmla="*/ 24 h 24"/>
                    <a:gd name="T20" fmla="*/ 8 w 48"/>
                    <a:gd name="T21" fmla="*/ 24 h 24"/>
                    <a:gd name="T22" fmla="*/ 0 w 48"/>
                    <a:gd name="T23" fmla="*/ 24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24"/>
                    <a:gd name="T38" fmla="*/ 48 w 48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24">
                      <a:moveTo>
                        <a:pt x="0" y="24"/>
                      </a:move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16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14" name="Freeform 836"/>
                <p:cNvSpPr>
                  <a:spLocks/>
                </p:cNvSpPr>
                <p:nvPr/>
              </p:nvSpPr>
              <p:spPr bwMode="invGray">
                <a:xfrm>
                  <a:off x="660" y="2480"/>
                  <a:ext cx="48" cy="24"/>
                </a:xfrm>
                <a:custGeom>
                  <a:avLst/>
                  <a:gdLst>
                    <a:gd name="T0" fmla="*/ 0 w 48"/>
                    <a:gd name="T1" fmla="*/ 16 h 24"/>
                    <a:gd name="T2" fmla="*/ 0 w 48"/>
                    <a:gd name="T3" fmla="*/ 8 h 24"/>
                    <a:gd name="T4" fmla="*/ 16 w 48"/>
                    <a:gd name="T5" fmla="*/ 0 h 24"/>
                    <a:gd name="T6" fmla="*/ 16 w 48"/>
                    <a:gd name="T7" fmla="*/ 0 h 24"/>
                    <a:gd name="T8" fmla="*/ 40 w 48"/>
                    <a:gd name="T9" fmla="*/ 0 h 24"/>
                    <a:gd name="T10" fmla="*/ 48 w 48"/>
                    <a:gd name="T11" fmla="*/ 0 h 24"/>
                    <a:gd name="T12" fmla="*/ 48 w 48"/>
                    <a:gd name="T13" fmla="*/ 0 h 24"/>
                    <a:gd name="T14" fmla="*/ 48 w 48"/>
                    <a:gd name="T15" fmla="*/ 16 h 24"/>
                    <a:gd name="T16" fmla="*/ 32 w 48"/>
                    <a:gd name="T17" fmla="*/ 24 h 24"/>
                    <a:gd name="T18" fmla="*/ 32 w 48"/>
                    <a:gd name="T19" fmla="*/ 24 h 24"/>
                    <a:gd name="T20" fmla="*/ 8 w 48"/>
                    <a:gd name="T21" fmla="*/ 24 h 24"/>
                    <a:gd name="T22" fmla="*/ 0 w 48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24"/>
                    <a:gd name="T38" fmla="*/ 48 w 48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24">
                      <a:moveTo>
                        <a:pt x="0" y="16"/>
                      </a:move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40" y="0"/>
                      </a:lnTo>
                      <a:lnTo>
                        <a:pt x="48" y="0"/>
                      </a:lnTo>
                      <a:lnTo>
                        <a:pt x="48" y="16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15" name="Freeform 837"/>
                <p:cNvSpPr>
                  <a:spLocks/>
                </p:cNvSpPr>
                <p:nvPr/>
              </p:nvSpPr>
              <p:spPr bwMode="invGray">
                <a:xfrm>
                  <a:off x="732" y="2456"/>
                  <a:ext cx="48" cy="40"/>
                </a:xfrm>
                <a:custGeom>
                  <a:avLst/>
                  <a:gdLst>
                    <a:gd name="T0" fmla="*/ 8 w 48"/>
                    <a:gd name="T1" fmla="*/ 40 h 40"/>
                    <a:gd name="T2" fmla="*/ 0 w 48"/>
                    <a:gd name="T3" fmla="*/ 24 h 40"/>
                    <a:gd name="T4" fmla="*/ 16 w 48"/>
                    <a:gd name="T5" fmla="*/ 16 h 40"/>
                    <a:gd name="T6" fmla="*/ 16 w 48"/>
                    <a:gd name="T7" fmla="*/ 16 h 40"/>
                    <a:gd name="T8" fmla="*/ 32 w 48"/>
                    <a:gd name="T9" fmla="*/ 0 h 40"/>
                    <a:gd name="T10" fmla="*/ 48 w 48"/>
                    <a:gd name="T11" fmla="*/ 8 h 40"/>
                    <a:gd name="T12" fmla="*/ 48 w 48"/>
                    <a:gd name="T13" fmla="*/ 8 h 40"/>
                    <a:gd name="T14" fmla="*/ 48 w 48"/>
                    <a:gd name="T15" fmla="*/ 16 h 40"/>
                    <a:gd name="T16" fmla="*/ 40 w 48"/>
                    <a:gd name="T17" fmla="*/ 32 h 40"/>
                    <a:gd name="T18" fmla="*/ 40 w 48"/>
                    <a:gd name="T19" fmla="*/ 32 h 40"/>
                    <a:gd name="T20" fmla="*/ 16 w 48"/>
                    <a:gd name="T21" fmla="*/ 40 h 40"/>
                    <a:gd name="T22" fmla="*/ 8 w 48"/>
                    <a:gd name="T23" fmla="*/ 40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0"/>
                    <a:gd name="T38" fmla="*/ 48 w 48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0">
                      <a:moveTo>
                        <a:pt x="8" y="40"/>
                      </a:moveTo>
                      <a:lnTo>
                        <a:pt x="0" y="24"/>
                      </a:lnTo>
                      <a:lnTo>
                        <a:pt x="16" y="16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16"/>
                      </a:lnTo>
                      <a:lnTo>
                        <a:pt x="40" y="32"/>
                      </a:lnTo>
                      <a:lnTo>
                        <a:pt x="16" y="40"/>
                      </a:lnTo>
                      <a:lnTo>
                        <a:pt x="8" y="4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16" name="Freeform 838"/>
                <p:cNvSpPr>
                  <a:spLocks/>
                </p:cNvSpPr>
                <p:nvPr/>
              </p:nvSpPr>
              <p:spPr bwMode="invGray">
                <a:xfrm>
                  <a:off x="924" y="2472"/>
                  <a:ext cx="56" cy="32"/>
                </a:xfrm>
                <a:custGeom>
                  <a:avLst/>
                  <a:gdLst>
                    <a:gd name="T0" fmla="*/ 0 w 56"/>
                    <a:gd name="T1" fmla="*/ 8 h 32"/>
                    <a:gd name="T2" fmla="*/ 16 w 56"/>
                    <a:gd name="T3" fmla="*/ 0 h 32"/>
                    <a:gd name="T4" fmla="*/ 32 w 56"/>
                    <a:gd name="T5" fmla="*/ 8 h 32"/>
                    <a:gd name="T6" fmla="*/ 32 w 56"/>
                    <a:gd name="T7" fmla="*/ 8 h 32"/>
                    <a:gd name="T8" fmla="*/ 56 w 56"/>
                    <a:gd name="T9" fmla="*/ 16 h 32"/>
                    <a:gd name="T10" fmla="*/ 56 w 56"/>
                    <a:gd name="T11" fmla="*/ 24 h 32"/>
                    <a:gd name="T12" fmla="*/ 56 w 56"/>
                    <a:gd name="T13" fmla="*/ 24 h 32"/>
                    <a:gd name="T14" fmla="*/ 48 w 56"/>
                    <a:gd name="T15" fmla="*/ 32 h 32"/>
                    <a:gd name="T16" fmla="*/ 24 w 56"/>
                    <a:gd name="T17" fmla="*/ 24 h 32"/>
                    <a:gd name="T18" fmla="*/ 24 w 56"/>
                    <a:gd name="T19" fmla="*/ 24 h 32"/>
                    <a:gd name="T20" fmla="*/ 0 w 56"/>
                    <a:gd name="T21" fmla="*/ 16 h 32"/>
                    <a:gd name="T22" fmla="*/ 0 w 56"/>
                    <a:gd name="T23" fmla="*/ 8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56"/>
                    <a:gd name="T37" fmla="*/ 0 h 32"/>
                    <a:gd name="T38" fmla="*/ 56 w 56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56" h="32">
                      <a:moveTo>
                        <a:pt x="0" y="8"/>
                      </a:move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56" y="16"/>
                      </a:lnTo>
                      <a:lnTo>
                        <a:pt x="56" y="24"/>
                      </a:lnTo>
                      <a:lnTo>
                        <a:pt x="48" y="32"/>
                      </a:lnTo>
                      <a:lnTo>
                        <a:pt x="24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17" name="Freeform 839"/>
                <p:cNvSpPr>
                  <a:spLocks/>
                </p:cNvSpPr>
                <p:nvPr/>
              </p:nvSpPr>
              <p:spPr bwMode="invGray">
                <a:xfrm>
                  <a:off x="636" y="2392"/>
                  <a:ext cx="64" cy="32"/>
                </a:xfrm>
                <a:custGeom>
                  <a:avLst/>
                  <a:gdLst>
                    <a:gd name="T0" fmla="*/ 0 w 64"/>
                    <a:gd name="T1" fmla="*/ 8 h 32"/>
                    <a:gd name="T2" fmla="*/ 16 w 64"/>
                    <a:gd name="T3" fmla="*/ 0 h 32"/>
                    <a:gd name="T4" fmla="*/ 40 w 64"/>
                    <a:gd name="T5" fmla="*/ 8 h 32"/>
                    <a:gd name="T6" fmla="*/ 40 w 64"/>
                    <a:gd name="T7" fmla="*/ 8 h 32"/>
                    <a:gd name="T8" fmla="*/ 56 w 64"/>
                    <a:gd name="T9" fmla="*/ 16 h 32"/>
                    <a:gd name="T10" fmla="*/ 64 w 64"/>
                    <a:gd name="T11" fmla="*/ 24 h 32"/>
                    <a:gd name="T12" fmla="*/ 64 w 64"/>
                    <a:gd name="T13" fmla="*/ 24 h 32"/>
                    <a:gd name="T14" fmla="*/ 48 w 64"/>
                    <a:gd name="T15" fmla="*/ 32 h 32"/>
                    <a:gd name="T16" fmla="*/ 24 w 64"/>
                    <a:gd name="T17" fmla="*/ 32 h 32"/>
                    <a:gd name="T18" fmla="*/ 24 w 64"/>
                    <a:gd name="T19" fmla="*/ 32 h 32"/>
                    <a:gd name="T20" fmla="*/ 8 w 64"/>
                    <a:gd name="T21" fmla="*/ 16 h 32"/>
                    <a:gd name="T22" fmla="*/ 0 w 64"/>
                    <a:gd name="T23" fmla="*/ 8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32"/>
                    <a:gd name="T38" fmla="*/ 64 w 64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32">
                      <a:moveTo>
                        <a:pt x="0" y="8"/>
                      </a:moveTo>
                      <a:lnTo>
                        <a:pt x="16" y="0"/>
                      </a:lnTo>
                      <a:lnTo>
                        <a:pt x="40" y="8"/>
                      </a:lnTo>
                      <a:lnTo>
                        <a:pt x="56" y="16"/>
                      </a:lnTo>
                      <a:lnTo>
                        <a:pt x="64" y="24"/>
                      </a:lnTo>
                      <a:lnTo>
                        <a:pt x="48" y="32"/>
                      </a:lnTo>
                      <a:lnTo>
                        <a:pt x="24" y="32"/>
                      </a:lnTo>
                      <a:lnTo>
                        <a:pt x="8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18" name="Freeform 840"/>
                <p:cNvSpPr>
                  <a:spLocks/>
                </p:cNvSpPr>
                <p:nvPr/>
              </p:nvSpPr>
              <p:spPr bwMode="invGray">
                <a:xfrm>
                  <a:off x="716" y="2320"/>
                  <a:ext cx="40" cy="48"/>
                </a:xfrm>
                <a:custGeom>
                  <a:avLst/>
                  <a:gdLst>
                    <a:gd name="T0" fmla="*/ 8 w 40"/>
                    <a:gd name="T1" fmla="*/ 0 h 48"/>
                    <a:gd name="T2" fmla="*/ 24 w 40"/>
                    <a:gd name="T3" fmla="*/ 0 h 48"/>
                    <a:gd name="T4" fmla="*/ 32 w 40"/>
                    <a:gd name="T5" fmla="*/ 16 h 48"/>
                    <a:gd name="T6" fmla="*/ 32 w 40"/>
                    <a:gd name="T7" fmla="*/ 16 h 48"/>
                    <a:gd name="T8" fmla="*/ 40 w 40"/>
                    <a:gd name="T9" fmla="*/ 40 h 48"/>
                    <a:gd name="T10" fmla="*/ 32 w 40"/>
                    <a:gd name="T11" fmla="*/ 48 h 48"/>
                    <a:gd name="T12" fmla="*/ 32 w 40"/>
                    <a:gd name="T13" fmla="*/ 48 h 48"/>
                    <a:gd name="T14" fmla="*/ 16 w 40"/>
                    <a:gd name="T15" fmla="*/ 40 h 48"/>
                    <a:gd name="T16" fmla="*/ 8 w 40"/>
                    <a:gd name="T17" fmla="*/ 24 h 48"/>
                    <a:gd name="T18" fmla="*/ 8 w 40"/>
                    <a:gd name="T19" fmla="*/ 24 h 48"/>
                    <a:gd name="T20" fmla="*/ 0 w 40"/>
                    <a:gd name="T21" fmla="*/ 8 h 48"/>
                    <a:gd name="T22" fmla="*/ 8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8" y="0"/>
                      </a:moveTo>
                      <a:lnTo>
                        <a:pt x="24" y="0"/>
                      </a:lnTo>
                      <a:lnTo>
                        <a:pt x="32" y="16"/>
                      </a:lnTo>
                      <a:lnTo>
                        <a:pt x="40" y="40"/>
                      </a:lnTo>
                      <a:lnTo>
                        <a:pt x="32" y="48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19" name="Freeform 841"/>
                <p:cNvSpPr>
                  <a:spLocks/>
                </p:cNvSpPr>
                <p:nvPr/>
              </p:nvSpPr>
              <p:spPr bwMode="invGray">
                <a:xfrm>
                  <a:off x="820" y="2480"/>
                  <a:ext cx="40" cy="40"/>
                </a:xfrm>
                <a:custGeom>
                  <a:avLst/>
                  <a:gdLst>
                    <a:gd name="T0" fmla="*/ 8 w 40"/>
                    <a:gd name="T1" fmla="*/ 0 h 40"/>
                    <a:gd name="T2" fmla="*/ 24 w 40"/>
                    <a:gd name="T3" fmla="*/ 0 h 40"/>
                    <a:gd name="T4" fmla="*/ 40 w 40"/>
                    <a:gd name="T5" fmla="*/ 16 h 40"/>
                    <a:gd name="T6" fmla="*/ 40 w 40"/>
                    <a:gd name="T7" fmla="*/ 16 h 40"/>
                    <a:gd name="T8" fmla="*/ 40 w 40"/>
                    <a:gd name="T9" fmla="*/ 32 h 40"/>
                    <a:gd name="T10" fmla="*/ 32 w 40"/>
                    <a:gd name="T11" fmla="*/ 40 h 40"/>
                    <a:gd name="T12" fmla="*/ 32 w 40"/>
                    <a:gd name="T13" fmla="*/ 40 h 40"/>
                    <a:gd name="T14" fmla="*/ 24 w 40"/>
                    <a:gd name="T15" fmla="*/ 40 h 40"/>
                    <a:gd name="T16" fmla="*/ 8 w 40"/>
                    <a:gd name="T17" fmla="*/ 24 h 40"/>
                    <a:gd name="T18" fmla="*/ 8 w 40"/>
                    <a:gd name="T19" fmla="*/ 24 h 40"/>
                    <a:gd name="T20" fmla="*/ 0 w 40"/>
                    <a:gd name="T21" fmla="*/ 8 h 40"/>
                    <a:gd name="T22" fmla="*/ 8 w 40"/>
                    <a:gd name="T23" fmla="*/ 0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0"/>
                    <a:gd name="T38" fmla="*/ 40 w 40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0">
                      <a:moveTo>
                        <a:pt x="8" y="0"/>
                      </a:move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0" y="32"/>
                      </a:lnTo>
                      <a:lnTo>
                        <a:pt x="32" y="40"/>
                      </a:lnTo>
                      <a:lnTo>
                        <a:pt x="24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20" name="Freeform 842"/>
                <p:cNvSpPr>
                  <a:spLocks/>
                </p:cNvSpPr>
                <p:nvPr/>
              </p:nvSpPr>
              <p:spPr bwMode="invGray">
                <a:xfrm>
                  <a:off x="836" y="2320"/>
                  <a:ext cx="40" cy="48"/>
                </a:xfrm>
                <a:custGeom>
                  <a:avLst/>
                  <a:gdLst>
                    <a:gd name="T0" fmla="*/ 32 w 40"/>
                    <a:gd name="T1" fmla="*/ 0 h 48"/>
                    <a:gd name="T2" fmla="*/ 40 w 40"/>
                    <a:gd name="T3" fmla="*/ 8 h 48"/>
                    <a:gd name="T4" fmla="*/ 40 w 40"/>
                    <a:gd name="T5" fmla="*/ 24 h 48"/>
                    <a:gd name="T6" fmla="*/ 40 w 40"/>
                    <a:gd name="T7" fmla="*/ 24 h 48"/>
                    <a:gd name="T8" fmla="*/ 24 w 40"/>
                    <a:gd name="T9" fmla="*/ 40 h 48"/>
                    <a:gd name="T10" fmla="*/ 8 w 40"/>
                    <a:gd name="T11" fmla="*/ 48 h 48"/>
                    <a:gd name="T12" fmla="*/ 8 w 40"/>
                    <a:gd name="T13" fmla="*/ 48 h 48"/>
                    <a:gd name="T14" fmla="*/ 0 w 40"/>
                    <a:gd name="T15" fmla="*/ 32 h 48"/>
                    <a:gd name="T16" fmla="*/ 8 w 40"/>
                    <a:gd name="T17" fmla="*/ 16 h 48"/>
                    <a:gd name="T18" fmla="*/ 8 w 40"/>
                    <a:gd name="T19" fmla="*/ 16 h 48"/>
                    <a:gd name="T20" fmla="*/ 24 w 40"/>
                    <a:gd name="T21" fmla="*/ 0 h 48"/>
                    <a:gd name="T22" fmla="*/ 32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32" y="0"/>
                      </a:moveTo>
                      <a:lnTo>
                        <a:pt x="40" y="8"/>
                      </a:lnTo>
                      <a:lnTo>
                        <a:pt x="40" y="24"/>
                      </a:lnTo>
                      <a:lnTo>
                        <a:pt x="24" y="40"/>
                      </a:lnTo>
                      <a:lnTo>
                        <a:pt x="8" y="48"/>
                      </a:lnTo>
                      <a:lnTo>
                        <a:pt x="0" y="32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21" name="Freeform 843"/>
                <p:cNvSpPr>
                  <a:spLocks/>
                </p:cNvSpPr>
                <p:nvPr/>
              </p:nvSpPr>
              <p:spPr bwMode="invGray">
                <a:xfrm>
                  <a:off x="732" y="2504"/>
                  <a:ext cx="40" cy="48"/>
                </a:xfrm>
                <a:custGeom>
                  <a:avLst/>
                  <a:gdLst>
                    <a:gd name="T0" fmla="*/ 32 w 40"/>
                    <a:gd name="T1" fmla="*/ 0 h 48"/>
                    <a:gd name="T2" fmla="*/ 40 w 40"/>
                    <a:gd name="T3" fmla="*/ 8 h 48"/>
                    <a:gd name="T4" fmla="*/ 32 w 40"/>
                    <a:gd name="T5" fmla="*/ 32 h 48"/>
                    <a:gd name="T6" fmla="*/ 32 w 40"/>
                    <a:gd name="T7" fmla="*/ 32 h 48"/>
                    <a:gd name="T8" fmla="*/ 24 w 40"/>
                    <a:gd name="T9" fmla="*/ 40 h 48"/>
                    <a:gd name="T10" fmla="*/ 8 w 40"/>
                    <a:gd name="T11" fmla="*/ 48 h 48"/>
                    <a:gd name="T12" fmla="*/ 8 w 40"/>
                    <a:gd name="T13" fmla="*/ 48 h 48"/>
                    <a:gd name="T14" fmla="*/ 0 w 40"/>
                    <a:gd name="T15" fmla="*/ 40 h 48"/>
                    <a:gd name="T16" fmla="*/ 8 w 40"/>
                    <a:gd name="T17" fmla="*/ 16 h 48"/>
                    <a:gd name="T18" fmla="*/ 8 w 40"/>
                    <a:gd name="T19" fmla="*/ 16 h 48"/>
                    <a:gd name="T20" fmla="*/ 16 w 40"/>
                    <a:gd name="T21" fmla="*/ 8 h 48"/>
                    <a:gd name="T22" fmla="*/ 32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32" y="0"/>
                      </a:moveTo>
                      <a:lnTo>
                        <a:pt x="40" y="8"/>
                      </a:lnTo>
                      <a:lnTo>
                        <a:pt x="32" y="32"/>
                      </a:lnTo>
                      <a:lnTo>
                        <a:pt x="24" y="40"/>
                      </a:lnTo>
                      <a:lnTo>
                        <a:pt x="8" y="48"/>
                      </a:lnTo>
                      <a:lnTo>
                        <a:pt x="0" y="40"/>
                      </a:lnTo>
                      <a:lnTo>
                        <a:pt x="8" y="16"/>
                      </a:lnTo>
                      <a:lnTo>
                        <a:pt x="16" y="8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3708" name="Group 844"/>
            <p:cNvGrpSpPr>
              <a:grpSpLocks/>
            </p:cNvGrpSpPr>
            <p:nvPr/>
          </p:nvGrpSpPr>
          <p:grpSpPr bwMode="auto">
            <a:xfrm rot="1328441">
              <a:off x="3674" y="1949"/>
              <a:ext cx="598" cy="112"/>
              <a:chOff x="290" y="1936"/>
              <a:chExt cx="598" cy="112"/>
            </a:xfrm>
          </p:grpSpPr>
          <p:sp>
            <p:nvSpPr>
              <p:cNvPr id="113793" name="Freeform 845"/>
              <p:cNvSpPr>
                <a:spLocks/>
              </p:cNvSpPr>
              <p:nvPr/>
            </p:nvSpPr>
            <p:spPr bwMode="invGray">
              <a:xfrm>
                <a:off x="290" y="1968"/>
                <a:ext cx="598" cy="36"/>
              </a:xfrm>
              <a:custGeom>
                <a:avLst/>
                <a:gdLst>
                  <a:gd name="T0" fmla="*/ 0 w 598"/>
                  <a:gd name="T1" fmla="*/ 36 h 36"/>
                  <a:gd name="T2" fmla="*/ 136 w 598"/>
                  <a:gd name="T3" fmla="*/ 6 h 36"/>
                  <a:gd name="T4" fmla="*/ 224 w 598"/>
                  <a:gd name="T5" fmla="*/ 4 h 36"/>
                  <a:gd name="T6" fmla="*/ 316 w 598"/>
                  <a:gd name="T7" fmla="*/ 18 h 36"/>
                  <a:gd name="T8" fmla="*/ 408 w 598"/>
                  <a:gd name="T9" fmla="*/ 34 h 36"/>
                  <a:gd name="T10" fmla="*/ 478 w 598"/>
                  <a:gd name="T11" fmla="*/ 30 h 36"/>
                  <a:gd name="T12" fmla="*/ 598 w 598"/>
                  <a:gd name="T13" fmla="*/ 20 h 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98"/>
                  <a:gd name="T22" fmla="*/ 0 h 36"/>
                  <a:gd name="T23" fmla="*/ 598 w 598"/>
                  <a:gd name="T24" fmla="*/ 36 h 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98" h="36">
                    <a:moveTo>
                      <a:pt x="0" y="36"/>
                    </a:moveTo>
                    <a:cubicBezTo>
                      <a:pt x="49" y="23"/>
                      <a:pt x="98" y="11"/>
                      <a:pt x="136" y="6"/>
                    </a:cubicBezTo>
                    <a:cubicBezTo>
                      <a:pt x="173" y="0"/>
                      <a:pt x="194" y="2"/>
                      <a:pt x="224" y="4"/>
                    </a:cubicBezTo>
                    <a:cubicBezTo>
                      <a:pt x="254" y="6"/>
                      <a:pt x="285" y="13"/>
                      <a:pt x="316" y="18"/>
                    </a:cubicBezTo>
                    <a:cubicBezTo>
                      <a:pt x="346" y="23"/>
                      <a:pt x="381" y="32"/>
                      <a:pt x="408" y="34"/>
                    </a:cubicBezTo>
                    <a:cubicBezTo>
                      <a:pt x="435" y="36"/>
                      <a:pt x="446" y="32"/>
                      <a:pt x="478" y="30"/>
                    </a:cubicBezTo>
                    <a:cubicBezTo>
                      <a:pt x="509" y="27"/>
                      <a:pt x="578" y="22"/>
                      <a:pt x="598" y="20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13794" name="Group 846"/>
              <p:cNvGrpSpPr>
                <a:grpSpLocks/>
              </p:cNvGrpSpPr>
              <p:nvPr/>
            </p:nvGrpSpPr>
            <p:grpSpPr bwMode="auto">
              <a:xfrm>
                <a:off x="324" y="1936"/>
                <a:ext cx="544" cy="112"/>
                <a:chOff x="324" y="1872"/>
                <a:chExt cx="544" cy="112"/>
              </a:xfrm>
            </p:grpSpPr>
            <p:sp>
              <p:nvSpPr>
                <p:cNvPr id="113795" name="Freeform 847"/>
                <p:cNvSpPr>
                  <a:spLocks/>
                </p:cNvSpPr>
                <p:nvPr/>
              </p:nvSpPr>
              <p:spPr bwMode="invGray">
                <a:xfrm>
                  <a:off x="492" y="1872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8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8 w 48"/>
                    <a:gd name="T21" fmla="*/ 8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8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8" y="8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96" name="Freeform 848"/>
                <p:cNvSpPr>
                  <a:spLocks/>
                </p:cNvSpPr>
                <p:nvPr/>
              </p:nvSpPr>
              <p:spPr bwMode="invGray">
                <a:xfrm>
                  <a:off x="652" y="1928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0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0 w 48"/>
                    <a:gd name="T21" fmla="*/ 16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0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97" name="Freeform 849"/>
                <p:cNvSpPr>
                  <a:spLocks/>
                </p:cNvSpPr>
                <p:nvPr/>
              </p:nvSpPr>
              <p:spPr bwMode="invGray">
                <a:xfrm>
                  <a:off x="820" y="1888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0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0 w 48"/>
                    <a:gd name="T21" fmla="*/ 8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0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98" name="Freeform 850"/>
                <p:cNvSpPr>
                  <a:spLocks/>
                </p:cNvSpPr>
                <p:nvPr/>
              </p:nvSpPr>
              <p:spPr bwMode="invGray">
                <a:xfrm>
                  <a:off x="412" y="1888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0 h 48"/>
                    <a:gd name="T4" fmla="*/ 16 w 48"/>
                    <a:gd name="T5" fmla="*/ 48 h 48"/>
                    <a:gd name="T6" fmla="*/ 16 w 48"/>
                    <a:gd name="T7" fmla="*/ 48 h 48"/>
                    <a:gd name="T8" fmla="*/ 0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0 h 48"/>
                    <a:gd name="T16" fmla="*/ 24 w 48"/>
                    <a:gd name="T17" fmla="*/ 0 h 48"/>
                    <a:gd name="T18" fmla="*/ 24 w 48"/>
                    <a:gd name="T19" fmla="*/ 0 h 48"/>
                    <a:gd name="T20" fmla="*/ 40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16" y="48"/>
                      </a:lnTo>
                      <a:lnTo>
                        <a:pt x="0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99" name="Freeform 851"/>
                <p:cNvSpPr>
                  <a:spLocks/>
                </p:cNvSpPr>
                <p:nvPr/>
              </p:nvSpPr>
              <p:spPr bwMode="invGray">
                <a:xfrm>
                  <a:off x="572" y="1912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8 h 48"/>
                    <a:gd name="T4" fmla="*/ 24 w 48"/>
                    <a:gd name="T5" fmla="*/ 48 h 48"/>
                    <a:gd name="T6" fmla="*/ 24 w 48"/>
                    <a:gd name="T7" fmla="*/ 48 h 48"/>
                    <a:gd name="T8" fmla="*/ 0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8 h 48"/>
                    <a:gd name="T16" fmla="*/ 24 w 48"/>
                    <a:gd name="T17" fmla="*/ 0 h 48"/>
                    <a:gd name="T18" fmla="*/ 24 w 48"/>
                    <a:gd name="T19" fmla="*/ 0 h 48"/>
                    <a:gd name="T20" fmla="*/ 40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8"/>
                      </a:lnTo>
                      <a:lnTo>
                        <a:pt x="24" y="48"/>
                      </a:lnTo>
                      <a:lnTo>
                        <a:pt x="0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00" name="Freeform 852"/>
                <p:cNvSpPr>
                  <a:spLocks/>
                </p:cNvSpPr>
                <p:nvPr/>
              </p:nvSpPr>
              <p:spPr bwMode="invGray">
                <a:xfrm>
                  <a:off x="324" y="1912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0 h 48"/>
                    <a:gd name="T4" fmla="*/ 24 w 48"/>
                    <a:gd name="T5" fmla="*/ 48 h 48"/>
                    <a:gd name="T6" fmla="*/ 24 w 48"/>
                    <a:gd name="T7" fmla="*/ 48 h 48"/>
                    <a:gd name="T8" fmla="*/ 8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0 h 48"/>
                    <a:gd name="T16" fmla="*/ 32 w 48"/>
                    <a:gd name="T17" fmla="*/ 0 h 48"/>
                    <a:gd name="T18" fmla="*/ 32 w 48"/>
                    <a:gd name="T19" fmla="*/ 0 h 48"/>
                    <a:gd name="T20" fmla="*/ 48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24" y="48"/>
                      </a:ln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01" name="Freeform 853"/>
                <p:cNvSpPr>
                  <a:spLocks/>
                </p:cNvSpPr>
                <p:nvPr/>
              </p:nvSpPr>
              <p:spPr bwMode="invGray">
                <a:xfrm>
                  <a:off x="732" y="1920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8 h 48"/>
                    <a:gd name="T4" fmla="*/ 24 w 48"/>
                    <a:gd name="T5" fmla="*/ 48 h 48"/>
                    <a:gd name="T6" fmla="*/ 24 w 48"/>
                    <a:gd name="T7" fmla="*/ 48 h 48"/>
                    <a:gd name="T8" fmla="*/ 8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8 h 48"/>
                    <a:gd name="T16" fmla="*/ 32 w 48"/>
                    <a:gd name="T17" fmla="*/ 0 h 48"/>
                    <a:gd name="T18" fmla="*/ 32 w 48"/>
                    <a:gd name="T19" fmla="*/ 0 h 48"/>
                    <a:gd name="T20" fmla="*/ 48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8"/>
                      </a:lnTo>
                      <a:lnTo>
                        <a:pt x="24" y="48"/>
                      </a:ln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3709" name="Group 854"/>
            <p:cNvGrpSpPr>
              <a:grpSpLocks/>
            </p:cNvGrpSpPr>
            <p:nvPr/>
          </p:nvGrpSpPr>
          <p:grpSpPr bwMode="auto">
            <a:xfrm rot="-1519750">
              <a:off x="4237" y="1659"/>
              <a:ext cx="536" cy="384"/>
              <a:chOff x="540" y="1270"/>
              <a:chExt cx="536" cy="384"/>
            </a:xfrm>
          </p:grpSpPr>
          <p:grpSp>
            <p:nvGrpSpPr>
              <p:cNvPr id="113757" name="Group 855"/>
              <p:cNvGrpSpPr>
                <a:grpSpLocks/>
              </p:cNvGrpSpPr>
              <p:nvPr/>
            </p:nvGrpSpPr>
            <p:grpSpPr bwMode="auto">
              <a:xfrm>
                <a:off x="540" y="1270"/>
                <a:ext cx="536" cy="384"/>
                <a:chOff x="540" y="2248"/>
                <a:chExt cx="536" cy="384"/>
              </a:xfrm>
            </p:grpSpPr>
            <p:sp>
              <p:nvSpPr>
                <p:cNvPr id="113777" name="Freeform 856"/>
                <p:cNvSpPr>
                  <a:spLocks/>
                </p:cNvSpPr>
                <p:nvPr/>
              </p:nvSpPr>
              <p:spPr bwMode="invGray">
                <a:xfrm>
                  <a:off x="932" y="2416"/>
                  <a:ext cx="144" cy="40"/>
                </a:xfrm>
                <a:custGeom>
                  <a:avLst/>
                  <a:gdLst>
                    <a:gd name="T0" fmla="*/ 144 w 144"/>
                    <a:gd name="T1" fmla="*/ 16 h 40"/>
                    <a:gd name="T2" fmla="*/ 144 w 144"/>
                    <a:gd name="T3" fmla="*/ 24 h 40"/>
                    <a:gd name="T4" fmla="*/ 128 w 144"/>
                    <a:gd name="T5" fmla="*/ 32 h 40"/>
                    <a:gd name="T6" fmla="*/ 104 w 144"/>
                    <a:gd name="T7" fmla="*/ 32 h 40"/>
                    <a:gd name="T8" fmla="*/ 72 w 144"/>
                    <a:gd name="T9" fmla="*/ 40 h 40"/>
                    <a:gd name="T10" fmla="*/ 72 w 144"/>
                    <a:gd name="T11" fmla="*/ 40 h 40"/>
                    <a:gd name="T12" fmla="*/ 40 w 144"/>
                    <a:gd name="T13" fmla="*/ 32 h 40"/>
                    <a:gd name="T14" fmla="*/ 16 w 144"/>
                    <a:gd name="T15" fmla="*/ 32 h 40"/>
                    <a:gd name="T16" fmla="*/ 0 w 144"/>
                    <a:gd name="T17" fmla="*/ 24 h 40"/>
                    <a:gd name="T18" fmla="*/ 0 w 144"/>
                    <a:gd name="T19" fmla="*/ 16 h 40"/>
                    <a:gd name="T20" fmla="*/ 0 w 144"/>
                    <a:gd name="T21" fmla="*/ 16 h 40"/>
                    <a:gd name="T22" fmla="*/ 0 w 144"/>
                    <a:gd name="T23" fmla="*/ 8 h 40"/>
                    <a:gd name="T24" fmla="*/ 16 w 144"/>
                    <a:gd name="T25" fmla="*/ 0 h 40"/>
                    <a:gd name="T26" fmla="*/ 40 w 144"/>
                    <a:gd name="T27" fmla="*/ 0 h 40"/>
                    <a:gd name="T28" fmla="*/ 72 w 144"/>
                    <a:gd name="T29" fmla="*/ 0 h 40"/>
                    <a:gd name="T30" fmla="*/ 72 w 144"/>
                    <a:gd name="T31" fmla="*/ 0 h 40"/>
                    <a:gd name="T32" fmla="*/ 104 w 144"/>
                    <a:gd name="T33" fmla="*/ 0 h 40"/>
                    <a:gd name="T34" fmla="*/ 128 w 144"/>
                    <a:gd name="T35" fmla="*/ 0 h 40"/>
                    <a:gd name="T36" fmla="*/ 144 w 144"/>
                    <a:gd name="T37" fmla="*/ 8 h 40"/>
                    <a:gd name="T38" fmla="*/ 144 w 144"/>
                    <a:gd name="T39" fmla="*/ 16 h 4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44"/>
                    <a:gd name="T61" fmla="*/ 0 h 40"/>
                    <a:gd name="T62" fmla="*/ 144 w 144"/>
                    <a:gd name="T63" fmla="*/ 40 h 40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44" h="40">
                      <a:moveTo>
                        <a:pt x="144" y="16"/>
                      </a:moveTo>
                      <a:lnTo>
                        <a:pt x="144" y="24"/>
                      </a:lnTo>
                      <a:lnTo>
                        <a:pt x="128" y="32"/>
                      </a:lnTo>
                      <a:lnTo>
                        <a:pt x="104" y="32"/>
                      </a:lnTo>
                      <a:lnTo>
                        <a:pt x="72" y="40"/>
                      </a:lnTo>
                      <a:lnTo>
                        <a:pt x="40" y="32"/>
                      </a:lnTo>
                      <a:lnTo>
                        <a:pt x="16" y="32"/>
                      </a:lnTo>
                      <a:lnTo>
                        <a:pt x="0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40" y="0"/>
                      </a:lnTo>
                      <a:lnTo>
                        <a:pt x="72" y="0"/>
                      </a:lnTo>
                      <a:lnTo>
                        <a:pt x="104" y="0"/>
                      </a:lnTo>
                      <a:lnTo>
                        <a:pt x="128" y="0"/>
                      </a:lnTo>
                      <a:lnTo>
                        <a:pt x="144" y="8"/>
                      </a:lnTo>
                      <a:lnTo>
                        <a:pt x="14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78" name="Freeform 857"/>
                <p:cNvSpPr>
                  <a:spLocks/>
                </p:cNvSpPr>
                <p:nvPr/>
              </p:nvSpPr>
              <p:spPr bwMode="invGray">
                <a:xfrm>
                  <a:off x="892" y="2496"/>
                  <a:ext cx="112" cy="80"/>
                </a:xfrm>
                <a:custGeom>
                  <a:avLst/>
                  <a:gdLst>
                    <a:gd name="T0" fmla="*/ 112 w 112"/>
                    <a:gd name="T1" fmla="*/ 80 h 80"/>
                    <a:gd name="T2" fmla="*/ 80 w 112"/>
                    <a:gd name="T3" fmla="*/ 80 h 80"/>
                    <a:gd name="T4" fmla="*/ 40 w 112"/>
                    <a:gd name="T5" fmla="*/ 56 h 80"/>
                    <a:gd name="T6" fmla="*/ 40 w 112"/>
                    <a:gd name="T7" fmla="*/ 56 h 80"/>
                    <a:gd name="T8" fmla="*/ 16 w 112"/>
                    <a:gd name="T9" fmla="*/ 40 h 80"/>
                    <a:gd name="T10" fmla="*/ 8 w 112"/>
                    <a:gd name="T11" fmla="*/ 24 h 80"/>
                    <a:gd name="T12" fmla="*/ 0 w 112"/>
                    <a:gd name="T13" fmla="*/ 8 h 80"/>
                    <a:gd name="T14" fmla="*/ 8 w 112"/>
                    <a:gd name="T15" fmla="*/ 0 h 80"/>
                    <a:gd name="T16" fmla="*/ 8 w 112"/>
                    <a:gd name="T17" fmla="*/ 0 h 80"/>
                    <a:gd name="T18" fmla="*/ 32 w 112"/>
                    <a:gd name="T19" fmla="*/ 0 h 80"/>
                    <a:gd name="T20" fmla="*/ 72 w 112"/>
                    <a:gd name="T21" fmla="*/ 24 h 80"/>
                    <a:gd name="T22" fmla="*/ 72 w 112"/>
                    <a:gd name="T23" fmla="*/ 24 h 80"/>
                    <a:gd name="T24" fmla="*/ 96 w 112"/>
                    <a:gd name="T25" fmla="*/ 40 h 80"/>
                    <a:gd name="T26" fmla="*/ 104 w 112"/>
                    <a:gd name="T27" fmla="*/ 56 h 80"/>
                    <a:gd name="T28" fmla="*/ 112 w 112"/>
                    <a:gd name="T29" fmla="*/ 72 h 80"/>
                    <a:gd name="T30" fmla="*/ 112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112" y="80"/>
                      </a:moveTo>
                      <a:lnTo>
                        <a:pt x="80" y="80"/>
                      </a:lnTo>
                      <a:lnTo>
                        <a:pt x="40" y="56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72" y="24"/>
                      </a:lnTo>
                      <a:lnTo>
                        <a:pt x="96" y="40"/>
                      </a:lnTo>
                      <a:lnTo>
                        <a:pt x="104" y="56"/>
                      </a:lnTo>
                      <a:lnTo>
                        <a:pt x="112" y="72"/>
                      </a:lnTo>
                      <a:lnTo>
                        <a:pt x="112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79" name="Freeform 858"/>
                <p:cNvSpPr>
                  <a:spLocks/>
                </p:cNvSpPr>
                <p:nvPr/>
              </p:nvSpPr>
              <p:spPr bwMode="invGray">
                <a:xfrm>
                  <a:off x="780" y="2248"/>
                  <a:ext cx="48" cy="104"/>
                </a:xfrm>
                <a:custGeom>
                  <a:avLst/>
                  <a:gdLst>
                    <a:gd name="T0" fmla="*/ 24 w 48"/>
                    <a:gd name="T1" fmla="*/ 104 h 104"/>
                    <a:gd name="T2" fmla="*/ 8 w 48"/>
                    <a:gd name="T3" fmla="*/ 88 h 104"/>
                    <a:gd name="T4" fmla="*/ 0 w 48"/>
                    <a:gd name="T5" fmla="*/ 56 h 104"/>
                    <a:gd name="T6" fmla="*/ 0 w 48"/>
                    <a:gd name="T7" fmla="*/ 56 h 104"/>
                    <a:gd name="T8" fmla="*/ 8 w 48"/>
                    <a:gd name="T9" fmla="*/ 16 h 104"/>
                    <a:gd name="T10" fmla="*/ 24 w 48"/>
                    <a:gd name="T11" fmla="*/ 0 h 104"/>
                    <a:gd name="T12" fmla="*/ 24 w 48"/>
                    <a:gd name="T13" fmla="*/ 0 h 104"/>
                    <a:gd name="T14" fmla="*/ 40 w 48"/>
                    <a:gd name="T15" fmla="*/ 16 h 104"/>
                    <a:gd name="T16" fmla="*/ 48 w 48"/>
                    <a:gd name="T17" fmla="*/ 56 h 104"/>
                    <a:gd name="T18" fmla="*/ 48 w 48"/>
                    <a:gd name="T19" fmla="*/ 56 h 104"/>
                    <a:gd name="T20" fmla="*/ 40 w 48"/>
                    <a:gd name="T21" fmla="*/ 88 h 104"/>
                    <a:gd name="T22" fmla="*/ 24 w 48"/>
                    <a:gd name="T23" fmla="*/ 104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104"/>
                    <a:gd name="T38" fmla="*/ 48 w 48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104">
                      <a:moveTo>
                        <a:pt x="24" y="104"/>
                      </a:moveTo>
                      <a:lnTo>
                        <a:pt x="8" y="88"/>
                      </a:lnTo>
                      <a:lnTo>
                        <a:pt x="0" y="56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56"/>
                      </a:lnTo>
                      <a:lnTo>
                        <a:pt x="40" y="88"/>
                      </a:lnTo>
                      <a:lnTo>
                        <a:pt x="24" y="10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80" name="Freeform 859"/>
                <p:cNvSpPr>
                  <a:spLocks/>
                </p:cNvSpPr>
                <p:nvPr/>
              </p:nvSpPr>
              <p:spPr bwMode="invGray">
                <a:xfrm>
                  <a:off x="540" y="2416"/>
                  <a:ext cx="152" cy="40"/>
                </a:xfrm>
                <a:custGeom>
                  <a:avLst/>
                  <a:gdLst>
                    <a:gd name="T0" fmla="*/ 152 w 152"/>
                    <a:gd name="T1" fmla="*/ 24 h 40"/>
                    <a:gd name="T2" fmla="*/ 144 w 152"/>
                    <a:gd name="T3" fmla="*/ 32 h 40"/>
                    <a:gd name="T4" fmla="*/ 128 w 152"/>
                    <a:gd name="T5" fmla="*/ 32 h 40"/>
                    <a:gd name="T6" fmla="*/ 104 w 152"/>
                    <a:gd name="T7" fmla="*/ 40 h 40"/>
                    <a:gd name="T8" fmla="*/ 80 w 152"/>
                    <a:gd name="T9" fmla="*/ 40 h 40"/>
                    <a:gd name="T10" fmla="*/ 80 w 152"/>
                    <a:gd name="T11" fmla="*/ 40 h 40"/>
                    <a:gd name="T12" fmla="*/ 48 w 152"/>
                    <a:gd name="T13" fmla="*/ 40 h 40"/>
                    <a:gd name="T14" fmla="*/ 24 w 152"/>
                    <a:gd name="T15" fmla="*/ 32 h 40"/>
                    <a:gd name="T16" fmla="*/ 8 w 152"/>
                    <a:gd name="T17" fmla="*/ 32 h 40"/>
                    <a:gd name="T18" fmla="*/ 0 w 152"/>
                    <a:gd name="T19" fmla="*/ 24 h 40"/>
                    <a:gd name="T20" fmla="*/ 0 w 152"/>
                    <a:gd name="T21" fmla="*/ 24 h 40"/>
                    <a:gd name="T22" fmla="*/ 8 w 152"/>
                    <a:gd name="T23" fmla="*/ 16 h 40"/>
                    <a:gd name="T24" fmla="*/ 24 w 152"/>
                    <a:gd name="T25" fmla="*/ 8 h 40"/>
                    <a:gd name="T26" fmla="*/ 48 w 152"/>
                    <a:gd name="T27" fmla="*/ 0 h 40"/>
                    <a:gd name="T28" fmla="*/ 80 w 152"/>
                    <a:gd name="T29" fmla="*/ 0 h 40"/>
                    <a:gd name="T30" fmla="*/ 80 w 152"/>
                    <a:gd name="T31" fmla="*/ 0 h 40"/>
                    <a:gd name="T32" fmla="*/ 104 w 152"/>
                    <a:gd name="T33" fmla="*/ 0 h 40"/>
                    <a:gd name="T34" fmla="*/ 128 w 152"/>
                    <a:gd name="T35" fmla="*/ 8 h 40"/>
                    <a:gd name="T36" fmla="*/ 144 w 152"/>
                    <a:gd name="T37" fmla="*/ 16 h 40"/>
                    <a:gd name="T38" fmla="*/ 152 w 152"/>
                    <a:gd name="T39" fmla="*/ 24 h 4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52"/>
                    <a:gd name="T61" fmla="*/ 0 h 40"/>
                    <a:gd name="T62" fmla="*/ 152 w 152"/>
                    <a:gd name="T63" fmla="*/ 40 h 40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52" h="40">
                      <a:moveTo>
                        <a:pt x="152" y="24"/>
                      </a:moveTo>
                      <a:lnTo>
                        <a:pt x="144" y="32"/>
                      </a:lnTo>
                      <a:lnTo>
                        <a:pt x="128" y="32"/>
                      </a:lnTo>
                      <a:lnTo>
                        <a:pt x="104" y="40"/>
                      </a:lnTo>
                      <a:lnTo>
                        <a:pt x="80" y="40"/>
                      </a:lnTo>
                      <a:lnTo>
                        <a:pt x="48" y="40"/>
                      </a:lnTo>
                      <a:lnTo>
                        <a:pt x="24" y="32"/>
                      </a:lnTo>
                      <a:lnTo>
                        <a:pt x="8" y="32"/>
                      </a:lnTo>
                      <a:lnTo>
                        <a:pt x="0" y="24"/>
                      </a:lnTo>
                      <a:lnTo>
                        <a:pt x="8" y="16"/>
                      </a:lnTo>
                      <a:lnTo>
                        <a:pt x="24" y="8"/>
                      </a:lnTo>
                      <a:lnTo>
                        <a:pt x="48" y="0"/>
                      </a:lnTo>
                      <a:lnTo>
                        <a:pt x="80" y="0"/>
                      </a:lnTo>
                      <a:lnTo>
                        <a:pt x="104" y="0"/>
                      </a:lnTo>
                      <a:lnTo>
                        <a:pt x="128" y="8"/>
                      </a:lnTo>
                      <a:lnTo>
                        <a:pt x="144" y="16"/>
                      </a:lnTo>
                      <a:lnTo>
                        <a:pt x="152" y="2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81" name="Freeform 860"/>
                <p:cNvSpPr>
                  <a:spLocks/>
                </p:cNvSpPr>
                <p:nvPr/>
              </p:nvSpPr>
              <p:spPr bwMode="invGray">
                <a:xfrm>
                  <a:off x="780" y="2520"/>
                  <a:ext cx="48" cy="112"/>
                </a:xfrm>
                <a:custGeom>
                  <a:avLst/>
                  <a:gdLst>
                    <a:gd name="T0" fmla="*/ 24 w 48"/>
                    <a:gd name="T1" fmla="*/ 112 h 112"/>
                    <a:gd name="T2" fmla="*/ 8 w 48"/>
                    <a:gd name="T3" fmla="*/ 96 h 112"/>
                    <a:gd name="T4" fmla="*/ 0 w 48"/>
                    <a:gd name="T5" fmla="*/ 56 h 112"/>
                    <a:gd name="T6" fmla="*/ 0 w 48"/>
                    <a:gd name="T7" fmla="*/ 56 h 112"/>
                    <a:gd name="T8" fmla="*/ 8 w 48"/>
                    <a:gd name="T9" fmla="*/ 16 h 112"/>
                    <a:gd name="T10" fmla="*/ 24 w 48"/>
                    <a:gd name="T11" fmla="*/ 0 h 112"/>
                    <a:gd name="T12" fmla="*/ 24 w 48"/>
                    <a:gd name="T13" fmla="*/ 0 h 112"/>
                    <a:gd name="T14" fmla="*/ 40 w 48"/>
                    <a:gd name="T15" fmla="*/ 16 h 112"/>
                    <a:gd name="T16" fmla="*/ 48 w 48"/>
                    <a:gd name="T17" fmla="*/ 56 h 112"/>
                    <a:gd name="T18" fmla="*/ 48 w 48"/>
                    <a:gd name="T19" fmla="*/ 56 h 112"/>
                    <a:gd name="T20" fmla="*/ 40 w 48"/>
                    <a:gd name="T21" fmla="*/ 96 h 112"/>
                    <a:gd name="T22" fmla="*/ 24 w 48"/>
                    <a:gd name="T23" fmla="*/ 112 h 11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112"/>
                    <a:gd name="T38" fmla="*/ 48 w 48"/>
                    <a:gd name="T39" fmla="*/ 112 h 11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112">
                      <a:moveTo>
                        <a:pt x="24" y="112"/>
                      </a:moveTo>
                      <a:lnTo>
                        <a:pt x="8" y="96"/>
                      </a:lnTo>
                      <a:lnTo>
                        <a:pt x="0" y="56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56"/>
                      </a:lnTo>
                      <a:lnTo>
                        <a:pt x="40" y="96"/>
                      </a:lnTo>
                      <a:lnTo>
                        <a:pt x="24" y="11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82" name="Freeform 861"/>
                <p:cNvSpPr>
                  <a:spLocks/>
                </p:cNvSpPr>
                <p:nvPr/>
              </p:nvSpPr>
              <p:spPr bwMode="invGray">
                <a:xfrm>
                  <a:off x="612" y="2304"/>
                  <a:ext cx="112" cy="80"/>
                </a:xfrm>
                <a:custGeom>
                  <a:avLst/>
                  <a:gdLst>
                    <a:gd name="T0" fmla="*/ 112 w 112"/>
                    <a:gd name="T1" fmla="*/ 80 h 80"/>
                    <a:gd name="T2" fmla="*/ 80 w 112"/>
                    <a:gd name="T3" fmla="*/ 80 h 80"/>
                    <a:gd name="T4" fmla="*/ 40 w 112"/>
                    <a:gd name="T5" fmla="*/ 56 h 80"/>
                    <a:gd name="T6" fmla="*/ 40 w 112"/>
                    <a:gd name="T7" fmla="*/ 56 h 80"/>
                    <a:gd name="T8" fmla="*/ 16 w 112"/>
                    <a:gd name="T9" fmla="*/ 40 h 80"/>
                    <a:gd name="T10" fmla="*/ 8 w 112"/>
                    <a:gd name="T11" fmla="*/ 24 h 80"/>
                    <a:gd name="T12" fmla="*/ 0 w 112"/>
                    <a:gd name="T13" fmla="*/ 8 h 80"/>
                    <a:gd name="T14" fmla="*/ 0 w 112"/>
                    <a:gd name="T15" fmla="*/ 0 h 80"/>
                    <a:gd name="T16" fmla="*/ 0 w 112"/>
                    <a:gd name="T17" fmla="*/ 0 h 80"/>
                    <a:gd name="T18" fmla="*/ 32 w 112"/>
                    <a:gd name="T19" fmla="*/ 8 h 80"/>
                    <a:gd name="T20" fmla="*/ 72 w 112"/>
                    <a:gd name="T21" fmla="*/ 24 h 80"/>
                    <a:gd name="T22" fmla="*/ 72 w 112"/>
                    <a:gd name="T23" fmla="*/ 24 h 80"/>
                    <a:gd name="T24" fmla="*/ 96 w 112"/>
                    <a:gd name="T25" fmla="*/ 40 h 80"/>
                    <a:gd name="T26" fmla="*/ 104 w 112"/>
                    <a:gd name="T27" fmla="*/ 56 h 80"/>
                    <a:gd name="T28" fmla="*/ 112 w 112"/>
                    <a:gd name="T29" fmla="*/ 72 h 80"/>
                    <a:gd name="T30" fmla="*/ 112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112" y="80"/>
                      </a:moveTo>
                      <a:lnTo>
                        <a:pt x="80" y="80"/>
                      </a:lnTo>
                      <a:lnTo>
                        <a:pt x="40" y="56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32" y="8"/>
                      </a:lnTo>
                      <a:lnTo>
                        <a:pt x="72" y="24"/>
                      </a:lnTo>
                      <a:lnTo>
                        <a:pt x="96" y="40"/>
                      </a:lnTo>
                      <a:lnTo>
                        <a:pt x="104" y="56"/>
                      </a:lnTo>
                      <a:lnTo>
                        <a:pt x="112" y="72"/>
                      </a:lnTo>
                      <a:lnTo>
                        <a:pt x="112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83" name="Freeform 862"/>
                <p:cNvSpPr>
                  <a:spLocks/>
                </p:cNvSpPr>
                <p:nvPr/>
              </p:nvSpPr>
              <p:spPr bwMode="invGray">
                <a:xfrm>
                  <a:off x="876" y="2296"/>
                  <a:ext cx="112" cy="80"/>
                </a:xfrm>
                <a:custGeom>
                  <a:avLst/>
                  <a:gdLst>
                    <a:gd name="T0" fmla="*/ 8 w 112"/>
                    <a:gd name="T1" fmla="*/ 80 h 80"/>
                    <a:gd name="T2" fmla="*/ 0 w 112"/>
                    <a:gd name="T3" fmla="*/ 72 h 80"/>
                    <a:gd name="T4" fmla="*/ 8 w 112"/>
                    <a:gd name="T5" fmla="*/ 56 h 80"/>
                    <a:gd name="T6" fmla="*/ 24 w 112"/>
                    <a:gd name="T7" fmla="*/ 40 h 80"/>
                    <a:gd name="T8" fmla="*/ 40 w 112"/>
                    <a:gd name="T9" fmla="*/ 24 h 80"/>
                    <a:gd name="T10" fmla="*/ 40 w 112"/>
                    <a:gd name="T11" fmla="*/ 24 h 80"/>
                    <a:gd name="T12" fmla="*/ 80 w 112"/>
                    <a:gd name="T13" fmla="*/ 8 h 80"/>
                    <a:gd name="T14" fmla="*/ 112 w 112"/>
                    <a:gd name="T15" fmla="*/ 0 h 80"/>
                    <a:gd name="T16" fmla="*/ 112 w 112"/>
                    <a:gd name="T17" fmla="*/ 0 h 80"/>
                    <a:gd name="T18" fmla="*/ 112 w 112"/>
                    <a:gd name="T19" fmla="*/ 8 h 80"/>
                    <a:gd name="T20" fmla="*/ 112 w 112"/>
                    <a:gd name="T21" fmla="*/ 24 h 80"/>
                    <a:gd name="T22" fmla="*/ 96 w 112"/>
                    <a:gd name="T23" fmla="*/ 40 h 80"/>
                    <a:gd name="T24" fmla="*/ 80 w 112"/>
                    <a:gd name="T25" fmla="*/ 56 h 80"/>
                    <a:gd name="T26" fmla="*/ 80 w 112"/>
                    <a:gd name="T27" fmla="*/ 56 h 80"/>
                    <a:gd name="T28" fmla="*/ 32 w 112"/>
                    <a:gd name="T29" fmla="*/ 80 h 80"/>
                    <a:gd name="T30" fmla="*/ 8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8" y="80"/>
                      </a:moveTo>
                      <a:lnTo>
                        <a:pt x="0" y="72"/>
                      </a:lnTo>
                      <a:lnTo>
                        <a:pt x="8" y="56"/>
                      </a:lnTo>
                      <a:lnTo>
                        <a:pt x="24" y="40"/>
                      </a:lnTo>
                      <a:lnTo>
                        <a:pt x="40" y="24"/>
                      </a:lnTo>
                      <a:lnTo>
                        <a:pt x="80" y="8"/>
                      </a:lnTo>
                      <a:lnTo>
                        <a:pt x="112" y="0"/>
                      </a:lnTo>
                      <a:lnTo>
                        <a:pt x="112" y="8"/>
                      </a:lnTo>
                      <a:lnTo>
                        <a:pt x="112" y="24"/>
                      </a:lnTo>
                      <a:lnTo>
                        <a:pt x="96" y="40"/>
                      </a:lnTo>
                      <a:lnTo>
                        <a:pt x="80" y="56"/>
                      </a:lnTo>
                      <a:lnTo>
                        <a:pt x="32" y="80"/>
                      </a:lnTo>
                      <a:lnTo>
                        <a:pt x="8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84" name="Freeform 863"/>
                <p:cNvSpPr>
                  <a:spLocks/>
                </p:cNvSpPr>
                <p:nvPr/>
              </p:nvSpPr>
              <p:spPr bwMode="invGray">
                <a:xfrm>
                  <a:off x="916" y="2352"/>
                  <a:ext cx="136" cy="56"/>
                </a:xfrm>
                <a:custGeom>
                  <a:avLst/>
                  <a:gdLst>
                    <a:gd name="T0" fmla="*/ 0 w 136"/>
                    <a:gd name="T1" fmla="*/ 48 h 56"/>
                    <a:gd name="T2" fmla="*/ 0 w 136"/>
                    <a:gd name="T3" fmla="*/ 40 h 56"/>
                    <a:gd name="T4" fmla="*/ 16 w 136"/>
                    <a:gd name="T5" fmla="*/ 32 h 56"/>
                    <a:gd name="T6" fmla="*/ 32 w 136"/>
                    <a:gd name="T7" fmla="*/ 16 h 56"/>
                    <a:gd name="T8" fmla="*/ 56 w 136"/>
                    <a:gd name="T9" fmla="*/ 8 h 56"/>
                    <a:gd name="T10" fmla="*/ 56 w 136"/>
                    <a:gd name="T11" fmla="*/ 8 h 56"/>
                    <a:gd name="T12" fmla="*/ 88 w 136"/>
                    <a:gd name="T13" fmla="*/ 0 h 56"/>
                    <a:gd name="T14" fmla="*/ 112 w 136"/>
                    <a:gd name="T15" fmla="*/ 0 h 56"/>
                    <a:gd name="T16" fmla="*/ 128 w 136"/>
                    <a:gd name="T17" fmla="*/ 0 h 56"/>
                    <a:gd name="T18" fmla="*/ 136 w 136"/>
                    <a:gd name="T19" fmla="*/ 8 h 56"/>
                    <a:gd name="T20" fmla="*/ 136 w 136"/>
                    <a:gd name="T21" fmla="*/ 8 h 56"/>
                    <a:gd name="T22" fmla="*/ 136 w 136"/>
                    <a:gd name="T23" fmla="*/ 16 h 56"/>
                    <a:gd name="T24" fmla="*/ 128 w 136"/>
                    <a:gd name="T25" fmla="*/ 24 h 56"/>
                    <a:gd name="T26" fmla="*/ 104 w 136"/>
                    <a:gd name="T27" fmla="*/ 32 h 56"/>
                    <a:gd name="T28" fmla="*/ 80 w 136"/>
                    <a:gd name="T29" fmla="*/ 48 h 56"/>
                    <a:gd name="T30" fmla="*/ 80 w 136"/>
                    <a:gd name="T31" fmla="*/ 48 h 56"/>
                    <a:gd name="T32" fmla="*/ 48 w 136"/>
                    <a:gd name="T33" fmla="*/ 48 h 56"/>
                    <a:gd name="T34" fmla="*/ 24 w 136"/>
                    <a:gd name="T35" fmla="*/ 56 h 56"/>
                    <a:gd name="T36" fmla="*/ 8 w 136"/>
                    <a:gd name="T37" fmla="*/ 56 h 56"/>
                    <a:gd name="T38" fmla="*/ 0 w 136"/>
                    <a:gd name="T39" fmla="*/ 4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48"/>
                      </a:moveTo>
                      <a:lnTo>
                        <a:pt x="0" y="40"/>
                      </a:lnTo>
                      <a:lnTo>
                        <a:pt x="16" y="32"/>
                      </a:lnTo>
                      <a:lnTo>
                        <a:pt x="32" y="16"/>
                      </a:lnTo>
                      <a:lnTo>
                        <a:pt x="56" y="8"/>
                      </a:lnTo>
                      <a:lnTo>
                        <a:pt x="88" y="0"/>
                      </a:lnTo>
                      <a:lnTo>
                        <a:pt x="112" y="0"/>
                      </a:lnTo>
                      <a:lnTo>
                        <a:pt x="128" y="0"/>
                      </a:lnTo>
                      <a:lnTo>
                        <a:pt x="136" y="8"/>
                      </a:lnTo>
                      <a:lnTo>
                        <a:pt x="136" y="16"/>
                      </a:lnTo>
                      <a:lnTo>
                        <a:pt x="128" y="24"/>
                      </a:lnTo>
                      <a:lnTo>
                        <a:pt x="104" y="32"/>
                      </a:lnTo>
                      <a:lnTo>
                        <a:pt x="80" y="48"/>
                      </a:lnTo>
                      <a:lnTo>
                        <a:pt x="48" y="48"/>
                      </a:lnTo>
                      <a:lnTo>
                        <a:pt x="24" y="56"/>
                      </a:lnTo>
                      <a:lnTo>
                        <a:pt x="8" y="56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85" name="Freeform 864"/>
                <p:cNvSpPr>
                  <a:spLocks/>
                </p:cNvSpPr>
                <p:nvPr/>
              </p:nvSpPr>
              <p:spPr bwMode="invGray">
                <a:xfrm>
                  <a:off x="564" y="2472"/>
                  <a:ext cx="136" cy="56"/>
                </a:xfrm>
                <a:custGeom>
                  <a:avLst/>
                  <a:gdLst>
                    <a:gd name="T0" fmla="*/ 0 w 136"/>
                    <a:gd name="T1" fmla="*/ 48 h 56"/>
                    <a:gd name="T2" fmla="*/ 0 w 136"/>
                    <a:gd name="T3" fmla="*/ 40 h 56"/>
                    <a:gd name="T4" fmla="*/ 8 w 136"/>
                    <a:gd name="T5" fmla="*/ 32 h 56"/>
                    <a:gd name="T6" fmla="*/ 32 w 136"/>
                    <a:gd name="T7" fmla="*/ 16 h 56"/>
                    <a:gd name="T8" fmla="*/ 56 w 136"/>
                    <a:gd name="T9" fmla="*/ 8 h 56"/>
                    <a:gd name="T10" fmla="*/ 56 w 136"/>
                    <a:gd name="T11" fmla="*/ 8 h 56"/>
                    <a:gd name="T12" fmla="*/ 88 w 136"/>
                    <a:gd name="T13" fmla="*/ 0 h 56"/>
                    <a:gd name="T14" fmla="*/ 112 w 136"/>
                    <a:gd name="T15" fmla="*/ 0 h 56"/>
                    <a:gd name="T16" fmla="*/ 128 w 136"/>
                    <a:gd name="T17" fmla="*/ 0 h 56"/>
                    <a:gd name="T18" fmla="*/ 136 w 136"/>
                    <a:gd name="T19" fmla="*/ 8 h 56"/>
                    <a:gd name="T20" fmla="*/ 136 w 136"/>
                    <a:gd name="T21" fmla="*/ 8 h 56"/>
                    <a:gd name="T22" fmla="*/ 136 w 136"/>
                    <a:gd name="T23" fmla="*/ 16 h 56"/>
                    <a:gd name="T24" fmla="*/ 120 w 136"/>
                    <a:gd name="T25" fmla="*/ 24 h 56"/>
                    <a:gd name="T26" fmla="*/ 104 w 136"/>
                    <a:gd name="T27" fmla="*/ 32 h 56"/>
                    <a:gd name="T28" fmla="*/ 80 w 136"/>
                    <a:gd name="T29" fmla="*/ 48 h 56"/>
                    <a:gd name="T30" fmla="*/ 80 w 136"/>
                    <a:gd name="T31" fmla="*/ 48 h 56"/>
                    <a:gd name="T32" fmla="*/ 48 w 136"/>
                    <a:gd name="T33" fmla="*/ 48 h 56"/>
                    <a:gd name="T34" fmla="*/ 24 w 136"/>
                    <a:gd name="T35" fmla="*/ 56 h 56"/>
                    <a:gd name="T36" fmla="*/ 8 w 136"/>
                    <a:gd name="T37" fmla="*/ 56 h 56"/>
                    <a:gd name="T38" fmla="*/ 0 w 136"/>
                    <a:gd name="T39" fmla="*/ 4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48"/>
                      </a:moveTo>
                      <a:lnTo>
                        <a:pt x="0" y="40"/>
                      </a:lnTo>
                      <a:lnTo>
                        <a:pt x="8" y="32"/>
                      </a:lnTo>
                      <a:lnTo>
                        <a:pt x="32" y="16"/>
                      </a:lnTo>
                      <a:lnTo>
                        <a:pt x="56" y="8"/>
                      </a:lnTo>
                      <a:lnTo>
                        <a:pt x="88" y="0"/>
                      </a:lnTo>
                      <a:lnTo>
                        <a:pt x="112" y="0"/>
                      </a:lnTo>
                      <a:lnTo>
                        <a:pt x="128" y="0"/>
                      </a:lnTo>
                      <a:lnTo>
                        <a:pt x="136" y="8"/>
                      </a:lnTo>
                      <a:lnTo>
                        <a:pt x="136" y="16"/>
                      </a:lnTo>
                      <a:lnTo>
                        <a:pt x="120" y="24"/>
                      </a:lnTo>
                      <a:lnTo>
                        <a:pt x="104" y="32"/>
                      </a:lnTo>
                      <a:lnTo>
                        <a:pt x="80" y="48"/>
                      </a:lnTo>
                      <a:lnTo>
                        <a:pt x="48" y="48"/>
                      </a:lnTo>
                      <a:lnTo>
                        <a:pt x="24" y="56"/>
                      </a:lnTo>
                      <a:lnTo>
                        <a:pt x="8" y="56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86" name="Freeform 865"/>
                <p:cNvSpPr>
                  <a:spLocks/>
                </p:cNvSpPr>
                <p:nvPr/>
              </p:nvSpPr>
              <p:spPr bwMode="invGray">
                <a:xfrm>
                  <a:off x="628" y="2504"/>
                  <a:ext cx="112" cy="72"/>
                </a:xfrm>
                <a:custGeom>
                  <a:avLst/>
                  <a:gdLst>
                    <a:gd name="T0" fmla="*/ 8 w 112"/>
                    <a:gd name="T1" fmla="*/ 72 h 72"/>
                    <a:gd name="T2" fmla="*/ 0 w 112"/>
                    <a:gd name="T3" fmla="*/ 64 h 72"/>
                    <a:gd name="T4" fmla="*/ 8 w 112"/>
                    <a:gd name="T5" fmla="*/ 56 h 72"/>
                    <a:gd name="T6" fmla="*/ 16 w 112"/>
                    <a:gd name="T7" fmla="*/ 40 h 72"/>
                    <a:gd name="T8" fmla="*/ 40 w 112"/>
                    <a:gd name="T9" fmla="*/ 24 h 72"/>
                    <a:gd name="T10" fmla="*/ 40 w 112"/>
                    <a:gd name="T11" fmla="*/ 24 h 72"/>
                    <a:gd name="T12" fmla="*/ 80 w 112"/>
                    <a:gd name="T13" fmla="*/ 0 h 72"/>
                    <a:gd name="T14" fmla="*/ 112 w 112"/>
                    <a:gd name="T15" fmla="*/ 0 h 72"/>
                    <a:gd name="T16" fmla="*/ 112 w 112"/>
                    <a:gd name="T17" fmla="*/ 0 h 72"/>
                    <a:gd name="T18" fmla="*/ 112 w 112"/>
                    <a:gd name="T19" fmla="*/ 8 h 72"/>
                    <a:gd name="T20" fmla="*/ 112 w 112"/>
                    <a:gd name="T21" fmla="*/ 16 h 72"/>
                    <a:gd name="T22" fmla="*/ 96 w 112"/>
                    <a:gd name="T23" fmla="*/ 32 h 72"/>
                    <a:gd name="T24" fmla="*/ 80 w 112"/>
                    <a:gd name="T25" fmla="*/ 48 h 72"/>
                    <a:gd name="T26" fmla="*/ 80 w 112"/>
                    <a:gd name="T27" fmla="*/ 48 h 72"/>
                    <a:gd name="T28" fmla="*/ 32 w 112"/>
                    <a:gd name="T29" fmla="*/ 72 h 72"/>
                    <a:gd name="T30" fmla="*/ 8 w 112"/>
                    <a:gd name="T31" fmla="*/ 72 h 7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72"/>
                    <a:gd name="T50" fmla="*/ 112 w 112"/>
                    <a:gd name="T51" fmla="*/ 72 h 72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72">
                      <a:moveTo>
                        <a:pt x="8" y="72"/>
                      </a:moveTo>
                      <a:lnTo>
                        <a:pt x="0" y="64"/>
                      </a:lnTo>
                      <a:lnTo>
                        <a:pt x="8" y="56"/>
                      </a:lnTo>
                      <a:lnTo>
                        <a:pt x="16" y="40"/>
                      </a:lnTo>
                      <a:lnTo>
                        <a:pt x="40" y="24"/>
                      </a:lnTo>
                      <a:lnTo>
                        <a:pt x="80" y="0"/>
                      </a:lnTo>
                      <a:lnTo>
                        <a:pt x="112" y="0"/>
                      </a:lnTo>
                      <a:lnTo>
                        <a:pt x="112" y="8"/>
                      </a:lnTo>
                      <a:lnTo>
                        <a:pt x="112" y="16"/>
                      </a:lnTo>
                      <a:lnTo>
                        <a:pt x="96" y="32"/>
                      </a:lnTo>
                      <a:lnTo>
                        <a:pt x="80" y="48"/>
                      </a:lnTo>
                      <a:lnTo>
                        <a:pt x="32" y="72"/>
                      </a:lnTo>
                      <a:lnTo>
                        <a:pt x="8" y="7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87" name="Freeform 866"/>
                <p:cNvSpPr>
                  <a:spLocks/>
                </p:cNvSpPr>
                <p:nvPr/>
              </p:nvSpPr>
              <p:spPr bwMode="invGray">
                <a:xfrm>
                  <a:off x="932" y="2464"/>
                  <a:ext cx="136" cy="56"/>
                </a:xfrm>
                <a:custGeom>
                  <a:avLst/>
                  <a:gdLst>
                    <a:gd name="T0" fmla="*/ 0 w 136"/>
                    <a:gd name="T1" fmla="*/ 8 h 56"/>
                    <a:gd name="T2" fmla="*/ 8 w 136"/>
                    <a:gd name="T3" fmla="*/ 0 h 56"/>
                    <a:gd name="T4" fmla="*/ 32 w 136"/>
                    <a:gd name="T5" fmla="*/ 0 h 56"/>
                    <a:gd name="T6" fmla="*/ 56 w 136"/>
                    <a:gd name="T7" fmla="*/ 0 h 56"/>
                    <a:gd name="T8" fmla="*/ 80 w 136"/>
                    <a:gd name="T9" fmla="*/ 8 h 56"/>
                    <a:gd name="T10" fmla="*/ 80 w 136"/>
                    <a:gd name="T11" fmla="*/ 8 h 56"/>
                    <a:gd name="T12" fmla="*/ 104 w 136"/>
                    <a:gd name="T13" fmla="*/ 16 h 56"/>
                    <a:gd name="T14" fmla="*/ 128 w 136"/>
                    <a:gd name="T15" fmla="*/ 32 h 56"/>
                    <a:gd name="T16" fmla="*/ 136 w 136"/>
                    <a:gd name="T17" fmla="*/ 40 h 56"/>
                    <a:gd name="T18" fmla="*/ 136 w 136"/>
                    <a:gd name="T19" fmla="*/ 48 h 56"/>
                    <a:gd name="T20" fmla="*/ 136 w 136"/>
                    <a:gd name="T21" fmla="*/ 48 h 56"/>
                    <a:gd name="T22" fmla="*/ 128 w 136"/>
                    <a:gd name="T23" fmla="*/ 56 h 56"/>
                    <a:gd name="T24" fmla="*/ 112 w 136"/>
                    <a:gd name="T25" fmla="*/ 56 h 56"/>
                    <a:gd name="T26" fmla="*/ 88 w 136"/>
                    <a:gd name="T27" fmla="*/ 56 h 56"/>
                    <a:gd name="T28" fmla="*/ 64 w 136"/>
                    <a:gd name="T29" fmla="*/ 48 h 56"/>
                    <a:gd name="T30" fmla="*/ 64 w 136"/>
                    <a:gd name="T31" fmla="*/ 48 h 56"/>
                    <a:gd name="T32" fmla="*/ 32 w 136"/>
                    <a:gd name="T33" fmla="*/ 40 h 56"/>
                    <a:gd name="T34" fmla="*/ 16 w 136"/>
                    <a:gd name="T35" fmla="*/ 24 h 56"/>
                    <a:gd name="T36" fmla="*/ 0 w 136"/>
                    <a:gd name="T37" fmla="*/ 16 h 56"/>
                    <a:gd name="T38" fmla="*/ 0 w 136"/>
                    <a:gd name="T39" fmla="*/ 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8"/>
                      </a:move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56" y="0"/>
                      </a:lnTo>
                      <a:lnTo>
                        <a:pt x="80" y="8"/>
                      </a:lnTo>
                      <a:lnTo>
                        <a:pt x="104" y="16"/>
                      </a:lnTo>
                      <a:lnTo>
                        <a:pt x="128" y="32"/>
                      </a:lnTo>
                      <a:lnTo>
                        <a:pt x="136" y="40"/>
                      </a:lnTo>
                      <a:lnTo>
                        <a:pt x="136" y="48"/>
                      </a:lnTo>
                      <a:lnTo>
                        <a:pt x="128" y="56"/>
                      </a:lnTo>
                      <a:lnTo>
                        <a:pt x="112" y="56"/>
                      </a:lnTo>
                      <a:lnTo>
                        <a:pt x="88" y="56"/>
                      </a:lnTo>
                      <a:lnTo>
                        <a:pt x="64" y="48"/>
                      </a:lnTo>
                      <a:lnTo>
                        <a:pt x="32" y="40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88" name="Freeform 867"/>
                <p:cNvSpPr>
                  <a:spLocks/>
                </p:cNvSpPr>
                <p:nvPr/>
              </p:nvSpPr>
              <p:spPr bwMode="invGray">
                <a:xfrm>
                  <a:off x="564" y="2360"/>
                  <a:ext cx="136" cy="56"/>
                </a:xfrm>
                <a:custGeom>
                  <a:avLst/>
                  <a:gdLst>
                    <a:gd name="T0" fmla="*/ 0 w 136"/>
                    <a:gd name="T1" fmla="*/ 8 h 56"/>
                    <a:gd name="T2" fmla="*/ 8 w 136"/>
                    <a:gd name="T3" fmla="*/ 0 h 56"/>
                    <a:gd name="T4" fmla="*/ 24 w 136"/>
                    <a:gd name="T5" fmla="*/ 0 h 56"/>
                    <a:gd name="T6" fmla="*/ 48 w 136"/>
                    <a:gd name="T7" fmla="*/ 0 h 56"/>
                    <a:gd name="T8" fmla="*/ 80 w 136"/>
                    <a:gd name="T9" fmla="*/ 8 h 56"/>
                    <a:gd name="T10" fmla="*/ 80 w 136"/>
                    <a:gd name="T11" fmla="*/ 8 h 56"/>
                    <a:gd name="T12" fmla="*/ 104 w 136"/>
                    <a:gd name="T13" fmla="*/ 16 h 56"/>
                    <a:gd name="T14" fmla="*/ 120 w 136"/>
                    <a:gd name="T15" fmla="*/ 24 h 56"/>
                    <a:gd name="T16" fmla="*/ 136 w 136"/>
                    <a:gd name="T17" fmla="*/ 40 h 56"/>
                    <a:gd name="T18" fmla="*/ 136 w 136"/>
                    <a:gd name="T19" fmla="*/ 48 h 56"/>
                    <a:gd name="T20" fmla="*/ 136 w 136"/>
                    <a:gd name="T21" fmla="*/ 48 h 56"/>
                    <a:gd name="T22" fmla="*/ 128 w 136"/>
                    <a:gd name="T23" fmla="*/ 48 h 56"/>
                    <a:gd name="T24" fmla="*/ 112 w 136"/>
                    <a:gd name="T25" fmla="*/ 56 h 56"/>
                    <a:gd name="T26" fmla="*/ 88 w 136"/>
                    <a:gd name="T27" fmla="*/ 48 h 56"/>
                    <a:gd name="T28" fmla="*/ 56 w 136"/>
                    <a:gd name="T29" fmla="*/ 40 h 56"/>
                    <a:gd name="T30" fmla="*/ 56 w 136"/>
                    <a:gd name="T31" fmla="*/ 40 h 56"/>
                    <a:gd name="T32" fmla="*/ 32 w 136"/>
                    <a:gd name="T33" fmla="*/ 32 h 56"/>
                    <a:gd name="T34" fmla="*/ 8 w 136"/>
                    <a:gd name="T35" fmla="*/ 24 h 56"/>
                    <a:gd name="T36" fmla="*/ 0 w 136"/>
                    <a:gd name="T37" fmla="*/ 16 h 56"/>
                    <a:gd name="T38" fmla="*/ 0 w 136"/>
                    <a:gd name="T39" fmla="*/ 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8"/>
                      </a:moveTo>
                      <a:lnTo>
                        <a:pt x="8" y="0"/>
                      </a:lnTo>
                      <a:lnTo>
                        <a:pt x="24" y="0"/>
                      </a:lnTo>
                      <a:lnTo>
                        <a:pt x="48" y="0"/>
                      </a:lnTo>
                      <a:lnTo>
                        <a:pt x="80" y="8"/>
                      </a:lnTo>
                      <a:lnTo>
                        <a:pt x="104" y="16"/>
                      </a:lnTo>
                      <a:lnTo>
                        <a:pt x="120" y="24"/>
                      </a:lnTo>
                      <a:lnTo>
                        <a:pt x="136" y="40"/>
                      </a:lnTo>
                      <a:lnTo>
                        <a:pt x="136" y="48"/>
                      </a:lnTo>
                      <a:lnTo>
                        <a:pt x="128" y="48"/>
                      </a:lnTo>
                      <a:lnTo>
                        <a:pt x="112" y="56"/>
                      </a:lnTo>
                      <a:lnTo>
                        <a:pt x="88" y="48"/>
                      </a:lnTo>
                      <a:lnTo>
                        <a:pt x="56" y="40"/>
                      </a:lnTo>
                      <a:lnTo>
                        <a:pt x="32" y="32"/>
                      </a:lnTo>
                      <a:lnTo>
                        <a:pt x="8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89" name="Freeform 868"/>
                <p:cNvSpPr>
                  <a:spLocks/>
                </p:cNvSpPr>
                <p:nvPr/>
              </p:nvSpPr>
              <p:spPr bwMode="invGray">
                <a:xfrm>
                  <a:off x="692" y="2256"/>
                  <a:ext cx="72" cy="104"/>
                </a:xfrm>
                <a:custGeom>
                  <a:avLst/>
                  <a:gdLst>
                    <a:gd name="T0" fmla="*/ 8 w 72"/>
                    <a:gd name="T1" fmla="*/ 0 h 104"/>
                    <a:gd name="T2" fmla="*/ 32 w 72"/>
                    <a:gd name="T3" fmla="*/ 8 h 104"/>
                    <a:gd name="T4" fmla="*/ 64 w 72"/>
                    <a:gd name="T5" fmla="*/ 48 h 104"/>
                    <a:gd name="T6" fmla="*/ 64 w 72"/>
                    <a:gd name="T7" fmla="*/ 48 h 104"/>
                    <a:gd name="T8" fmla="*/ 72 w 72"/>
                    <a:gd name="T9" fmla="*/ 80 h 104"/>
                    <a:gd name="T10" fmla="*/ 64 w 72"/>
                    <a:gd name="T11" fmla="*/ 104 h 104"/>
                    <a:gd name="T12" fmla="*/ 64 w 72"/>
                    <a:gd name="T13" fmla="*/ 104 h 104"/>
                    <a:gd name="T14" fmla="*/ 40 w 72"/>
                    <a:gd name="T15" fmla="*/ 96 h 104"/>
                    <a:gd name="T16" fmla="*/ 16 w 72"/>
                    <a:gd name="T17" fmla="*/ 56 h 104"/>
                    <a:gd name="T18" fmla="*/ 16 w 72"/>
                    <a:gd name="T19" fmla="*/ 56 h 104"/>
                    <a:gd name="T20" fmla="*/ 0 w 72"/>
                    <a:gd name="T21" fmla="*/ 24 h 104"/>
                    <a:gd name="T22" fmla="*/ 8 w 72"/>
                    <a:gd name="T23" fmla="*/ 0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104"/>
                    <a:gd name="T38" fmla="*/ 72 w 72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104">
                      <a:moveTo>
                        <a:pt x="8" y="0"/>
                      </a:moveTo>
                      <a:lnTo>
                        <a:pt x="32" y="8"/>
                      </a:lnTo>
                      <a:lnTo>
                        <a:pt x="64" y="48"/>
                      </a:lnTo>
                      <a:lnTo>
                        <a:pt x="72" y="80"/>
                      </a:lnTo>
                      <a:lnTo>
                        <a:pt x="64" y="104"/>
                      </a:lnTo>
                      <a:lnTo>
                        <a:pt x="40" y="96"/>
                      </a:lnTo>
                      <a:lnTo>
                        <a:pt x="16" y="56"/>
                      </a:lnTo>
                      <a:lnTo>
                        <a:pt x="0" y="24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90" name="Freeform 869"/>
                <p:cNvSpPr>
                  <a:spLocks/>
                </p:cNvSpPr>
                <p:nvPr/>
              </p:nvSpPr>
              <p:spPr bwMode="invGray">
                <a:xfrm>
                  <a:off x="852" y="2520"/>
                  <a:ext cx="72" cy="96"/>
                </a:xfrm>
                <a:custGeom>
                  <a:avLst/>
                  <a:gdLst>
                    <a:gd name="T0" fmla="*/ 8 w 72"/>
                    <a:gd name="T1" fmla="*/ 0 h 96"/>
                    <a:gd name="T2" fmla="*/ 32 w 72"/>
                    <a:gd name="T3" fmla="*/ 8 h 96"/>
                    <a:gd name="T4" fmla="*/ 56 w 72"/>
                    <a:gd name="T5" fmla="*/ 40 h 96"/>
                    <a:gd name="T6" fmla="*/ 56 w 72"/>
                    <a:gd name="T7" fmla="*/ 40 h 96"/>
                    <a:gd name="T8" fmla="*/ 72 w 72"/>
                    <a:gd name="T9" fmla="*/ 80 h 96"/>
                    <a:gd name="T10" fmla="*/ 64 w 72"/>
                    <a:gd name="T11" fmla="*/ 96 h 96"/>
                    <a:gd name="T12" fmla="*/ 64 w 72"/>
                    <a:gd name="T13" fmla="*/ 96 h 96"/>
                    <a:gd name="T14" fmla="*/ 40 w 72"/>
                    <a:gd name="T15" fmla="*/ 88 h 96"/>
                    <a:gd name="T16" fmla="*/ 8 w 72"/>
                    <a:gd name="T17" fmla="*/ 56 h 96"/>
                    <a:gd name="T18" fmla="*/ 8 w 72"/>
                    <a:gd name="T19" fmla="*/ 56 h 96"/>
                    <a:gd name="T20" fmla="*/ 0 w 72"/>
                    <a:gd name="T21" fmla="*/ 16 h 96"/>
                    <a:gd name="T22" fmla="*/ 8 w 72"/>
                    <a:gd name="T23" fmla="*/ 0 h 9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96"/>
                    <a:gd name="T38" fmla="*/ 72 w 72"/>
                    <a:gd name="T39" fmla="*/ 96 h 9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96">
                      <a:moveTo>
                        <a:pt x="8" y="0"/>
                      </a:moveTo>
                      <a:lnTo>
                        <a:pt x="32" y="8"/>
                      </a:lnTo>
                      <a:lnTo>
                        <a:pt x="56" y="40"/>
                      </a:lnTo>
                      <a:lnTo>
                        <a:pt x="72" y="80"/>
                      </a:lnTo>
                      <a:lnTo>
                        <a:pt x="64" y="96"/>
                      </a:lnTo>
                      <a:lnTo>
                        <a:pt x="40" y="88"/>
                      </a:lnTo>
                      <a:lnTo>
                        <a:pt x="8" y="56"/>
                      </a:lnTo>
                      <a:lnTo>
                        <a:pt x="0" y="16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91" name="Freeform 870"/>
                <p:cNvSpPr>
                  <a:spLocks/>
                </p:cNvSpPr>
                <p:nvPr/>
              </p:nvSpPr>
              <p:spPr bwMode="invGray">
                <a:xfrm>
                  <a:off x="844" y="2256"/>
                  <a:ext cx="72" cy="104"/>
                </a:xfrm>
                <a:custGeom>
                  <a:avLst/>
                  <a:gdLst>
                    <a:gd name="T0" fmla="*/ 64 w 72"/>
                    <a:gd name="T1" fmla="*/ 0 h 104"/>
                    <a:gd name="T2" fmla="*/ 72 w 72"/>
                    <a:gd name="T3" fmla="*/ 24 h 104"/>
                    <a:gd name="T4" fmla="*/ 56 w 72"/>
                    <a:gd name="T5" fmla="*/ 56 h 104"/>
                    <a:gd name="T6" fmla="*/ 56 w 72"/>
                    <a:gd name="T7" fmla="*/ 56 h 104"/>
                    <a:gd name="T8" fmla="*/ 32 w 72"/>
                    <a:gd name="T9" fmla="*/ 88 h 104"/>
                    <a:gd name="T10" fmla="*/ 8 w 72"/>
                    <a:gd name="T11" fmla="*/ 104 h 104"/>
                    <a:gd name="T12" fmla="*/ 8 w 72"/>
                    <a:gd name="T13" fmla="*/ 104 h 104"/>
                    <a:gd name="T14" fmla="*/ 0 w 72"/>
                    <a:gd name="T15" fmla="*/ 80 h 104"/>
                    <a:gd name="T16" fmla="*/ 8 w 72"/>
                    <a:gd name="T17" fmla="*/ 40 h 104"/>
                    <a:gd name="T18" fmla="*/ 8 w 72"/>
                    <a:gd name="T19" fmla="*/ 40 h 104"/>
                    <a:gd name="T20" fmla="*/ 40 w 72"/>
                    <a:gd name="T21" fmla="*/ 8 h 104"/>
                    <a:gd name="T22" fmla="*/ 64 w 72"/>
                    <a:gd name="T23" fmla="*/ 0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104"/>
                    <a:gd name="T38" fmla="*/ 72 w 72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104">
                      <a:moveTo>
                        <a:pt x="64" y="0"/>
                      </a:moveTo>
                      <a:lnTo>
                        <a:pt x="72" y="24"/>
                      </a:lnTo>
                      <a:lnTo>
                        <a:pt x="56" y="56"/>
                      </a:lnTo>
                      <a:lnTo>
                        <a:pt x="32" y="88"/>
                      </a:lnTo>
                      <a:lnTo>
                        <a:pt x="8" y="104"/>
                      </a:lnTo>
                      <a:lnTo>
                        <a:pt x="0" y="80"/>
                      </a:lnTo>
                      <a:lnTo>
                        <a:pt x="8" y="40"/>
                      </a:lnTo>
                      <a:lnTo>
                        <a:pt x="40" y="8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92" name="Freeform 871"/>
                <p:cNvSpPr>
                  <a:spLocks/>
                </p:cNvSpPr>
                <p:nvPr/>
              </p:nvSpPr>
              <p:spPr bwMode="invGray">
                <a:xfrm>
                  <a:off x="700" y="2520"/>
                  <a:ext cx="80" cy="96"/>
                </a:xfrm>
                <a:custGeom>
                  <a:avLst/>
                  <a:gdLst>
                    <a:gd name="T0" fmla="*/ 64 w 80"/>
                    <a:gd name="T1" fmla="*/ 0 h 96"/>
                    <a:gd name="T2" fmla="*/ 80 w 80"/>
                    <a:gd name="T3" fmla="*/ 16 h 96"/>
                    <a:gd name="T4" fmla="*/ 64 w 80"/>
                    <a:gd name="T5" fmla="*/ 56 h 96"/>
                    <a:gd name="T6" fmla="*/ 64 w 80"/>
                    <a:gd name="T7" fmla="*/ 56 h 96"/>
                    <a:gd name="T8" fmla="*/ 40 w 80"/>
                    <a:gd name="T9" fmla="*/ 88 h 96"/>
                    <a:gd name="T10" fmla="*/ 8 w 80"/>
                    <a:gd name="T11" fmla="*/ 96 h 96"/>
                    <a:gd name="T12" fmla="*/ 8 w 80"/>
                    <a:gd name="T13" fmla="*/ 96 h 96"/>
                    <a:gd name="T14" fmla="*/ 0 w 80"/>
                    <a:gd name="T15" fmla="*/ 80 h 96"/>
                    <a:gd name="T16" fmla="*/ 16 w 80"/>
                    <a:gd name="T17" fmla="*/ 40 h 96"/>
                    <a:gd name="T18" fmla="*/ 16 w 80"/>
                    <a:gd name="T19" fmla="*/ 40 h 96"/>
                    <a:gd name="T20" fmla="*/ 40 w 80"/>
                    <a:gd name="T21" fmla="*/ 8 h 96"/>
                    <a:gd name="T22" fmla="*/ 64 w 80"/>
                    <a:gd name="T23" fmla="*/ 0 h 9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0"/>
                    <a:gd name="T37" fmla="*/ 0 h 96"/>
                    <a:gd name="T38" fmla="*/ 80 w 80"/>
                    <a:gd name="T39" fmla="*/ 96 h 9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0" h="96">
                      <a:moveTo>
                        <a:pt x="64" y="0"/>
                      </a:moveTo>
                      <a:lnTo>
                        <a:pt x="80" y="16"/>
                      </a:lnTo>
                      <a:lnTo>
                        <a:pt x="64" y="56"/>
                      </a:lnTo>
                      <a:lnTo>
                        <a:pt x="40" y="88"/>
                      </a:lnTo>
                      <a:lnTo>
                        <a:pt x="8" y="96"/>
                      </a:lnTo>
                      <a:lnTo>
                        <a:pt x="0" y="80"/>
                      </a:lnTo>
                      <a:lnTo>
                        <a:pt x="16" y="40"/>
                      </a:lnTo>
                      <a:lnTo>
                        <a:pt x="40" y="8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13758" name="Freeform 872"/>
              <p:cNvSpPr>
                <a:spLocks/>
              </p:cNvSpPr>
              <p:nvPr/>
            </p:nvSpPr>
            <p:spPr bwMode="invGray">
              <a:xfrm>
                <a:off x="572" y="1295"/>
                <a:ext cx="472" cy="334"/>
              </a:xfrm>
              <a:custGeom>
                <a:avLst/>
                <a:gdLst>
                  <a:gd name="T0" fmla="*/ 1 w 672"/>
                  <a:gd name="T1" fmla="*/ 2 h 424"/>
                  <a:gd name="T2" fmla="*/ 1 w 672"/>
                  <a:gd name="T3" fmla="*/ 2 h 424"/>
                  <a:gd name="T4" fmla="*/ 1 w 672"/>
                  <a:gd name="T5" fmla="*/ 2 h 424"/>
                  <a:gd name="T6" fmla="*/ 1 w 672"/>
                  <a:gd name="T7" fmla="*/ 2 h 424"/>
                  <a:gd name="T8" fmla="*/ 1 w 672"/>
                  <a:gd name="T9" fmla="*/ 2 h 424"/>
                  <a:gd name="T10" fmla="*/ 1 w 672"/>
                  <a:gd name="T11" fmla="*/ 2 h 424"/>
                  <a:gd name="T12" fmla="*/ 1 w 672"/>
                  <a:gd name="T13" fmla="*/ 2 h 424"/>
                  <a:gd name="T14" fmla="*/ 1 w 672"/>
                  <a:gd name="T15" fmla="*/ 2 h 424"/>
                  <a:gd name="T16" fmla="*/ 1 w 672"/>
                  <a:gd name="T17" fmla="*/ 2 h 424"/>
                  <a:gd name="T18" fmla="*/ 1 w 672"/>
                  <a:gd name="T19" fmla="*/ 2 h 424"/>
                  <a:gd name="T20" fmla="*/ 1 w 672"/>
                  <a:gd name="T21" fmla="*/ 2 h 424"/>
                  <a:gd name="T22" fmla="*/ 1 w 672"/>
                  <a:gd name="T23" fmla="*/ 2 h 424"/>
                  <a:gd name="T24" fmla="*/ 1 w 672"/>
                  <a:gd name="T25" fmla="*/ 2 h 424"/>
                  <a:gd name="T26" fmla="*/ 0 w 672"/>
                  <a:gd name="T27" fmla="*/ 2 h 424"/>
                  <a:gd name="T28" fmla="*/ 0 w 672"/>
                  <a:gd name="T29" fmla="*/ 2 h 424"/>
                  <a:gd name="T30" fmla="*/ 1 w 672"/>
                  <a:gd name="T31" fmla="*/ 2 h 424"/>
                  <a:gd name="T32" fmla="*/ 1 w 672"/>
                  <a:gd name="T33" fmla="*/ 2 h 424"/>
                  <a:gd name="T34" fmla="*/ 1 w 672"/>
                  <a:gd name="T35" fmla="*/ 2 h 424"/>
                  <a:gd name="T36" fmla="*/ 1 w 672"/>
                  <a:gd name="T37" fmla="*/ 2 h 424"/>
                  <a:gd name="T38" fmla="*/ 1 w 672"/>
                  <a:gd name="T39" fmla="*/ 2 h 424"/>
                  <a:gd name="T40" fmla="*/ 1 w 672"/>
                  <a:gd name="T41" fmla="*/ 0 h 424"/>
                  <a:gd name="T42" fmla="*/ 1 w 672"/>
                  <a:gd name="T43" fmla="*/ 0 h 424"/>
                  <a:gd name="T44" fmla="*/ 1 w 672"/>
                  <a:gd name="T45" fmla="*/ 2 h 424"/>
                  <a:gd name="T46" fmla="*/ 1 w 672"/>
                  <a:gd name="T47" fmla="*/ 2 h 424"/>
                  <a:gd name="T48" fmla="*/ 1 w 672"/>
                  <a:gd name="T49" fmla="*/ 2 h 424"/>
                  <a:gd name="T50" fmla="*/ 1 w 672"/>
                  <a:gd name="T51" fmla="*/ 2 h 424"/>
                  <a:gd name="T52" fmla="*/ 1 w 672"/>
                  <a:gd name="T53" fmla="*/ 2 h 424"/>
                  <a:gd name="T54" fmla="*/ 1 w 672"/>
                  <a:gd name="T55" fmla="*/ 2 h 42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72"/>
                  <a:gd name="T85" fmla="*/ 0 h 424"/>
                  <a:gd name="T86" fmla="*/ 672 w 672"/>
                  <a:gd name="T87" fmla="*/ 424 h 42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72" h="424">
                    <a:moveTo>
                      <a:pt x="672" y="216"/>
                    </a:moveTo>
                    <a:lnTo>
                      <a:pt x="664" y="256"/>
                    </a:lnTo>
                    <a:lnTo>
                      <a:pt x="648" y="296"/>
                    </a:lnTo>
                    <a:lnTo>
                      <a:pt x="616" y="328"/>
                    </a:lnTo>
                    <a:lnTo>
                      <a:pt x="576" y="360"/>
                    </a:lnTo>
                    <a:lnTo>
                      <a:pt x="464" y="408"/>
                    </a:lnTo>
                    <a:lnTo>
                      <a:pt x="336" y="424"/>
                    </a:lnTo>
                    <a:lnTo>
                      <a:pt x="208" y="408"/>
                    </a:lnTo>
                    <a:lnTo>
                      <a:pt x="96" y="360"/>
                    </a:lnTo>
                    <a:lnTo>
                      <a:pt x="56" y="328"/>
                    </a:lnTo>
                    <a:lnTo>
                      <a:pt x="24" y="296"/>
                    </a:lnTo>
                    <a:lnTo>
                      <a:pt x="8" y="256"/>
                    </a:lnTo>
                    <a:lnTo>
                      <a:pt x="0" y="216"/>
                    </a:lnTo>
                    <a:lnTo>
                      <a:pt x="8" y="168"/>
                    </a:lnTo>
                    <a:lnTo>
                      <a:pt x="24" y="128"/>
                    </a:lnTo>
                    <a:lnTo>
                      <a:pt x="56" y="96"/>
                    </a:lnTo>
                    <a:lnTo>
                      <a:pt x="96" y="64"/>
                    </a:lnTo>
                    <a:lnTo>
                      <a:pt x="208" y="16"/>
                    </a:lnTo>
                    <a:lnTo>
                      <a:pt x="336" y="0"/>
                    </a:lnTo>
                    <a:lnTo>
                      <a:pt x="464" y="16"/>
                    </a:lnTo>
                    <a:lnTo>
                      <a:pt x="576" y="64"/>
                    </a:lnTo>
                    <a:lnTo>
                      <a:pt x="616" y="96"/>
                    </a:lnTo>
                    <a:lnTo>
                      <a:pt x="648" y="128"/>
                    </a:lnTo>
                    <a:lnTo>
                      <a:pt x="664" y="168"/>
                    </a:lnTo>
                    <a:lnTo>
                      <a:pt x="672" y="216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B3B3B3"/>
                  </a:gs>
                  <a:gs pos="100000">
                    <a:srgbClr val="808080"/>
                  </a:gs>
                </a:gsLst>
                <a:path path="rect">
                  <a:fillToRect l="50000" t="50000" r="50000" b="50000"/>
                </a:path>
              </a:gradFill>
              <a:ln w="317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13759" name="Group 873"/>
              <p:cNvGrpSpPr>
                <a:grpSpLocks/>
              </p:cNvGrpSpPr>
              <p:nvPr/>
            </p:nvGrpSpPr>
            <p:grpSpPr bwMode="auto">
              <a:xfrm>
                <a:off x="632" y="1338"/>
                <a:ext cx="352" cy="248"/>
                <a:chOff x="636" y="2320"/>
                <a:chExt cx="352" cy="248"/>
              </a:xfrm>
            </p:grpSpPr>
            <p:sp>
              <p:nvSpPr>
                <p:cNvPr id="113760" name="Freeform 874"/>
                <p:cNvSpPr>
                  <a:spLocks/>
                </p:cNvSpPr>
                <p:nvPr/>
              </p:nvSpPr>
              <p:spPr bwMode="invGray">
                <a:xfrm>
                  <a:off x="788" y="2424"/>
                  <a:ext cx="32" cy="16"/>
                </a:xfrm>
                <a:custGeom>
                  <a:avLst/>
                  <a:gdLst>
                    <a:gd name="T0" fmla="*/ 32 w 32"/>
                    <a:gd name="T1" fmla="*/ 8 h 16"/>
                    <a:gd name="T2" fmla="*/ 32 w 32"/>
                    <a:gd name="T3" fmla="*/ 16 h 16"/>
                    <a:gd name="T4" fmla="*/ 16 w 32"/>
                    <a:gd name="T5" fmla="*/ 16 h 16"/>
                    <a:gd name="T6" fmla="*/ 16 w 32"/>
                    <a:gd name="T7" fmla="*/ 16 h 16"/>
                    <a:gd name="T8" fmla="*/ 8 w 32"/>
                    <a:gd name="T9" fmla="*/ 16 h 16"/>
                    <a:gd name="T10" fmla="*/ 0 w 32"/>
                    <a:gd name="T11" fmla="*/ 8 h 16"/>
                    <a:gd name="T12" fmla="*/ 0 w 32"/>
                    <a:gd name="T13" fmla="*/ 8 h 16"/>
                    <a:gd name="T14" fmla="*/ 8 w 32"/>
                    <a:gd name="T15" fmla="*/ 0 h 16"/>
                    <a:gd name="T16" fmla="*/ 16 w 32"/>
                    <a:gd name="T17" fmla="*/ 0 h 16"/>
                    <a:gd name="T18" fmla="*/ 16 w 32"/>
                    <a:gd name="T19" fmla="*/ 0 h 16"/>
                    <a:gd name="T20" fmla="*/ 32 w 32"/>
                    <a:gd name="T21" fmla="*/ 0 h 16"/>
                    <a:gd name="T22" fmla="*/ 32 w 32"/>
                    <a:gd name="T23" fmla="*/ 8 h 1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16"/>
                    <a:gd name="T38" fmla="*/ 32 w 32"/>
                    <a:gd name="T39" fmla="*/ 16 h 1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16">
                      <a:moveTo>
                        <a:pt x="32" y="8"/>
                      </a:moveTo>
                      <a:lnTo>
                        <a:pt x="32" y="16"/>
                      </a:lnTo>
                      <a:lnTo>
                        <a:pt x="16" y="16"/>
                      </a:lnTo>
                      <a:lnTo>
                        <a:pt x="8" y="16"/>
                      </a:lnTo>
                      <a:lnTo>
                        <a:pt x="0" y="8"/>
                      </a:lnTo>
                      <a:lnTo>
                        <a:pt x="8" y="0"/>
                      </a:lnTo>
                      <a:lnTo>
                        <a:pt x="16" y="0"/>
                      </a:lnTo>
                      <a:lnTo>
                        <a:pt x="32" y="0"/>
                      </a:lnTo>
                      <a:lnTo>
                        <a:pt x="32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61" name="Freeform 875"/>
                <p:cNvSpPr>
                  <a:spLocks/>
                </p:cNvSpPr>
                <p:nvPr/>
              </p:nvSpPr>
              <p:spPr bwMode="invGray">
                <a:xfrm>
                  <a:off x="924" y="2416"/>
                  <a:ext cx="64" cy="24"/>
                </a:xfrm>
                <a:custGeom>
                  <a:avLst/>
                  <a:gdLst>
                    <a:gd name="T0" fmla="*/ 64 w 64"/>
                    <a:gd name="T1" fmla="*/ 16 h 24"/>
                    <a:gd name="T2" fmla="*/ 56 w 64"/>
                    <a:gd name="T3" fmla="*/ 24 h 24"/>
                    <a:gd name="T4" fmla="*/ 32 w 64"/>
                    <a:gd name="T5" fmla="*/ 24 h 24"/>
                    <a:gd name="T6" fmla="*/ 32 w 64"/>
                    <a:gd name="T7" fmla="*/ 24 h 24"/>
                    <a:gd name="T8" fmla="*/ 16 w 64"/>
                    <a:gd name="T9" fmla="*/ 24 h 24"/>
                    <a:gd name="T10" fmla="*/ 0 w 64"/>
                    <a:gd name="T11" fmla="*/ 16 h 24"/>
                    <a:gd name="T12" fmla="*/ 0 w 64"/>
                    <a:gd name="T13" fmla="*/ 16 h 24"/>
                    <a:gd name="T14" fmla="*/ 16 w 64"/>
                    <a:gd name="T15" fmla="*/ 8 h 24"/>
                    <a:gd name="T16" fmla="*/ 32 w 64"/>
                    <a:gd name="T17" fmla="*/ 0 h 24"/>
                    <a:gd name="T18" fmla="*/ 32 w 64"/>
                    <a:gd name="T19" fmla="*/ 0 h 24"/>
                    <a:gd name="T20" fmla="*/ 56 w 64"/>
                    <a:gd name="T21" fmla="*/ 8 h 24"/>
                    <a:gd name="T22" fmla="*/ 64 w 64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24"/>
                    <a:gd name="T38" fmla="*/ 64 w 64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24">
                      <a:moveTo>
                        <a:pt x="64" y="16"/>
                      </a:moveTo>
                      <a:lnTo>
                        <a:pt x="56" y="24"/>
                      </a:lnTo>
                      <a:lnTo>
                        <a:pt x="32" y="24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16" y="8"/>
                      </a:lnTo>
                      <a:lnTo>
                        <a:pt x="32" y="0"/>
                      </a:lnTo>
                      <a:lnTo>
                        <a:pt x="56" y="8"/>
                      </a:lnTo>
                      <a:lnTo>
                        <a:pt x="6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62" name="Freeform 876"/>
                <p:cNvSpPr>
                  <a:spLocks/>
                </p:cNvSpPr>
                <p:nvPr/>
              </p:nvSpPr>
              <p:spPr bwMode="invGray">
                <a:xfrm>
                  <a:off x="908" y="2512"/>
                  <a:ext cx="40" cy="32"/>
                </a:xfrm>
                <a:custGeom>
                  <a:avLst/>
                  <a:gdLst>
                    <a:gd name="T0" fmla="*/ 40 w 40"/>
                    <a:gd name="T1" fmla="*/ 32 h 32"/>
                    <a:gd name="T2" fmla="*/ 24 w 40"/>
                    <a:gd name="T3" fmla="*/ 32 h 32"/>
                    <a:gd name="T4" fmla="*/ 8 w 40"/>
                    <a:gd name="T5" fmla="*/ 24 h 32"/>
                    <a:gd name="T6" fmla="*/ 8 w 40"/>
                    <a:gd name="T7" fmla="*/ 24 h 32"/>
                    <a:gd name="T8" fmla="*/ 0 w 40"/>
                    <a:gd name="T9" fmla="*/ 8 h 32"/>
                    <a:gd name="T10" fmla="*/ 0 w 40"/>
                    <a:gd name="T11" fmla="*/ 0 h 32"/>
                    <a:gd name="T12" fmla="*/ 0 w 40"/>
                    <a:gd name="T13" fmla="*/ 0 h 32"/>
                    <a:gd name="T14" fmla="*/ 16 w 40"/>
                    <a:gd name="T15" fmla="*/ 0 h 32"/>
                    <a:gd name="T16" fmla="*/ 32 w 40"/>
                    <a:gd name="T17" fmla="*/ 8 h 32"/>
                    <a:gd name="T18" fmla="*/ 32 w 40"/>
                    <a:gd name="T19" fmla="*/ 8 h 32"/>
                    <a:gd name="T20" fmla="*/ 40 w 40"/>
                    <a:gd name="T21" fmla="*/ 24 h 32"/>
                    <a:gd name="T22" fmla="*/ 40 w 40"/>
                    <a:gd name="T23" fmla="*/ 32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32"/>
                    <a:gd name="T38" fmla="*/ 40 w 40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32">
                      <a:moveTo>
                        <a:pt x="40" y="32"/>
                      </a:moveTo>
                      <a:lnTo>
                        <a:pt x="24" y="32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40" y="24"/>
                      </a:lnTo>
                      <a:lnTo>
                        <a:pt x="40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63" name="Freeform 877"/>
                <p:cNvSpPr>
                  <a:spLocks/>
                </p:cNvSpPr>
                <p:nvPr/>
              </p:nvSpPr>
              <p:spPr bwMode="invGray">
                <a:xfrm>
                  <a:off x="780" y="2328"/>
                  <a:ext cx="32" cy="48"/>
                </a:xfrm>
                <a:custGeom>
                  <a:avLst/>
                  <a:gdLst>
                    <a:gd name="T0" fmla="*/ 16 w 32"/>
                    <a:gd name="T1" fmla="*/ 48 h 48"/>
                    <a:gd name="T2" fmla="*/ 8 w 32"/>
                    <a:gd name="T3" fmla="*/ 48 h 48"/>
                    <a:gd name="T4" fmla="*/ 0 w 32"/>
                    <a:gd name="T5" fmla="*/ 24 h 48"/>
                    <a:gd name="T6" fmla="*/ 0 w 32"/>
                    <a:gd name="T7" fmla="*/ 24 h 48"/>
                    <a:gd name="T8" fmla="*/ 8 w 32"/>
                    <a:gd name="T9" fmla="*/ 8 h 48"/>
                    <a:gd name="T10" fmla="*/ 16 w 32"/>
                    <a:gd name="T11" fmla="*/ 0 h 48"/>
                    <a:gd name="T12" fmla="*/ 16 w 32"/>
                    <a:gd name="T13" fmla="*/ 0 h 48"/>
                    <a:gd name="T14" fmla="*/ 24 w 32"/>
                    <a:gd name="T15" fmla="*/ 8 h 48"/>
                    <a:gd name="T16" fmla="*/ 32 w 32"/>
                    <a:gd name="T17" fmla="*/ 24 h 48"/>
                    <a:gd name="T18" fmla="*/ 32 w 32"/>
                    <a:gd name="T19" fmla="*/ 24 h 48"/>
                    <a:gd name="T20" fmla="*/ 24 w 32"/>
                    <a:gd name="T21" fmla="*/ 48 h 48"/>
                    <a:gd name="T22" fmla="*/ 16 w 32"/>
                    <a:gd name="T23" fmla="*/ 48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48"/>
                    <a:gd name="T38" fmla="*/ 32 w 32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48">
                      <a:moveTo>
                        <a:pt x="16" y="48"/>
                      </a:moveTo>
                      <a:lnTo>
                        <a:pt x="8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16" y="0"/>
                      </a:lnTo>
                      <a:lnTo>
                        <a:pt x="24" y="8"/>
                      </a:lnTo>
                      <a:lnTo>
                        <a:pt x="32" y="24"/>
                      </a:lnTo>
                      <a:lnTo>
                        <a:pt x="24" y="48"/>
                      </a:lnTo>
                      <a:lnTo>
                        <a:pt x="16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64" name="Freeform 878"/>
                <p:cNvSpPr>
                  <a:spLocks/>
                </p:cNvSpPr>
                <p:nvPr/>
              </p:nvSpPr>
              <p:spPr bwMode="invGray">
                <a:xfrm>
                  <a:off x="676" y="2432"/>
                  <a:ext cx="64" cy="24"/>
                </a:xfrm>
                <a:custGeom>
                  <a:avLst/>
                  <a:gdLst>
                    <a:gd name="T0" fmla="*/ 64 w 64"/>
                    <a:gd name="T1" fmla="*/ 16 h 24"/>
                    <a:gd name="T2" fmla="*/ 56 w 64"/>
                    <a:gd name="T3" fmla="*/ 24 h 24"/>
                    <a:gd name="T4" fmla="*/ 32 w 64"/>
                    <a:gd name="T5" fmla="*/ 24 h 24"/>
                    <a:gd name="T6" fmla="*/ 32 w 64"/>
                    <a:gd name="T7" fmla="*/ 24 h 24"/>
                    <a:gd name="T8" fmla="*/ 8 w 64"/>
                    <a:gd name="T9" fmla="*/ 24 h 24"/>
                    <a:gd name="T10" fmla="*/ 0 w 64"/>
                    <a:gd name="T11" fmla="*/ 16 h 24"/>
                    <a:gd name="T12" fmla="*/ 0 w 64"/>
                    <a:gd name="T13" fmla="*/ 16 h 24"/>
                    <a:gd name="T14" fmla="*/ 8 w 64"/>
                    <a:gd name="T15" fmla="*/ 8 h 24"/>
                    <a:gd name="T16" fmla="*/ 32 w 64"/>
                    <a:gd name="T17" fmla="*/ 0 h 24"/>
                    <a:gd name="T18" fmla="*/ 32 w 64"/>
                    <a:gd name="T19" fmla="*/ 0 h 24"/>
                    <a:gd name="T20" fmla="*/ 56 w 64"/>
                    <a:gd name="T21" fmla="*/ 8 h 24"/>
                    <a:gd name="T22" fmla="*/ 64 w 64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24"/>
                    <a:gd name="T38" fmla="*/ 64 w 64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24">
                      <a:moveTo>
                        <a:pt x="64" y="16"/>
                      </a:moveTo>
                      <a:lnTo>
                        <a:pt x="56" y="24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16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56" y="8"/>
                      </a:lnTo>
                      <a:lnTo>
                        <a:pt x="6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65" name="Freeform 879"/>
                <p:cNvSpPr>
                  <a:spLocks/>
                </p:cNvSpPr>
                <p:nvPr/>
              </p:nvSpPr>
              <p:spPr bwMode="invGray">
                <a:xfrm>
                  <a:off x="788" y="2520"/>
                  <a:ext cx="32" cy="48"/>
                </a:xfrm>
                <a:custGeom>
                  <a:avLst/>
                  <a:gdLst>
                    <a:gd name="T0" fmla="*/ 16 w 32"/>
                    <a:gd name="T1" fmla="*/ 48 h 48"/>
                    <a:gd name="T2" fmla="*/ 8 w 32"/>
                    <a:gd name="T3" fmla="*/ 40 h 48"/>
                    <a:gd name="T4" fmla="*/ 0 w 32"/>
                    <a:gd name="T5" fmla="*/ 24 h 48"/>
                    <a:gd name="T6" fmla="*/ 0 w 32"/>
                    <a:gd name="T7" fmla="*/ 24 h 48"/>
                    <a:gd name="T8" fmla="*/ 8 w 32"/>
                    <a:gd name="T9" fmla="*/ 8 h 48"/>
                    <a:gd name="T10" fmla="*/ 16 w 32"/>
                    <a:gd name="T11" fmla="*/ 0 h 48"/>
                    <a:gd name="T12" fmla="*/ 16 w 32"/>
                    <a:gd name="T13" fmla="*/ 0 h 48"/>
                    <a:gd name="T14" fmla="*/ 32 w 32"/>
                    <a:gd name="T15" fmla="*/ 8 h 48"/>
                    <a:gd name="T16" fmla="*/ 32 w 32"/>
                    <a:gd name="T17" fmla="*/ 24 h 48"/>
                    <a:gd name="T18" fmla="*/ 32 w 32"/>
                    <a:gd name="T19" fmla="*/ 24 h 48"/>
                    <a:gd name="T20" fmla="*/ 32 w 32"/>
                    <a:gd name="T21" fmla="*/ 40 h 48"/>
                    <a:gd name="T22" fmla="*/ 16 w 32"/>
                    <a:gd name="T23" fmla="*/ 48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48"/>
                    <a:gd name="T38" fmla="*/ 32 w 32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48">
                      <a:moveTo>
                        <a:pt x="16" y="48"/>
                      </a:move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32" y="24"/>
                      </a:lnTo>
                      <a:lnTo>
                        <a:pt x="32" y="40"/>
                      </a:lnTo>
                      <a:lnTo>
                        <a:pt x="16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66" name="Freeform 880"/>
                <p:cNvSpPr>
                  <a:spLocks/>
                </p:cNvSpPr>
                <p:nvPr/>
              </p:nvSpPr>
              <p:spPr bwMode="invGray">
                <a:xfrm>
                  <a:off x="660" y="2352"/>
                  <a:ext cx="48" cy="40"/>
                </a:xfrm>
                <a:custGeom>
                  <a:avLst/>
                  <a:gdLst>
                    <a:gd name="T0" fmla="*/ 48 w 48"/>
                    <a:gd name="T1" fmla="*/ 32 h 40"/>
                    <a:gd name="T2" fmla="*/ 32 w 48"/>
                    <a:gd name="T3" fmla="*/ 40 h 40"/>
                    <a:gd name="T4" fmla="*/ 16 w 48"/>
                    <a:gd name="T5" fmla="*/ 24 h 40"/>
                    <a:gd name="T6" fmla="*/ 16 w 48"/>
                    <a:gd name="T7" fmla="*/ 24 h 40"/>
                    <a:gd name="T8" fmla="*/ 0 w 48"/>
                    <a:gd name="T9" fmla="*/ 16 h 40"/>
                    <a:gd name="T10" fmla="*/ 0 w 48"/>
                    <a:gd name="T11" fmla="*/ 0 h 40"/>
                    <a:gd name="T12" fmla="*/ 0 w 48"/>
                    <a:gd name="T13" fmla="*/ 0 h 40"/>
                    <a:gd name="T14" fmla="*/ 16 w 48"/>
                    <a:gd name="T15" fmla="*/ 0 h 40"/>
                    <a:gd name="T16" fmla="*/ 32 w 48"/>
                    <a:gd name="T17" fmla="*/ 8 h 40"/>
                    <a:gd name="T18" fmla="*/ 32 w 48"/>
                    <a:gd name="T19" fmla="*/ 8 h 40"/>
                    <a:gd name="T20" fmla="*/ 48 w 48"/>
                    <a:gd name="T21" fmla="*/ 24 h 40"/>
                    <a:gd name="T22" fmla="*/ 48 w 48"/>
                    <a:gd name="T23" fmla="*/ 32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0"/>
                    <a:gd name="T38" fmla="*/ 48 w 48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0">
                      <a:moveTo>
                        <a:pt x="48" y="32"/>
                      </a:moveTo>
                      <a:lnTo>
                        <a:pt x="32" y="40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48" y="24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67" name="Freeform 881"/>
                <p:cNvSpPr>
                  <a:spLocks/>
                </p:cNvSpPr>
                <p:nvPr/>
              </p:nvSpPr>
              <p:spPr bwMode="invGray">
                <a:xfrm>
                  <a:off x="892" y="2344"/>
                  <a:ext cx="48" cy="32"/>
                </a:xfrm>
                <a:custGeom>
                  <a:avLst/>
                  <a:gdLst>
                    <a:gd name="T0" fmla="*/ 0 w 48"/>
                    <a:gd name="T1" fmla="*/ 32 h 32"/>
                    <a:gd name="T2" fmla="*/ 0 w 48"/>
                    <a:gd name="T3" fmla="*/ 24 h 32"/>
                    <a:gd name="T4" fmla="*/ 8 w 48"/>
                    <a:gd name="T5" fmla="*/ 8 h 32"/>
                    <a:gd name="T6" fmla="*/ 8 w 48"/>
                    <a:gd name="T7" fmla="*/ 8 h 32"/>
                    <a:gd name="T8" fmla="*/ 32 w 48"/>
                    <a:gd name="T9" fmla="*/ 0 h 32"/>
                    <a:gd name="T10" fmla="*/ 48 w 48"/>
                    <a:gd name="T11" fmla="*/ 0 h 32"/>
                    <a:gd name="T12" fmla="*/ 48 w 48"/>
                    <a:gd name="T13" fmla="*/ 0 h 32"/>
                    <a:gd name="T14" fmla="*/ 48 w 48"/>
                    <a:gd name="T15" fmla="*/ 8 h 32"/>
                    <a:gd name="T16" fmla="*/ 32 w 48"/>
                    <a:gd name="T17" fmla="*/ 24 h 32"/>
                    <a:gd name="T18" fmla="*/ 32 w 48"/>
                    <a:gd name="T19" fmla="*/ 24 h 32"/>
                    <a:gd name="T20" fmla="*/ 16 w 48"/>
                    <a:gd name="T21" fmla="*/ 32 h 32"/>
                    <a:gd name="T22" fmla="*/ 0 w 48"/>
                    <a:gd name="T23" fmla="*/ 32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32"/>
                    <a:gd name="T38" fmla="*/ 48 w 48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32">
                      <a:moveTo>
                        <a:pt x="0" y="32"/>
                      </a:move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48" y="0"/>
                      </a:lnTo>
                      <a:lnTo>
                        <a:pt x="48" y="8"/>
                      </a:lnTo>
                      <a:lnTo>
                        <a:pt x="32" y="24"/>
                      </a:lnTo>
                      <a:lnTo>
                        <a:pt x="16" y="32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68" name="Freeform 882"/>
                <p:cNvSpPr>
                  <a:spLocks/>
                </p:cNvSpPr>
                <p:nvPr/>
              </p:nvSpPr>
              <p:spPr bwMode="invGray">
                <a:xfrm>
                  <a:off x="876" y="2400"/>
                  <a:ext cx="48" cy="24"/>
                </a:xfrm>
                <a:custGeom>
                  <a:avLst/>
                  <a:gdLst>
                    <a:gd name="T0" fmla="*/ 0 w 48"/>
                    <a:gd name="T1" fmla="*/ 24 h 24"/>
                    <a:gd name="T2" fmla="*/ 0 w 48"/>
                    <a:gd name="T3" fmla="*/ 8 h 24"/>
                    <a:gd name="T4" fmla="*/ 16 w 48"/>
                    <a:gd name="T5" fmla="*/ 0 h 24"/>
                    <a:gd name="T6" fmla="*/ 16 w 48"/>
                    <a:gd name="T7" fmla="*/ 0 h 24"/>
                    <a:gd name="T8" fmla="*/ 32 w 48"/>
                    <a:gd name="T9" fmla="*/ 0 h 24"/>
                    <a:gd name="T10" fmla="*/ 48 w 48"/>
                    <a:gd name="T11" fmla="*/ 8 h 24"/>
                    <a:gd name="T12" fmla="*/ 48 w 48"/>
                    <a:gd name="T13" fmla="*/ 8 h 24"/>
                    <a:gd name="T14" fmla="*/ 48 w 48"/>
                    <a:gd name="T15" fmla="*/ 16 h 24"/>
                    <a:gd name="T16" fmla="*/ 32 w 48"/>
                    <a:gd name="T17" fmla="*/ 24 h 24"/>
                    <a:gd name="T18" fmla="*/ 32 w 48"/>
                    <a:gd name="T19" fmla="*/ 24 h 24"/>
                    <a:gd name="T20" fmla="*/ 8 w 48"/>
                    <a:gd name="T21" fmla="*/ 24 h 24"/>
                    <a:gd name="T22" fmla="*/ 0 w 48"/>
                    <a:gd name="T23" fmla="*/ 24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24"/>
                    <a:gd name="T38" fmla="*/ 48 w 48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24">
                      <a:moveTo>
                        <a:pt x="0" y="24"/>
                      </a:move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16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69" name="Freeform 883"/>
                <p:cNvSpPr>
                  <a:spLocks/>
                </p:cNvSpPr>
                <p:nvPr/>
              </p:nvSpPr>
              <p:spPr bwMode="invGray">
                <a:xfrm>
                  <a:off x="660" y="2480"/>
                  <a:ext cx="48" cy="24"/>
                </a:xfrm>
                <a:custGeom>
                  <a:avLst/>
                  <a:gdLst>
                    <a:gd name="T0" fmla="*/ 0 w 48"/>
                    <a:gd name="T1" fmla="*/ 16 h 24"/>
                    <a:gd name="T2" fmla="*/ 0 w 48"/>
                    <a:gd name="T3" fmla="*/ 8 h 24"/>
                    <a:gd name="T4" fmla="*/ 16 w 48"/>
                    <a:gd name="T5" fmla="*/ 0 h 24"/>
                    <a:gd name="T6" fmla="*/ 16 w 48"/>
                    <a:gd name="T7" fmla="*/ 0 h 24"/>
                    <a:gd name="T8" fmla="*/ 40 w 48"/>
                    <a:gd name="T9" fmla="*/ 0 h 24"/>
                    <a:gd name="T10" fmla="*/ 48 w 48"/>
                    <a:gd name="T11" fmla="*/ 0 h 24"/>
                    <a:gd name="T12" fmla="*/ 48 w 48"/>
                    <a:gd name="T13" fmla="*/ 0 h 24"/>
                    <a:gd name="T14" fmla="*/ 48 w 48"/>
                    <a:gd name="T15" fmla="*/ 16 h 24"/>
                    <a:gd name="T16" fmla="*/ 32 w 48"/>
                    <a:gd name="T17" fmla="*/ 24 h 24"/>
                    <a:gd name="T18" fmla="*/ 32 w 48"/>
                    <a:gd name="T19" fmla="*/ 24 h 24"/>
                    <a:gd name="T20" fmla="*/ 8 w 48"/>
                    <a:gd name="T21" fmla="*/ 24 h 24"/>
                    <a:gd name="T22" fmla="*/ 0 w 48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24"/>
                    <a:gd name="T38" fmla="*/ 48 w 48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24">
                      <a:moveTo>
                        <a:pt x="0" y="16"/>
                      </a:move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40" y="0"/>
                      </a:lnTo>
                      <a:lnTo>
                        <a:pt x="48" y="0"/>
                      </a:lnTo>
                      <a:lnTo>
                        <a:pt x="48" y="16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70" name="Freeform 884"/>
                <p:cNvSpPr>
                  <a:spLocks/>
                </p:cNvSpPr>
                <p:nvPr/>
              </p:nvSpPr>
              <p:spPr bwMode="invGray">
                <a:xfrm>
                  <a:off x="732" y="2456"/>
                  <a:ext cx="48" cy="40"/>
                </a:xfrm>
                <a:custGeom>
                  <a:avLst/>
                  <a:gdLst>
                    <a:gd name="T0" fmla="*/ 8 w 48"/>
                    <a:gd name="T1" fmla="*/ 40 h 40"/>
                    <a:gd name="T2" fmla="*/ 0 w 48"/>
                    <a:gd name="T3" fmla="*/ 24 h 40"/>
                    <a:gd name="T4" fmla="*/ 16 w 48"/>
                    <a:gd name="T5" fmla="*/ 16 h 40"/>
                    <a:gd name="T6" fmla="*/ 16 w 48"/>
                    <a:gd name="T7" fmla="*/ 16 h 40"/>
                    <a:gd name="T8" fmla="*/ 32 w 48"/>
                    <a:gd name="T9" fmla="*/ 0 h 40"/>
                    <a:gd name="T10" fmla="*/ 48 w 48"/>
                    <a:gd name="T11" fmla="*/ 8 h 40"/>
                    <a:gd name="T12" fmla="*/ 48 w 48"/>
                    <a:gd name="T13" fmla="*/ 8 h 40"/>
                    <a:gd name="T14" fmla="*/ 48 w 48"/>
                    <a:gd name="T15" fmla="*/ 16 h 40"/>
                    <a:gd name="T16" fmla="*/ 40 w 48"/>
                    <a:gd name="T17" fmla="*/ 32 h 40"/>
                    <a:gd name="T18" fmla="*/ 40 w 48"/>
                    <a:gd name="T19" fmla="*/ 32 h 40"/>
                    <a:gd name="T20" fmla="*/ 16 w 48"/>
                    <a:gd name="T21" fmla="*/ 40 h 40"/>
                    <a:gd name="T22" fmla="*/ 8 w 48"/>
                    <a:gd name="T23" fmla="*/ 40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0"/>
                    <a:gd name="T38" fmla="*/ 48 w 48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0">
                      <a:moveTo>
                        <a:pt x="8" y="40"/>
                      </a:moveTo>
                      <a:lnTo>
                        <a:pt x="0" y="24"/>
                      </a:lnTo>
                      <a:lnTo>
                        <a:pt x="16" y="16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16"/>
                      </a:lnTo>
                      <a:lnTo>
                        <a:pt x="40" y="32"/>
                      </a:lnTo>
                      <a:lnTo>
                        <a:pt x="16" y="40"/>
                      </a:lnTo>
                      <a:lnTo>
                        <a:pt x="8" y="4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71" name="Freeform 885"/>
                <p:cNvSpPr>
                  <a:spLocks/>
                </p:cNvSpPr>
                <p:nvPr/>
              </p:nvSpPr>
              <p:spPr bwMode="invGray">
                <a:xfrm>
                  <a:off x="924" y="2472"/>
                  <a:ext cx="56" cy="32"/>
                </a:xfrm>
                <a:custGeom>
                  <a:avLst/>
                  <a:gdLst>
                    <a:gd name="T0" fmla="*/ 0 w 56"/>
                    <a:gd name="T1" fmla="*/ 8 h 32"/>
                    <a:gd name="T2" fmla="*/ 16 w 56"/>
                    <a:gd name="T3" fmla="*/ 0 h 32"/>
                    <a:gd name="T4" fmla="*/ 32 w 56"/>
                    <a:gd name="T5" fmla="*/ 8 h 32"/>
                    <a:gd name="T6" fmla="*/ 32 w 56"/>
                    <a:gd name="T7" fmla="*/ 8 h 32"/>
                    <a:gd name="T8" fmla="*/ 56 w 56"/>
                    <a:gd name="T9" fmla="*/ 16 h 32"/>
                    <a:gd name="T10" fmla="*/ 56 w 56"/>
                    <a:gd name="T11" fmla="*/ 24 h 32"/>
                    <a:gd name="T12" fmla="*/ 56 w 56"/>
                    <a:gd name="T13" fmla="*/ 24 h 32"/>
                    <a:gd name="T14" fmla="*/ 48 w 56"/>
                    <a:gd name="T15" fmla="*/ 32 h 32"/>
                    <a:gd name="T16" fmla="*/ 24 w 56"/>
                    <a:gd name="T17" fmla="*/ 24 h 32"/>
                    <a:gd name="T18" fmla="*/ 24 w 56"/>
                    <a:gd name="T19" fmla="*/ 24 h 32"/>
                    <a:gd name="T20" fmla="*/ 0 w 56"/>
                    <a:gd name="T21" fmla="*/ 16 h 32"/>
                    <a:gd name="T22" fmla="*/ 0 w 56"/>
                    <a:gd name="T23" fmla="*/ 8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56"/>
                    <a:gd name="T37" fmla="*/ 0 h 32"/>
                    <a:gd name="T38" fmla="*/ 56 w 56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56" h="32">
                      <a:moveTo>
                        <a:pt x="0" y="8"/>
                      </a:move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56" y="16"/>
                      </a:lnTo>
                      <a:lnTo>
                        <a:pt x="56" y="24"/>
                      </a:lnTo>
                      <a:lnTo>
                        <a:pt x="48" y="32"/>
                      </a:lnTo>
                      <a:lnTo>
                        <a:pt x="24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72" name="Freeform 886"/>
                <p:cNvSpPr>
                  <a:spLocks/>
                </p:cNvSpPr>
                <p:nvPr/>
              </p:nvSpPr>
              <p:spPr bwMode="invGray">
                <a:xfrm>
                  <a:off x="636" y="2392"/>
                  <a:ext cx="64" cy="32"/>
                </a:xfrm>
                <a:custGeom>
                  <a:avLst/>
                  <a:gdLst>
                    <a:gd name="T0" fmla="*/ 0 w 64"/>
                    <a:gd name="T1" fmla="*/ 8 h 32"/>
                    <a:gd name="T2" fmla="*/ 16 w 64"/>
                    <a:gd name="T3" fmla="*/ 0 h 32"/>
                    <a:gd name="T4" fmla="*/ 40 w 64"/>
                    <a:gd name="T5" fmla="*/ 8 h 32"/>
                    <a:gd name="T6" fmla="*/ 40 w 64"/>
                    <a:gd name="T7" fmla="*/ 8 h 32"/>
                    <a:gd name="T8" fmla="*/ 56 w 64"/>
                    <a:gd name="T9" fmla="*/ 16 h 32"/>
                    <a:gd name="T10" fmla="*/ 64 w 64"/>
                    <a:gd name="T11" fmla="*/ 24 h 32"/>
                    <a:gd name="T12" fmla="*/ 64 w 64"/>
                    <a:gd name="T13" fmla="*/ 24 h 32"/>
                    <a:gd name="T14" fmla="*/ 48 w 64"/>
                    <a:gd name="T15" fmla="*/ 32 h 32"/>
                    <a:gd name="T16" fmla="*/ 24 w 64"/>
                    <a:gd name="T17" fmla="*/ 32 h 32"/>
                    <a:gd name="T18" fmla="*/ 24 w 64"/>
                    <a:gd name="T19" fmla="*/ 32 h 32"/>
                    <a:gd name="T20" fmla="*/ 8 w 64"/>
                    <a:gd name="T21" fmla="*/ 16 h 32"/>
                    <a:gd name="T22" fmla="*/ 0 w 64"/>
                    <a:gd name="T23" fmla="*/ 8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32"/>
                    <a:gd name="T38" fmla="*/ 64 w 64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32">
                      <a:moveTo>
                        <a:pt x="0" y="8"/>
                      </a:moveTo>
                      <a:lnTo>
                        <a:pt x="16" y="0"/>
                      </a:lnTo>
                      <a:lnTo>
                        <a:pt x="40" y="8"/>
                      </a:lnTo>
                      <a:lnTo>
                        <a:pt x="56" y="16"/>
                      </a:lnTo>
                      <a:lnTo>
                        <a:pt x="64" y="24"/>
                      </a:lnTo>
                      <a:lnTo>
                        <a:pt x="48" y="32"/>
                      </a:lnTo>
                      <a:lnTo>
                        <a:pt x="24" y="32"/>
                      </a:lnTo>
                      <a:lnTo>
                        <a:pt x="8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73" name="Freeform 887"/>
                <p:cNvSpPr>
                  <a:spLocks/>
                </p:cNvSpPr>
                <p:nvPr/>
              </p:nvSpPr>
              <p:spPr bwMode="invGray">
                <a:xfrm>
                  <a:off x="716" y="2320"/>
                  <a:ext cx="40" cy="48"/>
                </a:xfrm>
                <a:custGeom>
                  <a:avLst/>
                  <a:gdLst>
                    <a:gd name="T0" fmla="*/ 8 w 40"/>
                    <a:gd name="T1" fmla="*/ 0 h 48"/>
                    <a:gd name="T2" fmla="*/ 24 w 40"/>
                    <a:gd name="T3" fmla="*/ 0 h 48"/>
                    <a:gd name="T4" fmla="*/ 32 w 40"/>
                    <a:gd name="T5" fmla="*/ 16 h 48"/>
                    <a:gd name="T6" fmla="*/ 32 w 40"/>
                    <a:gd name="T7" fmla="*/ 16 h 48"/>
                    <a:gd name="T8" fmla="*/ 40 w 40"/>
                    <a:gd name="T9" fmla="*/ 40 h 48"/>
                    <a:gd name="T10" fmla="*/ 32 w 40"/>
                    <a:gd name="T11" fmla="*/ 48 h 48"/>
                    <a:gd name="T12" fmla="*/ 32 w 40"/>
                    <a:gd name="T13" fmla="*/ 48 h 48"/>
                    <a:gd name="T14" fmla="*/ 16 w 40"/>
                    <a:gd name="T15" fmla="*/ 40 h 48"/>
                    <a:gd name="T16" fmla="*/ 8 w 40"/>
                    <a:gd name="T17" fmla="*/ 24 h 48"/>
                    <a:gd name="T18" fmla="*/ 8 w 40"/>
                    <a:gd name="T19" fmla="*/ 24 h 48"/>
                    <a:gd name="T20" fmla="*/ 0 w 40"/>
                    <a:gd name="T21" fmla="*/ 8 h 48"/>
                    <a:gd name="T22" fmla="*/ 8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8" y="0"/>
                      </a:moveTo>
                      <a:lnTo>
                        <a:pt x="24" y="0"/>
                      </a:lnTo>
                      <a:lnTo>
                        <a:pt x="32" y="16"/>
                      </a:lnTo>
                      <a:lnTo>
                        <a:pt x="40" y="40"/>
                      </a:lnTo>
                      <a:lnTo>
                        <a:pt x="32" y="48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74" name="Freeform 888"/>
                <p:cNvSpPr>
                  <a:spLocks/>
                </p:cNvSpPr>
                <p:nvPr/>
              </p:nvSpPr>
              <p:spPr bwMode="invGray">
                <a:xfrm>
                  <a:off x="820" y="2480"/>
                  <a:ext cx="40" cy="40"/>
                </a:xfrm>
                <a:custGeom>
                  <a:avLst/>
                  <a:gdLst>
                    <a:gd name="T0" fmla="*/ 8 w 40"/>
                    <a:gd name="T1" fmla="*/ 0 h 40"/>
                    <a:gd name="T2" fmla="*/ 24 w 40"/>
                    <a:gd name="T3" fmla="*/ 0 h 40"/>
                    <a:gd name="T4" fmla="*/ 40 w 40"/>
                    <a:gd name="T5" fmla="*/ 16 h 40"/>
                    <a:gd name="T6" fmla="*/ 40 w 40"/>
                    <a:gd name="T7" fmla="*/ 16 h 40"/>
                    <a:gd name="T8" fmla="*/ 40 w 40"/>
                    <a:gd name="T9" fmla="*/ 32 h 40"/>
                    <a:gd name="T10" fmla="*/ 32 w 40"/>
                    <a:gd name="T11" fmla="*/ 40 h 40"/>
                    <a:gd name="T12" fmla="*/ 32 w 40"/>
                    <a:gd name="T13" fmla="*/ 40 h 40"/>
                    <a:gd name="T14" fmla="*/ 24 w 40"/>
                    <a:gd name="T15" fmla="*/ 40 h 40"/>
                    <a:gd name="T16" fmla="*/ 8 w 40"/>
                    <a:gd name="T17" fmla="*/ 24 h 40"/>
                    <a:gd name="T18" fmla="*/ 8 w 40"/>
                    <a:gd name="T19" fmla="*/ 24 h 40"/>
                    <a:gd name="T20" fmla="*/ 0 w 40"/>
                    <a:gd name="T21" fmla="*/ 8 h 40"/>
                    <a:gd name="T22" fmla="*/ 8 w 40"/>
                    <a:gd name="T23" fmla="*/ 0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0"/>
                    <a:gd name="T38" fmla="*/ 40 w 40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0">
                      <a:moveTo>
                        <a:pt x="8" y="0"/>
                      </a:move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0" y="32"/>
                      </a:lnTo>
                      <a:lnTo>
                        <a:pt x="32" y="40"/>
                      </a:lnTo>
                      <a:lnTo>
                        <a:pt x="24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75" name="Freeform 889"/>
                <p:cNvSpPr>
                  <a:spLocks/>
                </p:cNvSpPr>
                <p:nvPr/>
              </p:nvSpPr>
              <p:spPr bwMode="invGray">
                <a:xfrm>
                  <a:off x="836" y="2320"/>
                  <a:ext cx="40" cy="48"/>
                </a:xfrm>
                <a:custGeom>
                  <a:avLst/>
                  <a:gdLst>
                    <a:gd name="T0" fmla="*/ 32 w 40"/>
                    <a:gd name="T1" fmla="*/ 0 h 48"/>
                    <a:gd name="T2" fmla="*/ 40 w 40"/>
                    <a:gd name="T3" fmla="*/ 8 h 48"/>
                    <a:gd name="T4" fmla="*/ 40 w 40"/>
                    <a:gd name="T5" fmla="*/ 24 h 48"/>
                    <a:gd name="T6" fmla="*/ 40 w 40"/>
                    <a:gd name="T7" fmla="*/ 24 h 48"/>
                    <a:gd name="T8" fmla="*/ 24 w 40"/>
                    <a:gd name="T9" fmla="*/ 40 h 48"/>
                    <a:gd name="T10" fmla="*/ 8 w 40"/>
                    <a:gd name="T11" fmla="*/ 48 h 48"/>
                    <a:gd name="T12" fmla="*/ 8 w 40"/>
                    <a:gd name="T13" fmla="*/ 48 h 48"/>
                    <a:gd name="T14" fmla="*/ 0 w 40"/>
                    <a:gd name="T15" fmla="*/ 32 h 48"/>
                    <a:gd name="T16" fmla="*/ 8 w 40"/>
                    <a:gd name="T17" fmla="*/ 16 h 48"/>
                    <a:gd name="T18" fmla="*/ 8 w 40"/>
                    <a:gd name="T19" fmla="*/ 16 h 48"/>
                    <a:gd name="T20" fmla="*/ 24 w 40"/>
                    <a:gd name="T21" fmla="*/ 0 h 48"/>
                    <a:gd name="T22" fmla="*/ 32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32" y="0"/>
                      </a:moveTo>
                      <a:lnTo>
                        <a:pt x="40" y="8"/>
                      </a:lnTo>
                      <a:lnTo>
                        <a:pt x="40" y="24"/>
                      </a:lnTo>
                      <a:lnTo>
                        <a:pt x="24" y="40"/>
                      </a:lnTo>
                      <a:lnTo>
                        <a:pt x="8" y="48"/>
                      </a:lnTo>
                      <a:lnTo>
                        <a:pt x="0" y="32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76" name="Freeform 890"/>
                <p:cNvSpPr>
                  <a:spLocks/>
                </p:cNvSpPr>
                <p:nvPr/>
              </p:nvSpPr>
              <p:spPr bwMode="invGray">
                <a:xfrm>
                  <a:off x="732" y="2504"/>
                  <a:ext cx="40" cy="48"/>
                </a:xfrm>
                <a:custGeom>
                  <a:avLst/>
                  <a:gdLst>
                    <a:gd name="T0" fmla="*/ 32 w 40"/>
                    <a:gd name="T1" fmla="*/ 0 h 48"/>
                    <a:gd name="T2" fmla="*/ 40 w 40"/>
                    <a:gd name="T3" fmla="*/ 8 h 48"/>
                    <a:gd name="T4" fmla="*/ 32 w 40"/>
                    <a:gd name="T5" fmla="*/ 32 h 48"/>
                    <a:gd name="T6" fmla="*/ 32 w 40"/>
                    <a:gd name="T7" fmla="*/ 32 h 48"/>
                    <a:gd name="T8" fmla="*/ 24 w 40"/>
                    <a:gd name="T9" fmla="*/ 40 h 48"/>
                    <a:gd name="T10" fmla="*/ 8 w 40"/>
                    <a:gd name="T11" fmla="*/ 48 h 48"/>
                    <a:gd name="T12" fmla="*/ 8 w 40"/>
                    <a:gd name="T13" fmla="*/ 48 h 48"/>
                    <a:gd name="T14" fmla="*/ 0 w 40"/>
                    <a:gd name="T15" fmla="*/ 40 h 48"/>
                    <a:gd name="T16" fmla="*/ 8 w 40"/>
                    <a:gd name="T17" fmla="*/ 16 h 48"/>
                    <a:gd name="T18" fmla="*/ 8 w 40"/>
                    <a:gd name="T19" fmla="*/ 16 h 48"/>
                    <a:gd name="T20" fmla="*/ 16 w 40"/>
                    <a:gd name="T21" fmla="*/ 8 h 48"/>
                    <a:gd name="T22" fmla="*/ 32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32" y="0"/>
                      </a:moveTo>
                      <a:lnTo>
                        <a:pt x="40" y="8"/>
                      </a:lnTo>
                      <a:lnTo>
                        <a:pt x="32" y="32"/>
                      </a:lnTo>
                      <a:lnTo>
                        <a:pt x="24" y="40"/>
                      </a:lnTo>
                      <a:lnTo>
                        <a:pt x="8" y="48"/>
                      </a:lnTo>
                      <a:lnTo>
                        <a:pt x="0" y="40"/>
                      </a:lnTo>
                      <a:lnTo>
                        <a:pt x="8" y="16"/>
                      </a:lnTo>
                      <a:lnTo>
                        <a:pt x="16" y="8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3710" name="Group 891"/>
            <p:cNvGrpSpPr>
              <a:grpSpLocks/>
            </p:cNvGrpSpPr>
            <p:nvPr/>
          </p:nvGrpSpPr>
          <p:grpSpPr bwMode="auto">
            <a:xfrm rot="169036">
              <a:off x="4359" y="1640"/>
              <a:ext cx="598" cy="112"/>
              <a:chOff x="290" y="1936"/>
              <a:chExt cx="598" cy="112"/>
            </a:xfrm>
          </p:grpSpPr>
          <p:sp>
            <p:nvSpPr>
              <p:cNvPr id="113748" name="Freeform 892"/>
              <p:cNvSpPr>
                <a:spLocks/>
              </p:cNvSpPr>
              <p:nvPr/>
            </p:nvSpPr>
            <p:spPr bwMode="invGray">
              <a:xfrm>
                <a:off x="290" y="1968"/>
                <a:ext cx="598" cy="36"/>
              </a:xfrm>
              <a:custGeom>
                <a:avLst/>
                <a:gdLst>
                  <a:gd name="T0" fmla="*/ 0 w 598"/>
                  <a:gd name="T1" fmla="*/ 36 h 36"/>
                  <a:gd name="T2" fmla="*/ 136 w 598"/>
                  <a:gd name="T3" fmla="*/ 6 h 36"/>
                  <a:gd name="T4" fmla="*/ 224 w 598"/>
                  <a:gd name="T5" fmla="*/ 4 h 36"/>
                  <a:gd name="T6" fmla="*/ 316 w 598"/>
                  <a:gd name="T7" fmla="*/ 18 h 36"/>
                  <a:gd name="T8" fmla="*/ 408 w 598"/>
                  <a:gd name="T9" fmla="*/ 34 h 36"/>
                  <a:gd name="T10" fmla="*/ 478 w 598"/>
                  <a:gd name="T11" fmla="*/ 30 h 36"/>
                  <a:gd name="T12" fmla="*/ 598 w 598"/>
                  <a:gd name="T13" fmla="*/ 20 h 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98"/>
                  <a:gd name="T22" fmla="*/ 0 h 36"/>
                  <a:gd name="T23" fmla="*/ 598 w 598"/>
                  <a:gd name="T24" fmla="*/ 36 h 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98" h="36">
                    <a:moveTo>
                      <a:pt x="0" y="36"/>
                    </a:moveTo>
                    <a:cubicBezTo>
                      <a:pt x="49" y="23"/>
                      <a:pt x="98" y="11"/>
                      <a:pt x="136" y="6"/>
                    </a:cubicBezTo>
                    <a:cubicBezTo>
                      <a:pt x="173" y="0"/>
                      <a:pt x="194" y="2"/>
                      <a:pt x="224" y="4"/>
                    </a:cubicBezTo>
                    <a:cubicBezTo>
                      <a:pt x="254" y="6"/>
                      <a:pt x="285" y="13"/>
                      <a:pt x="316" y="18"/>
                    </a:cubicBezTo>
                    <a:cubicBezTo>
                      <a:pt x="346" y="23"/>
                      <a:pt x="381" y="32"/>
                      <a:pt x="408" y="34"/>
                    </a:cubicBezTo>
                    <a:cubicBezTo>
                      <a:pt x="435" y="36"/>
                      <a:pt x="446" y="32"/>
                      <a:pt x="478" y="30"/>
                    </a:cubicBezTo>
                    <a:cubicBezTo>
                      <a:pt x="509" y="27"/>
                      <a:pt x="578" y="22"/>
                      <a:pt x="598" y="20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13749" name="Group 893"/>
              <p:cNvGrpSpPr>
                <a:grpSpLocks/>
              </p:cNvGrpSpPr>
              <p:nvPr/>
            </p:nvGrpSpPr>
            <p:grpSpPr bwMode="auto">
              <a:xfrm>
                <a:off x="324" y="1936"/>
                <a:ext cx="544" cy="112"/>
                <a:chOff x="324" y="1872"/>
                <a:chExt cx="544" cy="112"/>
              </a:xfrm>
            </p:grpSpPr>
            <p:sp>
              <p:nvSpPr>
                <p:cNvPr id="113750" name="Freeform 894"/>
                <p:cNvSpPr>
                  <a:spLocks/>
                </p:cNvSpPr>
                <p:nvPr/>
              </p:nvSpPr>
              <p:spPr bwMode="invGray">
                <a:xfrm>
                  <a:off x="492" y="1872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8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8 w 48"/>
                    <a:gd name="T21" fmla="*/ 8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8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8" y="8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51" name="Freeform 895"/>
                <p:cNvSpPr>
                  <a:spLocks/>
                </p:cNvSpPr>
                <p:nvPr/>
              </p:nvSpPr>
              <p:spPr bwMode="invGray">
                <a:xfrm>
                  <a:off x="652" y="1928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0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0 w 48"/>
                    <a:gd name="T21" fmla="*/ 16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0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52" name="Freeform 896"/>
                <p:cNvSpPr>
                  <a:spLocks/>
                </p:cNvSpPr>
                <p:nvPr/>
              </p:nvSpPr>
              <p:spPr bwMode="invGray">
                <a:xfrm>
                  <a:off x="820" y="1888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0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0 w 48"/>
                    <a:gd name="T21" fmla="*/ 8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0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53" name="Freeform 897"/>
                <p:cNvSpPr>
                  <a:spLocks/>
                </p:cNvSpPr>
                <p:nvPr/>
              </p:nvSpPr>
              <p:spPr bwMode="invGray">
                <a:xfrm>
                  <a:off x="412" y="1888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0 h 48"/>
                    <a:gd name="T4" fmla="*/ 16 w 48"/>
                    <a:gd name="T5" fmla="*/ 48 h 48"/>
                    <a:gd name="T6" fmla="*/ 16 w 48"/>
                    <a:gd name="T7" fmla="*/ 48 h 48"/>
                    <a:gd name="T8" fmla="*/ 0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0 h 48"/>
                    <a:gd name="T16" fmla="*/ 24 w 48"/>
                    <a:gd name="T17" fmla="*/ 0 h 48"/>
                    <a:gd name="T18" fmla="*/ 24 w 48"/>
                    <a:gd name="T19" fmla="*/ 0 h 48"/>
                    <a:gd name="T20" fmla="*/ 40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16" y="48"/>
                      </a:lnTo>
                      <a:lnTo>
                        <a:pt x="0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54" name="Freeform 898"/>
                <p:cNvSpPr>
                  <a:spLocks/>
                </p:cNvSpPr>
                <p:nvPr/>
              </p:nvSpPr>
              <p:spPr bwMode="invGray">
                <a:xfrm>
                  <a:off x="572" y="1912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8 h 48"/>
                    <a:gd name="T4" fmla="*/ 24 w 48"/>
                    <a:gd name="T5" fmla="*/ 48 h 48"/>
                    <a:gd name="T6" fmla="*/ 24 w 48"/>
                    <a:gd name="T7" fmla="*/ 48 h 48"/>
                    <a:gd name="T8" fmla="*/ 0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8 h 48"/>
                    <a:gd name="T16" fmla="*/ 24 w 48"/>
                    <a:gd name="T17" fmla="*/ 0 h 48"/>
                    <a:gd name="T18" fmla="*/ 24 w 48"/>
                    <a:gd name="T19" fmla="*/ 0 h 48"/>
                    <a:gd name="T20" fmla="*/ 40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8"/>
                      </a:lnTo>
                      <a:lnTo>
                        <a:pt x="24" y="48"/>
                      </a:lnTo>
                      <a:lnTo>
                        <a:pt x="0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55" name="Freeform 899"/>
                <p:cNvSpPr>
                  <a:spLocks/>
                </p:cNvSpPr>
                <p:nvPr/>
              </p:nvSpPr>
              <p:spPr bwMode="invGray">
                <a:xfrm>
                  <a:off x="324" y="1912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0 h 48"/>
                    <a:gd name="T4" fmla="*/ 24 w 48"/>
                    <a:gd name="T5" fmla="*/ 48 h 48"/>
                    <a:gd name="T6" fmla="*/ 24 w 48"/>
                    <a:gd name="T7" fmla="*/ 48 h 48"/>
                    <a:gd name="T8" fmla="*/ 8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0 h 48"/>
                    <a:gd name="T16" fmla="*/ 32 w 48"/>
                    <a:gd name="T17" fmla="*/ 0 h 48"/>
                    <a:gd name="T18" fmla="*/ 32 w 48"/>
                    <a:gd name="T19" fmla="*/ 0 h 48"/>
                    <a:gd name="T20" fmla="*/ 48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24" y="48"/>
                      </a:ln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56" name="Freeform 900"/>
                <p:cNvSpPr>
                  <a:spLocks/>
                </p:cNvSpPr>
                <p:nvPr/>
              </p:nvSpPr>
              <p:spPr bwMode="invGray">
                <a:xfrm>
                  <a:off x="732" y="1920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8 h 48"/>
                    <a:gd name="T4" fmla="*/ 24 w 48"/>
                    <a:gd name="T5" fmla="*/ 48 h 48"/>
                    <a:gd name="T6" fmla="*/ 24 w 48"/>
                    <a:gd name="T7" fmla="*/ 48 h 48"/>
                    <a:gd name="T8" fmla="*/ 8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8 h 48"/>
                    <a:gd name="T16" fmla="*/ 32 w 48"/>
                    <a:gd name="T17" fmla="*/ 0 h 48"/>
                    <a:gd name="T18" fmla="*/ 32 w 48"/>
                    <a:gd name="T19" fmla="*/ 0 h 48"/>
                    <a:gd name="T20" fmla="*/ 48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8"/>
                      </a:lnTo>
                      <a:lnTo>
                        <a:pt x="24" y="48"/>
                      </a:ln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3711" name="Group 901"/>
            <p:cNvGrpSpPr>
              <a:grpSpLocks/>
            </p:cNvGrpSpPr>
            <p:nvPr/>
          </p:nvGrpSpPr>
          <p:grpSpPr bwMode="auto">
            <a:xfrm>
              <a:off x="4552" y="1328"/>
              <a:ext cx="536" cy="384"/>
              <a:chOff x="540" y="1270"/>
              <a:chExt cx="536" cy="384"/>
            </a:xfrm>
          </p:grpSpPr>
          <p:grpSp>
            <p:nvGrpSpPr>
              <p:cNvPr id="113712" name="Group 902"/>
              <p:cNvGrpSpPr>
                <a:grpSpLocks/>
              </p:cNvGrpSpPr>
              <p:nvPr/>
            </p:nvGrpSpPr>
            <p:grpSpPr bwMode="auto">
              <a:xfrm>
                <a:off x="540" y="1270"/>
                <a:ext cx="536" cy="384"/>
                <a:chOff x="540" y="2248"/>
                <a:chExt cx="536" cy="384"/>
              </a:xfrm>
            </p:grpSpPr>
            <p:sp>
              <p:nvSpPr>
                <p:cNvPr id="113732" name="Freeform 903"/>
                <p:cNvSpPr>
                  <a:spLocks/>
                </p:cNvSpPr>
                <p:nvPr/>
              </p:nvSpPr>
              <p:spPr bwMode="invGray">
                <a:xfrm>
                  <a:off x="932" y="2416"/>
                  <a:ext cx="144" cy="40"/>
                </a:xfrm>
                <a:custGeom>
                  <a:avLst/>
                  <a:gdLst>
                    <a:gd name="T0" fmla="*/ 144 w 144"/>
                    <a:gd name="T1" fmla="*/ 16 h 40"/>
                    <a:gd name="T2" fmla="*/ 144 w 144"/>
                    <a:gd name="T3" fmla="*/ 24 h 40"/>
                    <a:gd name="T4" fmla="*/ 128 w 144"/>
                    <a:gd name="T5" fmla="*/ 32 h 40"/>
                    <a:gd name="T6" fmla="*/ 104 w 144"/>
                    <a:gd name="T7" fmla="*/ 32 h 40"/>
                    <a:gd name="T8" fmla="*/ 72 w 144"/>
                    <a:gd name="T9" fmla="*/ 40 h 40"/>
                    <a:gd name="T10" fmla="*/ 72 w 144"/>
                    <a:gd name="T11" fmla="*/ 40 h 40"/>
                    <a:gd name="T12" fmla="*/ 40 w 144"/>
                    <a:gd name="T13" fmla="*/ 32 h 40"/>
                    <a:gd name="T14" fmla="*/ 16 w 144"/>
                    <a:gd name="T15" fmla="*/ 32 h 40"/>
                    <a:gd name="T16" fmla="*/ 0 w 144"/>
                    <a:gd name="T17" fmla="*/ 24 h 40"/>
                    <a:gd name="T18" fmla="*/ 0 w 144"/>
                    <a:gd name="T19" fmla="*/ 16 h 40"/>
                    <a:gd name="T20" fmla="*/ 0 w 144"/>
                    <a:gd name="T21" fmla="*/ 16 h 40"/>
                    <a:gd name="T22" fmla="*/ 0 w 144"/>
                    <a:gd name="T23" fmla="*/ 8 h 40"/>
                    <a:gd name="T24" fmla="*/ 16 w 144"/>
                    <a:gd name="T25" fmla="*/ 0 h 40"/>
                    <a:gd name="T26" fmla="*/ 40 w 144"/>
                    <a:gd name="T27" fmla="*/ 0 h 40"/>
                    <a:gd name="T28" fmla="*/ 72 w 144"/>
                    <a:gd name="T29" fmla="*/ 0 h 40"/>
                    <a:gd name="T30" fmla="*/ 72 w 144"/>
                    <a:gd name="T31" fmla="*/ 0 h 40"/>
                    <a:gd name="T32" fmla="*/ 104 w 144"/>
                    <a:gd name="T33" fmla="*/ 0 h 40"/>
                    <a:gd name="T34" fmla="*/ 128 w 144"/>
                    <a:gd name="T35" fmla="*/ 0 h 40"/>
                    <a:gd name="T36" fmla="*/ 144 w 144"/>
                    <a:gd name="T37" fmla="*/ 8 h 40"/>
                    <a:gd name="T38" fmla="*/ 144 w 144"/>
                    <a:gd name="T39" fmla="*/ 16 h 4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44"/>
                    <a:gd name="T61" fmla="*/ 0 h 40"/>
                    <a:gd name="T62" fmla="*/ 144 w 144"/>
                    <a:gd name="T63" fmla="*/ 40 h 40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44" h="40">
                      <a:moveTo>
                        <a:pt x="144" y="16"/>
                      </a:moveTo>
                      <a:lnTo>
                        <a:pt x="144" y="24"/>
                      </a:lnTo>
                      <a:lnTo>
                        <a:pt x="128" y="32"/>
                      </a:lnTo>
                      <a:lnTo>
                        <a:pt x="104" y="32"/>
                      </a:lnTo>
                      <a:lnTo>
                        <a:pt x="72" y="40"/>
                      </a:lnTo>
                      <a:lnTo>
                        <a:pt x="40" y="32"/>
                      </a:lnTo>
                      <a:lnTo>
                        <a:pt x="16" y="32"/>
                      </a:lnTo>
                      <a:lnTo>
                        <a:pt x="0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40" y="0"/>
                      </a:lnTo>
                      <a:lnTo>
                        <a:pt x="72" y="0"/>
                      </a:lnTo>
                      <a:lnTo>
                        <a:pt x="104" y="0"/>
                      </a:lnTo>
                      <a:lnTo>
                        <a:pt x="128" y="0"/>
                      </a:lnTo>
                      <a:lnTo>
                        <a:pt x="144" y="8"/>
                      </a:lnTo>
                      <a:lnTo>
                        <a:pt x="14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33" name="Freeform 904"/>
                <p:cNvSpPr>
                  <a:spLocks/>
                </p:cNvSpPr>
                <p:nvPr/>
              </p:nvSpPr>
              <p:spPr bwMode="invGray">
                <a:xfrm>
                  <a:off x="892" y="2496"/>
                  <a:ext cx="112" cy="80"/>
                </a:xfrm>
                <a:custGeom>
                  <a:avLst/>
                  <a:gdLst>
                    <a:gd name="T0" fmla="*/ 112 w 112"/>
                    <a:gd name="T1" fmla="*/ 80 h 80"/>
                    <a:gd name="T2" fmla="*/ 80 w 112"/>
                    <a:gd name="T3" fmla="*/ 80 h 80"/>
                    <a:gd name="T4" fmla="*/ 40 w 112"/>
                    <a:gd name="T5" fmla="*/ 56 h 80"/>
                    <a:gd name="T6" fmla="*/ 40 w 112"/>
                    <a:gd name="T7" fmla="*/ 56 h 80"/>
                    <a:gd name="T8" fmla="*/ 16 w 112"/>
                    <a:gd name="T9" fmla="*/ 40 h 80"/>
                    <a:gd name="T10" fmla="*/ 8 w 112"/>
                    <a:gd name="T11" fmla="*/ 24 h 80"/>
                    <a:gd name="T12" fmla="*/ 0 w 112"/>
                    <a:gd name="T13" fmla="*/ 8 h 80"/>
                    <a:gd name="T14" fmla="*/ 8 w 112"/>
                    <a:gd name="T15" fmla="*/ 0 h 80"/>
                    <a:gd name="T16" fmla="*/ 8 w 112"/>
                    <a:gd name="T17" fmla="*/ 0 h 80"/>
                    <a:gd name="T18" fmla="*/ 32 w 112"/>
                    <a:gd name="T19" fmla="*/ 0 h 80"/>
                    <a:gd name="T20" fmla="*/ 72 w 112"/>
                    <a:gd name="T21" fmla="*/ 24 h 80"/>
                    <a:gd name="T22" fmla="*/ 72 w 112"/>
                    <a:gd name="T23" fmla="*/ 24 h 80"/>
                    <a:gd name="T24" fmla="*/ 96 w 112"/>
                    <a:gd name="T25" fmla="*/ 40 h 80"/>
                    <a:gd name="T26" fmla="*/ 104 w 112"/>
                    <a:gd name="T27" fmla="*/ 56 h 80"/>
                    <a:gd name="T28" fmla="*/ 112 w 112"/>
                    <a:gd name="T29" fmla="*/ 72 h 80"/>
                    <a:gd name="T30" fmla="*/ 112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112" y="80"/>
                      </a:moveTo>
                      <a:lnTo>
                        <a:pt x="80" y="80"/>
                      </a:lnTo>
                      <a:lnTo>
                        <a:pt x="40" y="56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72" y="24"/>
                      </a:lnTo>
                      <a:lnTo>
                        <a:pt x="96" y="40"/>
                      </a:lnTo>
                      <a:lnTo>
                        <a:pt x="104" y="56"/>
                      </a:lnTo>
                      <a:lnTo>
                        <a:pt x="112" y="72"/>
                      </a:lnTo>
                      <a:lnTo>
                        <a:pt x="112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34" name="Freeform 905"/>
                <p:cNvSpPr>
                  <a:spLocks/>
                </p:cNvSpPr>
                <p:nvPr/>
              </p:nvSpPr>
              <p:spPr bwMode="invGray">
                <a:xfrm>
                  <a:off x="780" y="2248"/>
                  <a:ext cx="48" cy="104"/>
                </a:xfrm>
                <a:custGeom>
                  <a:avLst/>
                  <a:gdLst>
                    <a:gd name="T0" fmla="*/ 24 w 48"/>
                    <a:gd name="T1" fmla="*/ 104 h 104"/>
                    <a:gd name="T2" fmla="*/ 8 w 48"/>
                    <a:gd name="T3" fmla="*/ 88 h 104"/>
                    <a:gd name="T4" fmla="*/ 0 w 48"/>
                    <a:gd name="T5" fmla="*/ 56 h 104"/>
                    <a:gd name="T6" fmla="*/ 0 w 48"/>
                    <a:gd name="T7" fmla="*/ 56 h 104"/>
                    <a:gd name="T8" fmla="*/ 8 w 48"/>
                    <a:gd name="T9" fmla="*/ 16 h 104"/>
                    <a:gd name="T10" fmla="*/ 24 w 48"/>
                    <a:gd name="T11" fmla="*/ 0 h 104"/>
                    <a:gd name="T12" fmla="*/ 24 w 48"/>
                    <a:gd name="T13" fmla="*/ 0 h 104"/>
                    <a:gd name="T14" fmla="*/ 40 w 48"/>
                    <a:gd name="T15" fmla="*/ 16 h 104"/>
                    <a:gd name="T16" fmla="*/ 48 w 48"/>
                    <a:gd name="T17" fmla="*/ 56 h 104"/>
                    <a:gd name="T18" fmla="*/ 48 w 48"/>
                    <a:gd name="T19" fmla="*/ 56 h 104"/>
                    <a:gd name="T20" fmla="*/ 40 w 48"/>
                    <a:gd name="T21" fmla="*/ 88 h 104"/>
                    <a:gd name="T22" fmla="*/ 24 w 48"/>
                    <a:gd name="T23" fmla="*/ 104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104"/>
                    <a:gd name="T38" fmla="*/ 48 w 48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104">
                      <a:moveTo>
                        <a:pt x="24" y="104"/>
                      </a:moveTo>
                      <a:lnTo>
                        <a:pt x="8" y="88"/>
                      </a:lnTo>
                      <a:lnTo>
                        <a:pt x="0" y="56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56"/>
                      </a:lnTo>
                      <a:lnTo>
                        <a:pt x="40" y="88"/>
                      </a:lnTo>
                      <a:lnTo>
                        <a:pt x="24" y="10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35" name="Freeform 906"/>
                <p:cNvSpPr>
                  <a:spLocks/>
                </p:cNvSpPr>
                <p:nvPr/>
              </p:nvSpPr>
              <p:spPr bwMode="invGray">
                <a:xfrm>
                  <a:off x="540" y="2416"/>
                  <a:ext cx="152" cy="40"/>
                </a:xfrm>
                <a:custGeom>
                  <a:avLst/>
                  <a:gdLst>
                    <a:gd name="T0" fmla="*/ 152 w 152"/>
                    <a:gd name="T1" fmla="*/ 24 h 40"/>
                    <a:gd name="T2" fmla="*/ 144 w 152"/>
                    <a:gd name="T3" fmla="*/ 32 h 40"/>
                    <a:gd name="T4" fmla="*/ 128 w 152"/>
                    <a:gd name="T5" fmla="*/ 32 h 40"/>
                    <a:gd name="T6" fmla="*/ 104 w 152"/>
                    <a:gd name="T7" fmla="*/ 40 h 40"/>
                    <a:gd name="T8" fmla="*/ 80 w 152"/>
                    <a:gd name="T9" fmla="*/ 40 h 40"/>
                    <a:gd name="T10" fmla="*/ 80 w 152"/>
                    <a:gd name="T11" fmla="*/ 40 h 40"/>
                    <a:gd name="T12" fmla="*/ 48 w 152"/>
                    <a:gd name="T13" fmla="*/ 40 h 40"/>
                    <a:gd name="T14" fmla="*/ 24 w 152"/>
                    <a:gd name="T15" fmla="*/ 32 h 40"/>
                    <a:gd name="T16" fmla="*/ 8 w 152"/>
                    <a:gd name="T17" fmla="*/ 32 h 40"/>
                    <a:gd name="T18" fmla="*/ 0 w 152"/>
                    <a:gd name="T19" fmla="*/ 24 h 40"/>
                    <a:gd name="T20" fmla="*/ 0 w 152"/>
                    <a:gd name="T21" fmla="*/ 24 h 40"/>
                    <a:gd name="T22" fmla="*/ 8 w 152"/>
                    <a:gd name="T23" fmla="*/ 16 h 40"/>
                    <a:gd name="T24" fmla="*/ 24 w 152"/>
                    <a:gd name="T25" fmla="*/ 8 h 40"/>
                    <a:gd name="T26" fmla="*/ 48 w 152"/>
                    <a:gd name="T27" fmla="*/ 0 h 40"/>
                    <a:gd name="T28" fmla="*/ 80 w 152"/>
                    <a:gd name="T29" fmla="*/ 0 h 40"/>
                    <a:gd name="T30" fmla="*/ 80 w 152"/>
                    <a:gd name="T31" fmla="*/ 0 h 40"/>
                    <a:gd name="T32" fmla="*/ 104 w 152"/>
                    <a:gd name="T33" fmla="*/ 0 h 40"/>
                    <a:gd name="T34" fmla="*/ 128 w 152"/>
                    <a:gd name="T35" fmla="*/ 8 h 40"/>
                    <a:gd name="T36" fmla="*/ 144 w 152"/>
                    <a:gd name="T37" fmla="*/ 16 h 40"/>
                    <a:gd name="T38" fmla="*/ 152 w 152"/>
                    <a:gd name="T39" fmla="*/ 24 h 4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52"/>
                    <a:gd name="T61" fmla="*/ 0 h 40"/>
                    <a:gd name="T62" fmla="*/ 152 w 152"/>
                    <a:gd name="T63" fmla="*/ 40 h 40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52" h="40">
                      <a:moveTo>
                        <a:pt x="152" y="24"/>
                      </a:moveTo>
                      <a:lnTo>
                        <a:pt x="144" y="32"/>
                      </a:lnTo>
                      <a:lnTo>
                        <a:pt x="128" y="32"/>
                      </a:lnTo>
                      <a:lnTo>
                        <a:pt x="104" y="40"/>
                      </a:lnTo>
                      <a:lnTo>
                        <a:pt x="80" y="40"/>
                      </a:lnTo>
                      <a:lnTo>
                        <a:pt x="48" y="40"/>
                      </a:lnTo>
                      <a:lnTo>
                        <a:pt x="24" y="32"/>
                      </a:lnTo>
                      <a:lnTo>
                        <a:pt x="8" y="32"/>
                      </a:lnTo>
                      <a:lnTo>
                        <a:pt x="0" y="24"/>
                      </a:lnTo>
                      <a:lnTo>
                        <a:pt x="8" y="16"/>
                      </a:lnTo>
                      <a:lnTo>
                        <a:pt x="24" y="8"/>
                      </a:lnTo>
                      <a:lnTo>
                        <a:pt x="48" y="0"/>
                      </a:lnTo>
                      <a:lnTo>
                        <a:pt x="80" y="0"/>
                      </a:lnTo>
                      <a:lnTo>
                        <a:pt x="104" y="0"/>
                      </a:lnTo>
                      <a:lnTo>
                        <a:pt x="128" y="8"/>
                      </a:lnTo>
                      <a:lnTo>
                        <a:pt x="144" y="16"/>
                      </a:lnTo>
                      <a:lnTo>
                        <a:pt x="152" y="2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36" name="Freeform 907"/>
                <p:cNvSpPr>
                  <a:spLocks/>
                </p:cNvSpPr>
                <p:nvPr/>
              </p:nvSpPr>
              <p:spPr bwMode="invGray">
                <a:xfrm>
                  <a:off x="780" y="2520"/>
                  <a:ext cx="48" cy="112"/>
                </a:xfrm>
                <a:custGeom>
                  <a:avLst/>
                  <a:gdLst>
                    <a:gd name="T0" fmla="*/ 24 w 48"/>
                    <a:gd name="T1" fmla="*/ 112 h 112"/>
                    <a:gd name="T2" fmla="*/ 8 w 48"/>
                    <a:gd name="T3" fmla="*/ 96 h 112"/>
                    <a:gd name="T4" fmla="*/ 0 w 48"/>
                    <a:gd name="T5" fmla="*/ 56 h 112"/>
                    <a:gd name="T6" fmla="*/ 0 w 48"/>
                    <a:gd name="T7" fmla="*/ 56 h 112"/>
                    <a:gd name="T8" fmla="*/ 8 w 48"/>
                    <a:gd name="T9" fmla="*/ 16 h 112"/>
                    <a:gd name="T10" fmla="*/ 24 w 48"/>
                    <a:gd name="T11" fmla="*/ 0 h 112"/>
                    <a:gd name="T12" fmla="*/ 24 w 48"/>
                    <a:gd name="T13" fmla="*/ 0 h 112"/>
                    <a:gd name="T14" fmla="*/ 40 w 48"/>
                    <a:gd name="T15" fmla="*/ 16 h 112"/>
                    <a:gd name="T16" fmla="*/ 48 w 48"/>
                    <a:gd name="T17" fmla="*/ 56 h 112"/>
                    <a:gd name="T18" fmla="*/ 48 w 48"/>
                    <a:gd name="T19" fmla="*/ 56 h 112"/>
                    <a:gd name="T20" fmla="*/ 40 w 48"/>
                    <a:gd name="T21" fmla="*/ 96 h 112"/>
                    <a:gd name="T22" fmla="*/ 24 w 48"/>
                    <a:gd name="T23" fmla="*/ 112 h 11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112"/>
                    <a:gd name="T38" fmla="*/ 48 w 48"/>
                    <a:gd name="T39" fmla="*/ 112 h 11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112">
                      <a:moveTo>
                        <a:pt x="24" y="112"/>
                      </a:moveTo>
                      <a:lnTo>
                        <a:pt x="8" y="96"/>
                      </a:lnTo>
                      <a:lnTo>
                        <a:pt x="0" y="56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56"/>
                      </a:lnTo>
                      <a:lnTo>
                        <a:pt x="40" y="96"/>
                      </a:lnTo>
                      <a:lnTo>
                        <a:pt x="24" y="11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37" name="Freeform 908"/>
                <p:cNvSpPr>
                  <a:spLocks/>
                </p:cNvSpPr>
                <p:nvPr/>
              </p:nvSpPr>
              <p:spPr bwMode="invGray">
                <a:xfrm>
                  <a:off x="612" y="2304"/>
                  <a:ext cx="112" cy="80"/>
                </a:xfrm>
                <a:custGeom>
                  <a:avLst/>
                  <a:gdLst>
                    <a:gd name="T0" fmla="*/ 112 w 112"/>
                    <a:gd name="T1" fmla="*/ 80 h 80"/>
                    <a:gd name="T2" fmla="*/ 80 w 112"/>
                    <a:gd name="T3" fmla="*/ 80 h 80"/>
                    <a:gd name="T4" fmla="*/ 40 w 112"/>
                    <a:gd name="T5" fmla="*/ 56 h 80"/>
                    <a:gd name="T6" fmla="*/ 40 w 112"/>
                    <a:gd name="T7" fmla="*/ 56 h 80"/>
                    <a:gd name="T8" fmla="*/ 16 w 112"/>
                    <a:gd name="T9" fmla="*/ 40 h 80"/>
                    <a:gd name="T10" fmla="*/ 8 w 112"/>
                    <a:gd name="T11" fmla="*/ 24 h 80"/>
                    <a:gd name="T12" fmla="*/ 0 w 112"/>
                    <a:gd name="T13" fmla="*/ 8 h 80"/>
                    <a:gd name="T14" fmla="*/ 0 w 112"/>
                    <a:gd name="T15" fmla="*/ 0 h 80"/>
                    <a:gd name="T16" fmla="*/ 0 w 112"/>
                    <a:gd name="T17" fmla="*/ 0 h 80"/>
                    <a:gd name="T18" fmla="*/ 32 w 112"/>
                    <a:gd name="T19" fmla="*/ 8 h 80"/>
                    <a:gd name="T20" fmla="*/ 72 w 112"/>
                    <a:gd name="T21" fmla="*/ 24 h 80"/>
                    <a:gd name="T22" fmla="*/ 72 w 112"/>
                    <a:gd name="T23" fmla="*/ 24 h 80"/>
                    <a:gd name="T24" fmla="*/ 96 w 112"/>
                    <a:gd name="T25" fmla="*/ 40 h 80"/>
                    <a:gd name="T26" fmla="*/ 104 w 112"/>
                    <a:gd name="T27" fmla="*/ 56 h 80"/>
                    <a:gd name="T28" fmla="*/ 112 w 112"/>
                    <a:gd name="T29" fmla="*/ 72 h 80"/>
                    <a:gd name="T30" fmla="*/ 112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112" y="80"/>
                      </a:moveTo>
                      <a:lnTo>
                        <a:pt x="80" y="80"/>
                      </a:lnTo>
                      <a:lnTo>
                        <a:pt x="40" y="56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32" y="8"/>
                      </a:lnTo>
                      <a:lnTo>
                        <a:pt x="72" y="24"/>
                      </a:lnTo>
                      <a:lnTo>
                        <a:pt x="96" y="40"/>
                      </a:lnTo>
                      <a:lnTo>
                        <a:pt x="104" y="56"/>
                      </a:lnTo>
                      <a:lnTo>
                        <a:pt x="112" y="72"/>
                      </a:lnTo>
                      <a:lnTo>
                        <a:pt x="112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38" name="Freeform 909"/>
                <p:cNvSpPr>
                  <a:spLocks/>
                </p:cNvSpPr>
                <p:nvPr/>
              </p:nvSpPr>
              <p:spPr bwMode="invGray">
                <a:xfrm>
                  <a:off x="876" y="2296"/>
                  <a:ext cx="112" cy="80"/>
                </a:xfrm>
                <a:custGeom>
                  <a:avLst/>
                  <a:gdLst>
                    <a:gd name="T0" fmla="*/ 8 w 112"/>
                    <a:gd name="T1" fmla="*/ 80 h 80"/>
                    <a:gd name="T2" fmla="*/ 0 w 112"/>
                    <a:gd name="T3" fmla="*/ 72 h 80"/>
                    <a:gd name="T4" fmla="*/ 8 w 112"/>
                    <a:gd name="T5" fmla="*/ 56 h 80"/>
                    <a:gd name="T6" fmla="*/ 24 w 112"/>
                    <a:gd name="T7" fmla="*/ 40 h 80"/>
                    <a:gd name="T8" fmla="*/ 40 w 112"/>
                    <a:gd name="T9" fmla="*/ 24 h 80"/>
                    <a:gd name="T10" fmla="*/ 40 w 112"/>
                    <a:gd name="T11" fmla="*/ 24 h 80"/>
                    <a:gd name="T12" fmla="*/ 80 w 112"/>
                    <a:gd name="T13" fmla="*/ 8 h 80"/>
                    <a:gd name="T14" fmla="*/ 112 w 112"/>
                    <a:gd name="T15" fmla="*/ 0 h 80"/>
                    <a:gd name="T16" fmla="*/ 112 w 112"/>
                    <a:gd name="T17" fmla="*/ 0 h 80"/>
                    <a:gd name="T18" fmla="*/ 112 w 112"/>
                    <a:gd name="T19" fmla="*/ 8 h 80"/>
                    <a:gd name="T20" fmla="*/ 112 w 112"/>
                    <a:gd name="T21" fmla="*/ 24 h 80"/>
                    <a:gd name="T22" fmla="*/ 96 w 112"/>
                    <a:gd name="T23" fmla="*/ 40 h 80"/>
                    <a:gd name="T24" fmla="*/ 80 w 112"/>
                    <a:gd name="T25" fmla="*/ 56 h 80"/>
                    <a:gd name="T26" fmla="*/ 80 w 112"/>
                    <a:gd name="T27" fmla="*/ 56 h 80"/>
                    <a:gd name="T28" fmla="*/ 32 w 112"/>
                    <a:gd name="T29" fmla="*/ 80 h 80"/>
                    <a:gd name="T30" fmla="*/ 8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8" y="80"/>
                      </a:moveTo>
                      <a:lnTo>
                        <a:pt x="0" y="72"/>
                      </a:lnTo>
                      <a:lnTo>
                        <a:pt x="8" y="56"/>
                      </a:lnTo>
                      <a:lnTo>
                        <a:pt x="24" y="40"/>
                      </a:lnTo>
                      <a:lnTo>
                        <a:pt x="40" y="24"/>
                      </a:lnTo>
                      <a:lnTo>
                        <a:pt x="80" y="8"/>
                      </a:lnTo>
                      <a:lnTo>
                        <a:pt x="112" y="0"/>
                      </a:lnTo>
                      <a:lnTo>
                        <a:pt x="112" y="8"/>
                      </a:lnTo>
                      <a:lnTo>
                        <a:pt x="112" y="24"/>
                      </a:lnTo>
                      <a:lnTo>
                        <a:pt x="96" y="40"/>
                      </a:lnTo>
                      <a:lnTo>
                        <a:pt x="80" y="56"/>
                      </a:lnTo>
                      <a:lnTo>
                        <a:pt x="32" y="80"/>
                      </a:lnTo>
                      <a:lnTo>
                        <a:pt x="8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39" name="Freeform 910"/>
                <p:cNvSpPr>
                  <a:spLocks/>
                </p:cNvSpPr>
                <p:nvPr/>
              </p:nvSpPr>
              <p:spPr bwMode="invGray">
                <a:xfrm>
                  <a:off x="916" y="2352"/>
                  <a:ext cx="136" cy="56"/>
                </a:xfrm>
                <a:custGeom>
                  <a:avLst/>
                  <a:gdLst>
                    <a:gd name="T0" fmla="*/ 0 w 136"/>
                    <a:gd name="T1" fmla="*/ 48 h 56"/>
                    <a:gd name="T2" fmla="*/ 0 w 136"/>
                    <a:gd name="T3" fmla="*/ 40 h 56"/>
                    <a:gd name="T4" fmla="*/ 16 w 136"/>
                    <a:gd name="T5" fmla="*/ 32 h 56"/>
                    <a:gd name="T6" fmla="*/ 32 w 136"/>
                    <a:gd name="T7" fmla="*/ 16 h 56"/>
                    <a:gd name="T8" fmla="*/ 56 w 136"/>
                    <a:gd name="T9" fmla="*/ 8 h 56"/>
                    <a:gd name="T10" fmla="*/ 56 w 136"/>
                    <a:gd name="T11" fmla="*/ 8 h 56"/>
                    <a:gd name="T12" fmla="*/ 88 w 136"/>
                    <a:gd name="T13" fmla="*/ 0 h 56"/>
                    <a:gd name="T14" fmla="*/ 112 w 136"/>
                    <a:gd name="T15" fmla="*/ 0 h 56"/>
                    <a:gd name="T16" fmla="*/ 128 w 136"/>
                    <a:gd name="T17" fmla="*/ 0 h 56"/>
                    <a:gd name="T18" fmla="*/ 136 w 136"/>
                    <a:gd name="T19" fmla="*/ 8 h 56"/>
                    <a:gd name="T20" fmla="*/ 136 w 136"/>
                    <a:gd name="T21" fmla="*/ 8 h 56"/>
                    <a:gd name="T22" fmla="*/ 136 w 136"/>
                    <a:gd name="T23" fmla="*/ 16 h 56"/>
                    <a:gd name="T24" fmla="*/ 128 w 136"/>
                    <a:gd name="T25" fmla="*/ 24 h 56"/>
                    <a:gd name="T26" fmla="*/ 104 w 136"/>
                    <a:gd name="T27" fmla="*/ 32 h 56"/>
                    <a:gd name="T28" fmla="*/ 80 w 136"/>
                    <a:gd name="T29" fmla="*/ 48 h 56"/>
                    <a:gd name="T30" fmla="*/ 80 w 136"/>
                    <a:gd name="T31" fmla="*/ 48 h 56"/>
                    <a:gd name="T32" fmla="*/ 48 w 136"/>
                    <a:gd name="T33" fmla="*/ 48 h 56"/>
                    <a:gd name="T34" fmla="*/ 24 w 136"/>
                    <a:gd name="T35" fmla="*/ 56 h 56"/>
                    <a:gd name="T36" fmla="*/ 8 w 136"/>
                    <a:gd name="T37" fmla="*/ 56 h 56"/>
                    <a:gd name="T38" fmla="*/ 0 w 136"/>
                    <a:gd name="T39" fmla="*/ 4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48"/>
                      </a:moveTo>
                      <a:lnTo>
                        <a:pt x="0" y="40"/>
                      </a:lnTo>
                      <a:lnTo>
                        <a:pt x="16" y="32"/>
                      </a:lnTo>
                      <a:lnTo>
                        <a:pt x="32" y="16"/>
                      </a:lnTo>
                      <a:lnTo>
                        <a:pt x="56" y="8"/>
                      </a:lnTo>
                      <a:lnTo>
                        <a:pt x="88" y="0"/>
                      </a:lnTo>
                      <a:lnTo>
                        <a:pt x="112" y="0"/>
                      </a:lnTo>
                      <a:lnTo>
                        <a:pt x="128" y="0"/>
                      </a:lnTo>
                      <a:lnTo>
                        <a:pt x="136" y="8"/>
                      </a:lnTo>
                      <a:lnTo>
                        <a:pt x="136" y="16"/>
                      </a:lnTo>
                      <a:lnTo>
                        <a:pt x="128" y="24"/>
                      </a:lnTo>
                      <a:lnTo>
                        <a:pt x="104" y="32"/>
                      </a:lnTo>
                      <a:lnTo>
                        <a:pt x="80" y="48"/>
                      </a:lnTo>
                      <a:lnTo>
                        <a:pt x="48" y="48"/>
                      </a:lnTo>
                      <a:lnTo>
                        <a:pt x="24" y="56"/>
                      </a:lnTo>
                      <a:lnTo>
                        <a:pt x="8" y="56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40" name="Freeform 911"/>
                <p:cNvSpPr>
                  <a:spLocks/>
                </p:cNvSpPr>
                <p:nvPr/>
              </p:nvSpPr>
              <p:spPr bwMode="invGray">
                <a:xfrm>
                  <a:off x="564" y="2472"/>
                  <a:ext cx="136" cy="56"/>
                </a:xfrm>
                <a:custGeom>
                  <a:avLst/>
                  <a:gdLst>
                    <a:gd name="T0" fmla="*/ 0 w 136"/>
                    <a:gd name="T1" fmla="*/ 48 h 56"/>
                    <a:gd name="T2" fmla="*/ 0 w 136"/>
                    <a:gd name="T3" fmla="*/ 40 h 56"/>
                    <a:gd name="T4" fmla="*/ 8 w 136"/>
                    <a:gd name="T5" fmla="*/ 32 h 56"/>
                    <a:gd name="T6" fmla="*/ 32 w 136"/>
                    <a:gd name="T7" fmla="*/ 16 h 56"/>
                    <a:gd name="T8" fmla="*/ 56 w 136"/>
                    <a:gd name="T9" fmla="*/ 8 h 56"/>
                    <a:gd name="T10" fmla="*/ 56 w 136"/>
                    <a:gd name="T11" fmla="*/ 8 h 56"/>
                    <a:gd name="T12" fmla="*/ 88 w 136"/>
                    <a:gd name="T13" fmla="*/ 0 h 56"/>
                    <a:gd name="T14" fmla="*/ 112 w 136"/>
                    <a:gd name="T15" fmla="*/ 0 h 56"/>
                    <a:gd name="T16" fmla="*/ 128 w 136"/>
                    <a:gd name="T17" fmla="*/ 0 h 56"/>
                    <a:gd name="T18" fmla="*/ 136 w 136"/>
                    <a:gd name="T19" fmla="*/ 8 h 56"/>
                    <a:gd name="T20" fmla="*/ 136 w 136"/>
                    <a:gd name="T21" fmla="*/ 8 h 56"/>
                    <a:gd name="T22" fmla="*/ 136 w 136"/>
                    <a:gd name="T23" fmla="*/ 16 h 56"/>
                    <a:gd name="T24" fmla="*/ 120 w 136"/>
                    <a:gd name="T25" fmla="*/ 24 h 56"/>
                    <a:gd name="T26" fmla="*/ 104 w 136"/>
                    <a:gd name="T27" fmla="*/ 32 h 56"/>
                    <a:gd name="T28" fmla="*/ 80 w 136"/>
                    <a:gd name="T29" fmla="*/ 48 h 56"/>
                    <a:gd name="T30" fmla="*/ 80 w 136"/>
                    <a:gd name="T31" fmla="*/ 48 h 56"/>
                    <a:gd name="T32" fmla="*/ 48 w 136"/>
                    <a:gd name="T33" fmla="*/ 48 h 56"/>
                    <a:gd name="T34" fmla="*/ 24 w 136"/>
                    <a:gd name="T35" fmla="*/ 56 h 56"/>
                    <a:gd name="T36" fmla="*/ 8 w 136"/>
                    <a:gd name="T37" fmla="*/ 56 h 56"/>
                    <a:gd name="T38" fmla="*/ 0 w 136"/>
                    <a:gd name="T39" fmla="*/ 4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48"/>
                      </a:moveTo>
                      <a:lnTo>
                        <a:pt x="0" y="40"/>
                      </a:lnTo>
                      <a:lnTo>
                        <a:pt x="8" y="32"/>
                      </a:lnTo>
                      <a:lnTo>
                        <a:pt x="32" y="16"/>
                      </a:lnTo>
                      <a:lnTo>
                        <a:pt x="56" y="8"/>
                      </a:lnTo>
                      <a:lnTo>
                        <a:pt x="88" y="0"/>
                      </a:lnTo>
                      <a:lnTo>
                        <a:pt x="112" y="0"/>
                      </a:lnTo>
                      <a:lnTo>
                        <a:pt x="128" y="0"/>
                      </a:lnTo>
                      <a:lnTo>
                        <a:pt x="136" y="8"/>
                      </a:lnTo>
                      <a:lnTo>
                        <a:pt x="136" y="16"/>
                      </a:lnTo>
                      <a:lnTo>
                        <a:pt x="120" y="24"/>
                      </a:lnTo>
                      <a:lnTo>
                        <a:pt x="104" y="32"/>
                      </a:lnTo>
                      <a:lnTo>
                        <a:pt x="80" y="48"/>
                      </a:lnTo>
                      <a:lnTo>
                        <a:pt x="48" y="48"/>
                      </a:lnTo>
                      <a:lnTo>
                        <a:pt x="24" y="56"/>
                      </a:lnTo>
                      <a:lnTo>
                        <a:pt x="8" y="56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41" name="Freeform 912"/>
                <p:cNvSpPr>
                  <a:spLocks/>
                </p:cNvSpPr>
                <p:nvPr/>
              </p:nvSpPr>
              <p:spPr bwMode="invGray">
                <a:xfrm>
                  <a:off x="628" y="2504"/>
                  <a:ext cx="112" cy="72"/>
                </a:xfrm>
                <a:custGeom>
                  <a:avLst/>
                  <a:gdLst>
                    <a:gd name="T0" fmla="*/ 8 w 112"/>
                    <a:gd name="T1" fmla="*/ 72 h 72"/>
                    <a:gd name="T2" fmla="*/ 0 w 112"/>
                    <a:gd name="T3" fmla="*/ 64 h 72"/>
                    <a:gd name="T4" fmla="*/ 8 w 112"/>
                    <a:gd name="T5" fmla="*/ 56 h 72"/>
                    <a:gd name="T6" fmla="*/ 16 w 112"/>
                    <a:gd name="T7" fmla="*/ 40 h 72"/>
                    <a:gd name="T8" fmla="*/ 40 w 112"/>
                    <a:gd name="T9" fmla="*/ 24 h 72"/>
                    <a:gd name="T10" fmla="*/ 40 w 112"/>
                    <a:gd name="T11" fmla="*/ 24 h 72"/>
                    <a:gd name="T12" fmla="*/ 80 w 112"/>
                    <a:gd name="T13" fmla="*/ 0 h 72"/>
                    <a:gd name="T14" fmla="*/ 112 w 112"/>
                    <a:gd name="T15" fmla="*/ 0 h 72"/>
                    <a:gd name="T16" fmla="*/ 112 w 112"/>
                    <a:gd name="T17" fmla="*/ 0 h 72"/>
                    <a:gd name="T18" fmla="*/ 112 w 112"/>
                    <a:gd name="T19" fmla="*/ 8 h 72"/>
                    <a:gd name="T20" fmla="*/ 112 w 112"/>
                    <a:gd name="T21" fmla="*/ 16 h 72"/>
                    <a:gd name="T22" fmla="*/ 96 w 112"/>
                    <a:gd name="T23" fmla="*/ 32 h 72"/>
                    <a:gd name="T24" fmla="*/ 80 w 112"/>
                    <a:gd name="T25" fmla="*/ 48 h 72"/>
                    <a:gd name="T26" fmla="*/ 80 w 112"/>
                    <a:gd name="T27" fmla="*/ 48 h 72"/>
                    <a:gd name="T28" fmla="*/ 32 w 112"/>
                    <a:gd name="T29" fmla="*/ 72 h 72"/>
                    <a:gd name="T30" fmla="*/ 8 w 112"/>
                    <a:gd name="T31" fmla="*/ 72 h 7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72"/>
                    <a:gd name="T50" fmla="*/ 112 w 112"/>
                    <a:gd name="T51" fmla="*/ 72 h 72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72">
                      <a:moveTo>
                        <a:pt x="8" y="72"/>
                      </a:moveTo>
                      <a:lnTo>
                        <a:pt x="0" y="64"/>
                      </a:lnTo>
                      <a:lnTo>
                        <a:pt x="8" y="56"/>
                      </a:lnTo>
                      <a:lnTo>
                        <a:pt x="16" y="40"/>
                      </a:lnTo>
                      <a:lnTo>
                        <a:pt x="40" y="24"/>
                      </a:lnTo>
                      <a:lnTo>
                        <a:pt x="80" y="0"/>
                      </a:lnTo>
                      <a:lnTo>
                        <a:pt x="112" y="0"/>
                      </a:lnTo>
                      <a:lnTo>
                        <a:pt x="112" y="8"/>
                      </a:lnTo>
                      <a:lnTo>
                        <a:pt x="112" y="16"/>
                      </a:lnTo>
                      <a:lnTo>
                        <a:pt x="96" y="32"/>
                      </a:lnTo>
                      <a:lnTo>
                        <a:pt x="80" y="48"/>
                      </a:lnTo>
                      <a:lnTo>
                        <a:pt x="32" y="72"/>
                      </a:lnTo>
                      <a:lnTo>
                        <a:pt x="8" y="7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42" name="Freeform 913"/>
                <p:cNvSpPr>
                  <a:spLocks/>
                </p:cNvSpPr>
                <p:nvPr/>
              </p:nvSpPr>
              <p:spPr bwMode="invGray">
                <a:xfrm>
                  <a:off x="932" y="2464"/>
                  <a:ext cx="136" cy="56"/>
                </a:xfrm>
                <a:custGeom>
                  <a:avLst/>
                  <a:gdLst>
                    <a:gd name="T0" fmla="*/ 0 w 136"/>
                    <a:gd name="T1" fmla="*/ 8 h 56"/>
                    <a:gd name="T2" fmla="*/ 8 w 136"/>
                    <a:gd name="T3" fmla="*/ 0 h 56"/>
                    <a:gd name="T4" fmla="*/ 32 w 136"/>
                    <a:gd name="T5" fmla="*/ 0 h 56"/>
                    <a:gd name="T6" fmla="*/ 56 w 136"/>
                    <a:gd name="T7" fmla="*/ 0 h 56"/>
                    <a:gd name="T8" fmla="*/ 80 w 136"/>
                    <a:gd name="T9" fmla="*/ 8 h 56"/>
                    <a:gd name="T10" fmla="*/ 80 w 136"/>
                    <a:gd name="T11" fmla="*/ 8 h 56"/>
                    <a:gd name="T12" fmla="*/ 104 w 136"/>
                    <a:gd name="T13" fmla="*/ 16 h 56"/>
                    <a:gd name="T14" fmla="*/ 128 w 136"/>
                    <a:gd name="T15" fmla="*/ 32 h 56"/>
                    <a:gd name="T16" fmla="*/ 136 w 136"/>
                    <a:gd name="T17" fmla="*/ 40 h 56"/>
                    <a:gd name="T18" fmla="*/ 136 w 136"/>
                    <a:gd name="T19" fmla="*/ 48 h 56"/>
                    <a:gd name="T20" fmla="*/ 136 w 136"/>
                    <a:gd name="T21" fmla="*/ 48 h 56"/>
                    <a:gd name="T22" fmla="*/ 128 w 136"/>
                    <a:gd name="T23" fmla="*/ 56 h 56"/>
                    <a:gd name="T24" fmla="*/ 112 w 136"/>
                    <a:gd name="T25" fmla="*/ 56 h 56"/>
                    <a:gd name="T26" fmla="*/ 88 w 136"/>
                    <a:gd name="T27" fmla="*/ 56 h 56"/>
                    <a:gd name="T28" fmla="*/ 64 w 136"/>
                    <a:gd name="T29" fmla="*/ 48 h 56"/>
                    <a:gd name="T30" fmla="*/ 64 w 136"/>
                    <a:gd name="T31" fmla="*/ 48 h 56"/>
                    <a:gd name="T32" fmla="*/ 32 w 136"/>
                    <a:gd name="T33" fmla="*/ 40 h 56"/>
                    <a:gd name="T34" fmla="*/ 16 w 136"/>
                    <a:gd name="T35" fmla="*/ 24 h 56"/>
                    <a:gd name="T36" fmla="*/ 0 w 136"/>
                    <a:gd name="T37" fmla="*/ 16 h 56"/>
                    <a:gd name="T38" fmla="*/ 0 w 136"/>
                    <a:gd name="T39" fmla="*/ 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8"/>
                      </a:move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56" y="0"/>
                      </a:lnTo>
                      <a:lnTo>
                        <a:pt x="80" y="8"/>
                      </a:lnTo>
                      <a:lnTo>
                        <a:pt x="104" y="16"/>
                      </a:lnTo>
                      <a:lnTo>
                        <a:pt x="128" y="32"/>
                      </a:lnTo>
                      <a:lnTo>
                        <a:pt x="136" y="40"/>
                      </a:lnTo>
                      <a:lnTo>
                        <a:pt x="136" y="48"/>
                      </a:lnTo>
                      <a:lnTo>
                        <a:pt x="128" y="56"/>
                      </a:lnTo>
                      <a:lnTo>
                        <a:pt x="112" y="56"/>
                      </a:lnTo>
                      <a:lnTo>
                        <a:pt x="88" y="56"/>
                      </a:lnTo>
                      <a:lnTo>
                        <a:pt x="64" y="48"/>
                      </a:lnTo>
                      <a:lnTo>
                        <a:pt x="32" y="40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43" name="Freeform 914"/>
                <p:cNvSpPr>
                  <a:spLocks/>
                </p:cNvSpPr>
                <p:nvPr/>
              </p:nvSpPr>
              <p:spPr bwMode="invGray">
                <a:xfrm>
                  <a:off x="564" y="2360"/>
                  <a:ext cx="136" cy="56"/>
                </a:xfrm>
                <a:custGeom>
                  <a:avLst/>
                  <a:gdLst>
                    <a:gd name="T0" fmla="*/ 0 w 136"/>
                    <a:gd name="T1" fmla="*/ 8 h 56"/>
                    <a:gd name="T2" fmla="*/ 8 w 136"/>
                    <a:gd name="T3" fmla="*/ 0 h 56"/>
                    <a:gd name="T4" fmla="*/ 24 w 136"/>
                    <a:gd name="T5" fmla="*/ 0 h 56"/>
                    <a:gd name="T6" fmla="*/ 48 w 136"/>
                    <a:gd name="T7" fmla="*/ 0 h 56"/>
                    <a:gd name="T8" fmla="*/ 80 w 136"/>
                    <a:gd name="T9" fmla="*/ 8 h 56"/>
                    <a:gd name="T10" fmla="*/ 80 w 136"/>
                    <a:gd name="T11" fmla="*/ 8 h 56"/>
                    <a:gd name="T12" fmla="*/ 104 w 136"/>
                    <a:gd name="T13" fmla="*/ 16 h 56"/>
                    <a:gd name="T14" fmla="*/ 120 w 136"/>
                    <a:gd name="T15" fmla="*/ 24 h 56"/>
                    <a:gd name="T16" fmla="*/ 136 w 136"/>
                    <a:gd name="T17" fmla="*/ 40 h 56"/>
                    <a:gd name="T18" fmla="*/ 136 w 136"/>
                    <a:gd name="T19" fmla="*/ 48 h 56"/>
                    <a:gd name="T20" fmla="*/ 136 w 136"/>
                    <a:gd name="T21" fmla="*/ 48 h 56"/>
                    <a:gd name="T22" fmla="*/ 128 w 136"/>
                    <a:gd name="T23" fmla="*/ 48 h 56"/>
                    <a:gd name="T24" fmla="*/ 112 w 136"/>
                    <a:gd name="T25" fmla="*/ 56 h 56"/>
                    <a:gd name="T26" fmla="*/ 88 w 136"/>
                    <a:gd name="T27" fmla="*/ 48 h 56"/>
                    <a:gd name="T28" fmla="*/ 56 w 136"/>
                    <a:gd name="T29" fmla="*/ 40 h 56"/>
                    <a:gd name="T30" fmla="*/ 56 w 136"/>
                    <a:gd name="T31" fmla="*/ 40 h 56"/>
                    <a:gd name="T32" fmla="*/ 32 w 136"/>
                    <a:gd name="T33" fmla="*/ 32 h 56"/>
                    <a:gd name="T34" fmla="*/ 8 w 136"/>
                    <a:gd name="T35" fmla="*/ 24 h 56"/>
                    <a:gd name="T36" fmla="*/ 0 w 136"/>
                    <a:gd name="T37" fmla="*/ 16 h 56"/>
                    <a:gd name="T38" fmla="*/ 0 w 136"/>
                    <a:gd name="T39" fmla="*/ 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8"/>
                      </a:moveTo>
                      <a:lnTo>
                        <a:pt x="8" y="0"/>
                      </a:lnTo>
                      <a:lnTo>
                        <a:pt x="24" y="0"/>
                      </a:lnTo>
                      <a:lnTo>
                        <a:pt x="48" y="0"/>
                      </a:lnTo>
                      <a:lnTo>
                        <a:pt x="80" y="8"/>
                      </a:lnTo>
                      <a:lnTo>
                        <a:pt x="104" y="16"/>
                      </a:lnTo>
                      <a:lnTo>
                        <a:pt x="120" y="24"/>
                      </a:lnTo>
                      <a:lnTo>
                        <a:pt x="136" y="40"/>
                      </a:lnTo>
                      <a:lnTo>
                        <a:pt x="136" y="48"/>
                      </a:lnTo>
                      <a:lnTo>
                        <a:pt x="128" y="48"/>
                      </a:lnTo>
                      <a:lnTo>
                        <a:pt x="112" y="56"/>
                      </a:lnTo>
                      <a:lnTo>
                        <a:pt x="88" y="48"/>
                      </a:lnTo>
                      <a:lnTo>
                        <a:pt x="56" y="40"/>
                      </a:lnTo>
                      <a:lnTo>
                        <a:pt x="32" y="32"/>
                      </a:lnTo>
                      <a:lnTo>
                        <a:pt x="8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44" name="Freeform 915"/>
                <p:cNvSpPr>
                  <a:spLocks/>
                </p:cNvSpPr>
                <p:nvPr/>
              </p:nvSpPr>
              <p:spPr bwMode="invGray">
                <a:xfrm>
                  <a:off x="692" y="2256"/>
                  <a:ext cx="72" cy="104"/>
                </a:xfrm>
                <a:custGeom>
                  <a:avLst/>
                  <a:gdLst>
                    <a:gd name="T0" fmla="*/ 8 w 72"/>
                    <a:gd name="T1" fmla="*/ 0 h 104"/>
                    <a:gd name="T2" fmla="*/ 32 w 72"/>
                    <a:gd name="T3" fmla="*/ 8 h 104"/>
                    <a:gd name="T4" fmla="*/ 64 w 72"/>
                    <a:gd name="T5" fmla="*/ 48 h 104"/>
                    <a:gd name="T6" fmla="*/ 64 w 72"/>
                    <a:gd name="T7" fmla="*/ 48 h 104"/>
                    <a:gd name="T8" fmla="*/ 72 w 72"/>
                    <a:gd name="T9" fmla="*/ 80 h 104"/>
                    <a:gd name="T10" fmla="*/ 64 w 72"/>
                    <a:gd name="T11" fmla="*/ 104 h 104"/>
                    <a:gd name="T12" fmla="*/ 64 w 72"/>
                    <a:gd name="T13" fmla="*/ 104 h 104"/>
                    <a:gd name="T14" fmla="*/ 40 w 72"/>
                    <a:gd name="T15" fmla="*/ 96 h 104"/>
                    <a:gd name="T16" fmla="*/ 16 w 72"/>
                    <a:gd name="T17" fmla="*/ 56 h 104"/>
                    <a:gd name="T18" fmla="*/ 16 w 72"/>
                    <a:gd name="T19" fmla="*/ 56 h 104"/>
                    <a:gd name="T20" fmla="*/ 0 w 72"/>
                    <a:gd name="T21" fmla="*/ 24 h 104"/>
                    <a:gd name="T22" fmla="*/ 8 w 72"/>
                    <a:gd name="T23" fmla="*/ 0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104"/>
                    <a:gd name="T38" fmla="*/ 72 w 72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104">
                      <a:moveTo>
                        <a:pt x="8" y="0"/>
                      </a:moveTo>
                      <a:lnTo>
                        <a:pt x="32" y="8"/>
                      </a:lnTo>
                      <a:lnTo>
                        <a:pt x="64" y="48"/>
                      </a:lnTo>
                      <a:lnTo>
                        <a:pt x="72" y="80"/>
                      </a:lnTo>
                      <a:lnTo>
                        <a:pt x="64" y="104"/>
                      </a:lnTo>
                      <a:lnTo>
                        <a:pt x="40" y="96"/>
                      </a:lnTo>
                      <a:lnTo>
                        <a:pt x="16" y="56"/>
                      </a:lnTo>
                      <a:lnTo>
                        <a:pt x="0" y="24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45" name="Freeform 916"/>
                <p:cNvSpPr>
                  <a:spLocks/>
                </p:cNvSpPr>
                <p:nvPr/>
              </p:nvSpPr>
              <p:spPr bwMode="invGray">
                <a:xfrm>
                  <a:off x="852" y="2520"/>
                  <a:ext cx="72" cy="96"/>
                </a:xfrm>
                <a:custGeom>
                  <a:avLst/>
                  <a:gdLst>
                    <a:gd name="T0" fmla="*/ 8 w 72"/>
                    <a:gd name="T1" fmla="*/ 0 h 96"/>
                    <a:gd name="T2" fmla="*/ 32 w 72"/>
                    <a:gd name="T3" fmla="*/ 8 h 96"/>
                    <a:gd name="T4" fmla="*/ 56 w 72"/>
                    <a:gd name="T5" fmla="*/ 40 h 96"/>
                    <a:gd name="T6" fmla="*/ 56 w 72"/>
                    <a:gd name="T7" fmla="*/ 40 h 96"/>
                    <a:gd name="T8" fmla="*/ 72 w 72"/>
                    <a:gd name="T9" fmla="*/ 80 h 96"/>
                    <a:gd name="T10" fmla="*/ 64 w 72"/>
                    <a:gd name="T11" fmla="*/ 96 h 96"/>
                    <a:gd name="T12" fmla="*/ 64 w 72"/>
                    <a:gd name="T13" fmla="*/ 96 h 96"/>
                    <a:gd name="T14" fmla="*/ 40 w 72"/>
                    <a:gd name="T15" fmla="*/ 88 h 96"/>
                    <a:gd name="T16" fmla="*/ 8 w 72"/>
                    <a:gd name="T17" fmla="*/ 56 h 96"/>
                    <a:gd name="T18" fmla="*/ 8 w 72"/>
                    <a:gd name="T19" fmla="*/ 56 h 96"/>
                    <a:gd name="T20" fmla="*/ 0 w 72"/>
                    <a:gd name="T21" fmla="*/ 16 h 96"/>
                    <a:gd name="T22" fmla="*/ 8 w 72"/>
                    <a:gd name="T23" fmla="*/ 0 h 9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96"/>
                    <a:gd name="T38" fmla="*/ 72 w 72"/>
                    <a:gd name="T39" fmla="*/ 96 h 9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96">
                      <a:moveTo>
                        <a:pt x="8" y="0"/>
                      </a:moveTo>
                      <a:lnTo>
                        <a:pt x="32" y="8"/>
                      </a:lnTo>
                      <a:lnTo>
                        <a:pt x="56" y="40"/>
                      </a:lnTo>
                      <a:lnTo>
                        <a:pt x="72" y="80"/>
                      </a:lnTo>
                      <a:lnTo>
                        <a:pt x="64" y="96"/>
                      </a:lnTo>
                      <a:lnTo>
                        <a:pt x="40" y="88"/>
                      </a:lnTo>
                      <a:lnTo>
                        <a:pt x="8" y="56"/>
                      </a:lnTo>
                      <a:lnTo>
                        <a:pt x="0" y="16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46" name="Freeform 917"/>
                <p:cNvSpPr>
                  <a:spLocks/>
                </p:cNvSpPr>
                <p:nvPr/>
              </p:nvSpPr>
              <p:spPr bwMode="invGray">
                <a:xfrm>
                  <a:off x="844" y="2256"/>
                  <a:ext cx="72" cy="104"/>
                </a:xfrm>
                <a:custGeom>
                  <a:avLst/>
                  <a:gdLst>
                    <a:gd name="T0" fmla="*/ 64 w 72"/>
                    <a:gd name="T1" fmla="*/ 0 h 104"/>
                    <a:gd name="T2" fmla="*/ 72 w 72"/>
                    <a:gd name="T3" fmla="*/ 24 h 104"/>
                    <a:gd name="T4" fmla="*/ 56 w 72"/>
                    <a:gd name="T5" fmla="*/ 56 h 104"/>
                    <a:gd name="T6" fmla="*/ 56 w 72"/>
                    <a:gd name="T7" fmla="*/ 56 h 104"/>
                    <a:gd name="T8" fmla="*/ 32 w 72"/>
                    <a:gd name="T9" fmla="*/ 88 h 104"/>
                    <a:gd name="T10" fmla="*/ 8 w 72"/>
                    <a:gd name="T11" fmla="*/ 104 h 104"/>
                    <a:gd name="T12" fmla="*/ 8 w 72"/>
                    <a:gd name="T13" fmla="*/ 104 h 104"/>
                    <a:gd name="T14" fmla="*/ 0 w 72"/>
                    <a:gd name="T15" fmla="*/ 80 h 104"/>
                    <a:gd name="T16" fmla="*/ 8 w 72"/>
                    <a:gd name="T17" fmla="*/ 40 h 104"/>
                    <a:gd name="T18" fmla="*/ 8 w 72"/>
                    <a:gd name="T19" fmla="*/ 40 h 104"/>
                    <a:gd name="T20" fmla="*/ 40 w 72"/>
                    <a:gd name="T21" fmla="*/ 8 h 104"/>
                    <a:gd name="T22" fmla="*/ 64 w 72"/>
                    <a:gd name="T23" fmla="*/ 0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104"/>
                    <a:gd name="T38" fmla="*/ 72 w 72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104">
                      <a:moveTo>
                        <a:pt x="64" y="0"/>
                      </a:moveTo>
                      <a:lnTo>
                        <a:pt x="72" y="24"/>
                      </a:lnTo>
                      <a:lnTo>
                        <a:pt x="56" y="56"/>
                      </a:lnTo>
                      <a:lnTo>
                        <a:pt x="32" y="88"/>
                      </a:lnTo>
                      <a:lnTo>
                        <a:pt x="8" y="104"/>
                      </a:lnTo>
                      <a:lnTo>
                        <a:pt x="0" y="80"/>
                      </a:lnTo>
                      <a:lnTo>
                        <a:pt x="8" y="40"/>
                      </a:lnTo>
                      <a:lnTo>
                        <a:pt x="40" y="8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47" name="Freeform 918"/>
                <p:cNvSpPr>
                  <a:spLocks/>
                </p:cNvSpPr>
                <p:nvPr/>
              </p:nvSpPr>
              <p:spPr bwMode="invGray">
                <a:xfrm>
                  <a:off x="700" y="2520"/>
                  <a:ext cx="80" cy="96"/>
                </a:xfrm>
                <a:custGeom>
                  <a:avLst/>
                  <a:gdLst>
                    <a:gd name="T0" fmla="*/ 64 w 80"/>
                    <a:gd name="T1" fmla="*/ 0 h 96"/>
                    <a:gd name="T2" fmla="*/ 80 w 80"/>
                    <a:gd name="T3" fmla="*/ 16 h 96"/>
                    <a:gd name="T4" fmla="*/ 64 w 80"/>
                    <a:gd name="T5" fmla="*/ 56 h 96"/>
                    <a:gd name="T6" fmla="*/ 64 w 80"/>
                    <a:gd name="T7" fmla="*/ 56 h 96"/>
                    <a:gd name="T8" fmla="*/ 40 w 80"/>
                    <a:gd name="T9" fmla="*/ 88 h 96"/>
                    <a:gd name="T10" fmla="*/ 8 w 80"/>
                    <a:gd name="T11" fmla="*/ 96 h 96"/>
                    <a:gd name="T12" fmla="*/ 8 w 80"/>
                    <a:gd name="T13" fmla="*/ 96 h 96"/>
                    <a:gd name="T14" fmla="*/ 0 w 80"/>
                    <a:gd name="T15" fmla="*/ 80 h 96"/>
                    <a:gd name="T16" fmla="*/ 16 w 80"/>
                    <a:gd name="T17" fmla="*/ 40 h 96"/>
                    <a:gd name="T18" fmla="*/ 16 w 80"/>
                    <a:gd name="T19" fmla="*/ 40 h 96"/>
                    <a:gd name="T20" fmla="*/ 40 w 80"/>
                    <a:gd name="T21" fmla="*/ 8 h 96"/>
                    <a:gd name="T22" fmla="*/ 64 w 80"/>
                    <a:gd name="T23" fmla="*/ 0 h 9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0"/>
                    <a:gd name="T37" fmla="*/ 0 h 96"/>
                    <a:gd name="T38" fmla="*/ 80 w 80"/>
                    <a:gd name="T39" fmla="*/ 96 h 9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0" h="96">
                      <a:moveTo>
                        <a:pt x="64" y="0"/>
                      </a:moveTo>
                      <a:lnTo>
                        <a:pt x="80" y="16"/>
                      </a:lnTo>
                      <a:lnTo>
                        <a:pt x="64" y="56"/>
                      </a:lnTo>
                      <a:lnTo>
                        <a:pt x="40" y="88"/>
                      </a:lnTo>
                      <a:lnTo>
                        <a:pt x="8" y="96"/>
                      </a:lnTo>
                      <a:lnTo>
                        <a:pt x="0" y="80"/>
                      </a:lnTo>
                      <a:lnTo>
                        <a:pt x="16" y="40"/>
                      </a:lnTo>
                      <a:lnTo>
                        <a:pt x="40" y="8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13713" name="Freeform 919"/>
              <p:cNvSpPr>
                <a:spLocks/>
              </p:cNvSpPr>
              <p:nvPr/>
            </p:nvSpPr>
            <p:spPr bwMode="invGray">
              <a:xfrm>
                <a:off x="572" y="1295"/>
                <a:ext cx="472" cy="334"/>
              </a:xfrm>
              <a:custGeom>
                <a:avLst/>
                <a:gdLst>
                  <a:gd name="T0" fmla="*/ 1 w 672"/>
                  <a:gd name="T1" fmla="*/ 2 h 424"/>
                  <a:gd name="T2" fmla="*/ 1 w 672"/>
                  <a:gd name="T3" fmla="*/ 2 h 424"/>
                  <a:gd name="T4" fmla="*/ 1 w 672"/>
                  <a:gd name="T5" fmla="*/ 2 h 424"/>
                  <a:gd name="T6" fmla="*/ 1 w 672"/>
                  <a:gd name="T7" fmla="*/ 2 h 424"/>
                  <a:gd name="T8" fmla="*/ 1 w 672"/>
                  <a:gd name="T9" fmla="*/ 2 h 424"/>
                  <a:gd name="T10" fmla="*/ 1 w 672"/>
                  <a:gd name="T11" fmla="*/ 2 h 424"/>
                  <a:gd name="T12" fmla="*/ 1 w 672"/>
                  <a:gd name="T13" fmla="*/ 2 h 424"/>
                  <a:gd name="T14" fmla="*/ 1 w 672"/>
                  <a:gd name="T15" fmla="*/ 2 h 424"/>
                  <a:gd name="T16" fmla="*/ 1 w 672"/>
                  <a:gd name="T17" fmla="*/ 2 h 424"/>
                  <a:gd name="T18" fmla="*/ 1 w 672"/>
                  <a:gd name="T19" fmla="*/ 2 h 424"/>
                  <a:gd name="T20" fmla="*/ 1 w 672"/>
                  <a:gd name="T21" fmla="*/ 2 h 424"/>
                  <a:gd name="T22" fmla="*/ 1 w 672"/>
                  <a:gd name="T23" fmla="*/ 2 h 424"/>
                  <a:gd name="T24" fmla="*/ 1 w 672"/>
                  <a:gd name="T25" fmla="*/ 2 h 424"/>
                  <a:gd name="T26" fmla="*/ 0 w 672"/>
                  <a:gd name="T27" fmla="*/ 2 h 424"/>
                  <a:gd name="T28" fmla="*/ 0 w 672"/>
                  <a:gd name="T29" fmla="*/ 2 h 424"/>
                  <a:gd name="T30" fmla="*/ 1 w 672"/>
                  <a:gd name="T31" fmla="*/ 2 h 424"/>
                  <a:gd name="T32" fmla="*/ 1 w 672"/>
                  <a:gd name="T33" fmla="*/ 2 h 424"/>
                  <a:gd name="T34" fmla="*/ 1 w 672"/>
                  <a:gd name="T35" fmla="*/ 2 h 424"/>
                  <a:gd name="T36" fmla="*/ 1 w 672"/>
                  <a:gd name="T37" fmla="*/ 2 h 424"/>
                  <a:gd name="T38" fmla="*/ 1 w 672"/>
                  <a:gd name="T39" fmla="*/ 2 h 424"/>
                  <a:gd name="T40" fmla="*/ 1 w 672"/>
                  <a:gd name="T41" fmla="*/ 0 h 424"/>
                  <a:gd name="T42" fmla="*/ 1 w 672"/>
                  <a:gd name="T43" fmla="*/ 0 h 424"/>
                  <a:gd name="T44" fmla="*/ 1 w 672"/>
                  <a:gd name="T45" fmla="*/ 2 h 424"/>
                  <a:gd name="T46" fmla="*/ 1 w 672"/>
                  <a:gd name="T47" fmla="*/ 2 h 424"/>
                  <a:gd name="T48" fmla="*/ 1 w 672"/>
                  <a:gd name="T49" fmla="*/ 2 h 424"/>
                  <a:gd name="T50" fmla="*/ 1 w 672"/>
                  <a:gd name="T51" fmla="*/ 2 h 424"/>
                  <a:gd name="T52" fmla="*/ 1 w 672"/>
                  <a:gd name="T53" fmla="*/ 2 h 424"/>
                  <a:gd name="T54" fmla="*/ 1 w 672"/>
                  <a:gd name="T55" fmla="*/ 2 h 42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72"/>
                  <a:gd name="T85" fmla="*/ 0 h 424"/>
                  <a:gd name="T86" fmla="*/ 672 w 672"/>
                  <a:gd name="T87" fmla="*/ 424 h 42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72" h="424">
                    <a:moveTo>
                      <a:pt x="672" y="216"/>
                    </a:moveTo>
                    <a:lnTo>
                      <a:pt x="664" y="256"/>
                    </a:lnTo>
                    <a:lnTo>
                      <a:pt x="648" y="296"/>
                    </a:lnTo>
                    <a:lnTo>
                      <a:pt x="616" y="328"/>
                    </a:lnTo>
                    <a:lnTo>
                      <a:pt x="576" y="360"/>
                    </a:lnTo>
                    <a:lnTo>
                      <a:pt x="464" y="408"/>
                    </a:lnTo>
                    <a:lnTo>
                      <a:pt x="336" y="424"/>
                    </a:lnTo>
                    <a:lnTo>
                      <a:pt x="208" y="408"/>
                    </a:lnTo>
                    <a:lnTo>
                      <a:pt x="96" y="360"/>
                    </a:lnTo>
                    <a:lnTo>
                      <a:pt x="56" y="328"/>
                    </a:lnTo>
                    <a:lnTo>
                      <a:pt x="24" y="296"/>
                    </a:lnTo>
                    <a:lnTo>
                      <a:pt x="8" y="256"/>
                    </a:lnTo>
                    <a:lnTo>
                      <a:pt x="0" y="216"/>
                    </a:lnTo>
                    <a:lnTo>
                      <a:pt x="8" y="168"/>
                    </a:lnTo>
                    <a:lnTo>
                      <a:pt x="24" y="128"/>
                    </a:lnTo>
                    <a:lnTo>
                      <a:pt x="56" y="96"/>
                    </a:lnTo>
                    <a:lnTo>
                      <a:pt x="96" y="64"/>
                    </a:lnTo>
                    <a:lnTo>
                      <a:pt x="208" y="16"/>
                    </a:lnTo>
                    <a:lnTo>
                      <a:pt x="336" y="0"/>
                    </a:lnTo>
                    <a:lnTo>
                      <a:pt x="464" y="16"/>
                    </a:lnTo>
                    <a:lnTo>
                      <a:pt x="576" y="64"/>
                    </a:lnTo>
                    <a:lnTo>
                      <a:pt x="616" y="96"/>
                    </a:lnTo>
                    <a:lnTo>
                      <a:pt x="648" y="128"/>
                    </a:lnTo>
                    <a:lnTo>
                      <a:pt x="664" y="168"/>
                    </a:lnTo>
                    <a:lnTo>
                      <a:pt x="672" y="216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B3B3B3"/>
                  </a:gs>
                  <a:gs pos="100000">
                    <a:srgbClr val="808080"/>
                  </a:gs>
                </a:gsLst>
                <a:path path="rect">
                  <a:fillToRect l="50000" t="50000" r="50000" b="50000"/>
                </a:path>
              </a:gradFill>
              <a:ln w="317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13714" name="Group 920"/>
              <p:cNvGrpSpPr>
                <a:grpSpLocks/>
              </p:cNvGrpSpPr>
              <p:nvPr/>
            </p:nvGrpSpPr>
            <p:grpSpPr bwMode="auto">
              <a:xfrm>
                <a:off x="632" y="1338"/>
                <a:ext cx="352" cy="248"/>
                <a:chOff x="636" y="2320"/>
                <a:chExt cx="352" cy="248"/>
              </a:xfrm>
            </p:grpSpPr>
            <p:sp>
              <p:nvSpPr>
                <p:cNvPr id="113715" name="Freeform 921"/>
                <p:cNvSpPr>
                  <a:spLocks/>
                </p:cNvSpPr>
                <p:nvPr/>
              </p:nvSpPr>
              <p:spPr bwMode="invGray">
                <a:xfrm>
                  <a:off x="788" y="2424"/>
                  <a:ext cx="32" cy="16"/>
                </a:xfrm>
                <a:custGeom>
                  <a:avLst/>
                  <a:gdLst>
                    <a:gd name="T0" fmla="*/ 32 w 32"/>
                    <a:gd name="T1" fmla="*/ 8 h 16"/>
                    <a:gd name="T2" fmla="*/ 32 w 32"/>
                    <a:gd name="T3" fmla="*/ 16 h 16"/>
                    <a:gd name="T4" fmla="*/ 16 w 32"/>
                    <a:gd name="T5" fmla="*/ 16 h 16"/>
                    <a:gd name="T6" fmla="*/ 16 w 32"/>
                    <a:gd name="T7" fmla="*/ 16 h 16"/>
                    <a:gd name="T8" fmla="*/ 8 w 32"/>
                    <a:gd name="T9" fmla="*/ 16 h 16"/>
                    <a:gd name="T10" fmla="*/ 0 w 32"/>
                    <a:gd name="T11" fmla="*/ 8 h 16"/>
                    <a:gd name="T12" fmla="*/ 0 w 32"/>
                    <a:gd name="T13" fmla="*/ 8 h 16"/>
                    <a:gd name="T14" fmla="*/ 8 w 32"/>
                    <a:gd name="T15" fmla="*/ 0 h 16"/>
                    <a:gd name="T16" fmla="*/ 16 w 32"/>
                    <a:gd name="T17" fmla="*/ 0 h 16"/>
                    <a:gd name="T18" fmla="*/ 16 w 32"/>
                    <a:gd name="T19" fmla="*/ 0 h 16"/>
                    <a:gd name="T20" fmla="*/ 32 w 32"/>
                    <a:gd name="T21" fmla="*/ 0 h 16"/>
                    <a:gd name="T22" fmla="*/ 32 w 32"/>
                    <a:gd name="T23" fmla="*/ 8 h 1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16"/>
                    <a:gd name="T38" fmla="*/ 32 w 32"/>
                    <a:gd name="T39" fmla="*/ 16 h 1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16">
                      <a:moveTo>
                        <a:pt x="32" y="8"/>
                      </a:moveTo>
                      <a:lnTo>
                        <a:pt x="32" y="16"/>
                      </a:lnTo>
                      <a:lnTo>
                        <a:pt x="16" y="16"/>
                      </a:lnTo>
                      <a:lnTo>
                        <a:pt x="8" y="16"/>
                      </a:lnTo>
                      <a:lnTo>
                        <a:pt x="0" y="8"/>
                      </a:lnTo>
                      <a:lnTo>
                        <a:pt x="8" y="0"/>
                      </a:lnTo>
                      <a:lnTo>
                        <a:pt x="16" y="0"/>
                      </a:lnTo>
                      <a:lnTo>
                        <a:pt x="32" y="0"/>
                      </a:lnTo>
                      <a:lnTo>
                        <a:pt x="32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16" name="Freeform 922"/>
                <p:cNvSpPr>
                  <a:spLocks/>
                </p:cNvSpPr>
                <p:nvPr/>
              </p:nvSpPr>
              <p:spPr bwMode="invGray">
                <a:xfrm>
                  <a:off x="924" y="2416"/>
                  <a:ext cx="64" cy="24"/>
                </a:xfrm>
                <a:custGeom>
                  <a:avLst/>
                  <a:gdLst>
                    <a:gd name="T0" fmla="*/ 64 w 64"/>
                    <a:gd name="T1" fmla="*/ 16 h 24"/>
                    <a:gd name="T2" fmla="*/ 56 w 64"/>
                    <a:gd name="T3" fmla="*/ 24 h 24"/>
                    <a:gd name="T4" fmla="*/ 32 w 64"/>
                    <a:gd name="T5" fmla="*/ 24 h 24"/>
                    <a:gd name="T6" fmla="*/ 32 w 64"/>
                    <a:gd name="T7" fmla="*/ 24 h 24"/>
                    <a:gd name="T8" fmla="*/ 16 w 64"/>
                    <a:gd name="T9" fmla="*/ 24 h 24"/>
                    <a:gd name="T10" fmla="*/ 0 w 64"/>
                    <a:gd name="T11" fmla="*/ 16 h 24"/>
                    <a:gd name="T12" fmla="*/ 0 w 64"/>
                    <a:gd name="T13" fmla="*/ 16 h 24"/>
                    <a:gd name="T14" fmla="*/ 16 w 64"/>
                    <a:gd name="T15" fmla="*/ 8 h 24"/>
                    <a:gd name="T16" fmla="*/ 32 w 64"/>
                    <a:gd name="T17" fmla="*/ 0 h 24"/>
                    <a:gd name="T18" fmla="*/ 32 w 64"/>
                    <a:gd name="T19" fmla="*/ 0 h 24"/>
                    <a:gd name="T20" fmla="*/ 56 w 64"/>
                    <a:gd name="T21" fmla="*/ 8 h 24"/>
                    <a:gd name="T22" fmla="*/ 64 w 64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24"/>
                    <a:gd name="T38" fmla="*/ 64 w 64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24">
                      <a:moveTo>
                        <a:pt x="64" y="16"/>
                      </a:moveTo>
                      <a:lnTo>
                        <a:pt x="56" y="24"/>
                      </a:lnTo>
                      <a:lnTo>
                        <a:pt x="32" y="24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16" y="8"/>
                      </a:lnTo>
                      <a:lnTo>
                        <a:pt x="32" y="0"/>
                      </a:lnTo>
                      <a:lnTo>
                        <a:pt x="56" y="8"/>
                      </a:lnTo>
                      <a:lnTo>
                        <a:pt x="6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17" name="Freeform 923"/>
                <p:cNvSpPr>
                  <a:spLocks/>
                </p:cNvSpPr>
                <p:nvPr/>
              </p:nvSpPr>
              <p:spPr bwMode="invGray">
                <a:xfrm>
                  <a:off x="908" y="2512"/>
                  <a:ext cx="40" cy="32"/>
                </a:xfrm>
                <a:custGeom>
                  <a:avLst/>
                  <a:gdLst>
                    <a:gd name="T0" fmla="*/ 40 w 40"/>
                    <a:gd name="T1" fmla="*/ 32 h 32"/>
                    <a:gd name="T2" fmla="*/ 24 w 40"/>
                    <a:gd name="T3" fmla="*/ 32 h 32"/>
                    <a:gd name="T4" fmla="*/ 8 w 40"/>
                    <a:gd name="T5" fmla="*/ 24 h 32"/>
                    <a:gd name="T6" fmla="*/ 8 w 40"/>
                    <a:gd name="T7" fmla="*/ 24 h 32"/>
                    <a:gd name="T8" fmla="*/ 0 w 40"/>
                    <a:gd name="T9" fmla="*/ 8 h 32"/>
                    <a:gd name="T10" fmla="*/ 0 w 40"/>
                    <a:gd name="T11" fmla="*/ 0 h 32"/>
                    <a:gd name="T12" fmla="*/ 0 w 40"/>
                    <a:gd name="T13" fmla="*/ 0 h 32"/>
                    <a:gd name="T14" fmla="*/ 16 w 40"/>
                    <a:gd name="T15" fmla="*/ 0 h 32"/>
                    <a:gd name="T16" fmla="*/ 32 w 40"/>
                    <a:gd name="T17" fmla="*/ 8 h 32"/>
                    <a:gd name="T18" fmla="*/ 32 w 40"/>
                    <a:gd name="T19" fmla="*/ 8 h 32"/>
                    <a:gd name="T20" fmla="*/ 40 w 40"/>
                    <a:gd name="T21" fmla="*/ 24 h 32"/>
                    <a:gd name="T22" fmla="*/ 40 w 40"/>
                    <a:gd name="T23" fmla="*/ 32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32"/>
                    <a:gd name="T38" fmla="*/ 40 w 40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32">
                      <a:moveTo>
                        <a:pt x="40" y="32"/>
                      </a:moveTo>
                      <a:lnTo>
                        <a:pt x="24" y="32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40" y="24"/>
                      </a:lnTo>
                      <a:lnTo>
                        <a:pt x="40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18" name="Freeform 924"/>
                <p:cNvSpPr>
                  <a:spLocks/>
                </p:cNvSpPr>
                <p:nvPr/>
              </p:nvSpPr>
              <p:spPr bwMode="invGray">
                <a:xfrm>
                  <a:off x="780" y="2328"/>
                  <a:ext cx="32" cy="48"/>
                </a:xfrm>
                <a:custGeom>
                  <a:avLst/>
                  <a:gdLst>
                    <a:gd name="T0" fmla="*/ 16 w 32"/>
                    <a:gd name="T1" fmla="*/ 48 h 48"/>
                    <a:gd name="T2" fmla="*/ 8 w 32"/>
                    <a:gd name="T3" fmla="*/ 48 h 48"/>
                    <a:gd name="T4" fmla="*/ 0 w 32"/>
                    <a:gd name="T5" fmla="*/ 24 h 48"/>
                    <a:gd name="T6" fmla="*/ 0 w 32"/>
                    <a:gd name="T7" fmla="*/ 24 h 48"/>
                    <a:gd name="T8" fmla="*/ 8 w 32"/>
                    <a:gd name="T9" fmla="*/ 8 h 48"/>
                    <a:gd name="T10" fmla="*/ 16 w 32"/>
                    <a:gd name="T11" fmla="*/ 0 h 48"/>
                    <a:gd name="T12" fmla="*/ 16 w 32"/>
                    <a:gd name="T13" fmla="*/ 0 h 48"/>
                    <a:gd name="T14" fmla="*/ 24 w 32"/>
                    <a:gd name="T15" fmla="*/ 8 h 48"/>
                    <a:gd name="T16" fmla="*/ 32 w 32"/>
                    <a:gd name="T17" fmla="*/ 24 h 48"/>
                    <a:gd name="T18" fmla="*/ 32 w 32"/>
                    <a:gd name="T19" fmla="*/ 24 h 48"/>
                    <a:gd name="T20" fmla="*/ 24 w 32"/>
                    <a:gd name="T21" fmla="*/ 48 h 48"/>
                    <a:gd name="T22" fmla="*/ 16 w 32"/>
                    <a:gd name="T23" fmla="*/ 48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48"/>
                    <a:gd name="T38" fmla="*/ 32 w 32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48">
                      <a:moveTo>
                        <a:pt x="16" y="48"/>
                      </a:moveTo>
                      <a:lnTo>
                        <a:pt x="8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16" y="0"/>
                      </a:lnTo>
                      <a:lnTo>
                        <a:pt x="24" y="8"/>
                      </a:lnTo>
                      <a:lnTo>
                        <a:pt x="32" y="24"/>
                      </a:lnTo>
                      <a:lnTo>
                        <a:pt x="24" y="48"/>
                      </a:lnTo>
                      <a:lnTo>
                        <a:pt x="16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19" name="Freeform 925"/>
                <p:cNvSpPr>
                  <a:spLocks/>
                </p:cNvSpPr>
                <p:nvPr/>
              </p:nvSpPr>
              <p:spPr bwMode="invGray">
                <a:xfrm>
                  <a:off x="676" y="2432"/>
                  <a:ext cx="64" cy="24"/>
                </a:xfrm>
                <a:custGeom>
                  <a:avLst/>
                  <a:gdLst>
                    <a:gd name="T0" fmla="*/ 64 w 64"/>
                    <a:gd name="T1" fmla="*/ 16 h 24"/>
                    <a:gd name="T2" fmla="*/ 56 w 64"/>
                    <a:gd name="T3" fmla="*/ 24 h 24"/>
                    <a:gd name="T4" fmla="*/ 32 w 64"/>
                    <a:gd name="T5" fmla="*/ 24 h 24"/>
                    <a:gd name="T6" fmla="*/ 32 w 64"/>
                    <a:gd name="T7" fmla="*/ 24 h 24"/>
                    <a:gd name="T8" fmla="*/ 8 w 64"/>
                    <a:gd name="T9" fmla="*/ 24 h 24"/>
                    <a:gd name="T10" fmla="*/ 0 w 64"/>
                    <a:gd name="T11" fmla="*/ 16 h 24"/>
                    <a:gd name="T12" fmla="*/ 0 w 64"/>
                    <a:gd name="T13" fmla="*/ 16 h 24"/>
                    <a:gd name="T14" fmla="*/ 8 w 64"/>
                    <a:gd name="T15" fmla="*/ 8 h 24"/>
                    <a:gd name="T16" fmla="*/ 32 w 64"/>
                    <a:gd name="T17" fmla="*/ 0 h 24"/>
                    <a:gd name="T18" fmla="*/ 32 w 64"/>
                    <a:gd name="T19" fmla="*/ 0 h 24"/>
                    <a:gd name="T20" fmla="*/ 56 w 64"/>
                    <a:gd name="T21" fmla="*/ 8 h 24"/>
                    <a:gd name="T22" fmla="*/ 64 w 64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24"/>
                    <a:gd name="T38" fmla="*/ 64 w 64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24">
                      <a:moveTo>
                        <a:pt x="64" y="16"/>
                      </a:moveTo>
                      <a:lnTo>
                        <a:pt x="56" y="24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16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56" y="8"/>
                      </a:lnTo>
                      <a:lnTo>
                        <a:pt x="6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20" name="Freeform 926"/>
                <p:cNvSpPr>
                  <a:spLocks/>
                </p:cNvSpPr>
                <p:nvPr/>
              </p:nvSpPr>
              <p:spPr bwMode="invGray">
                <a:xfrm>
                  <a:off x="788" y="2520"/>
                  <a:ext cx="32" cy="48"/>
                </a:xfrm>
                <a:custGeom>
                  <a:avLst/>
                  <a:gdLst>
                    <a:gd name="T0" fmla="*/ 16 w 32"/>
                    <a:gd name="T1" fmla="*/ 48 h 48"/>
                    <a:gd name="T2" fmla="*/ 8 w 32"/>
                    <a:gd name="T3" fmla="*/ 40 h 48"/>
                    <a:gd name="T4" fmla="*/ 0 w 32"/>
                    <a:gd name="T5" fmla="*/ 24 h 48"/>
                    <a:gd name="T6" fmla="*/ 0 w 32"/>
                    <a:gd name="T7" fmla="*/ 24 h 48"/>
                    <a:gd name="T8" fmla="*/ 8 w 32"/>
                    <a:gd name="T9" fmla="*/ 8 h 48"/>
                    <a:gd name="T10" fmla="*/ 16 w 32"/>
                    <a:gd name="T11" fmla="*/ 0 h 48"/>
                    <a:gd name="T12" fmla="*/ 16 w 32"/>
                    <a:gd name="T13" fmla="*/ 0 h 48"/>
                    <a:gd name="T14" fmla="*/ 32 w 32"/>
                    <a:gd name="T15" fmla="*/ 8 h 48"/>
                    <a:gd name="T16" fmla="*/ 32 w 32"/>
                    <a:gd name="T17" fmla="*/ 24 h 48"/>
                    <a:gd name="T18" fmla="*/ 32 w 32"/>
                    <a:gd name="T19" fmla="*/ 24 h 48"/>
                    <a:gd name="T20" fmla="*/ 32 w 32"/>
                    <a:gd name="T21" fmla="*/ 40 h 48"/>
                    <a:gd name="T22" fmla="*/ 16 w 32"/>
                    <a:gd name="T23" fmla="*/ 48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48"/>
                    <a:gd name="T38" fmla="*/ 32 w 32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48">
                      <a:moveTo>
                        <a:pt x="16" y="48"/>
                      </a:move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32" y="24"/>
                      </a:lnTo>
                      <a:lnTo>
                        <a:pt x="32" y="40"/>
                      </a:lnTo>
                      <a:lnTo>
                        <a:pt x="16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21" name="Freeform 927"/>
                <p:cNvSpPr>
                  <a:spLocks/>
                </p:cNvSpPr>
                <p:nvPr/>
              </p:nvSpPr>
              <p:spPr bwMode="invGray">
                <a:xfrm>
                  <a:off x="660" y="2352"/>
                  <a:ext cx="48" cy="40"/>
                </a:xfrm>
                <a:custGeom>
                  <a:avLst/>
                  <a:gdLst>
                    <a:gd name="T0" fmla="*/ 48 w 48"/>
                    <a:gd name="T1" fmla="*/ 32 h 40"/>
                    <a:gd name="T2" fmla="*/ 32 w 48"/>
                    <a:gd name="T3" fmla="*/ 40 h 40"/>
                    <a:gd name="T4" fmla="*/ 16 w 48"/>
                    <a:gd name="T5" fmla="*/ 24 h 40"/>
                    <a:gd name="T6" fmla="*/ 16 w 48"/>
                    <a:gd name="T7" fmla="*/ 24 h 40"/>
                    <a:gd name="T8" fmla="*/ 0 w 48"/>
                    <a:gd name="T9" fmla="*/ 16 h 40"/>
                    <a:gd name="T10" fmla="*/ 0 w 48"/>
                    <a:gd name="T11" fmla="*/ 0 h 40"/>
                    <a:gd name="T12" fmla="*/ 0 w 48"/>
                    <a:gd name="T13" fmla="*/ 0 h 40"/>
                    <a:gd name="T14" fmla="*/ 16 w 48"/>
                    <a:gd name="T15" fmla="*/ 0 h 40"/>
                    <a:gd name="T16" fmla="*/ 32 w 48"/>
                    <a:gd name="T17" fmla="*/ 8 h 40"/>
                    <a:gd name="T18" fmla="*/ 32 w 48"/>
                    <a:gd name="T19" fmla="*/ 8 h 40"/>
                    <a:gd name="T20" fmla="*/ 48 w 48"/>
                    <a:gd name="T21" fmla="*/ 24 h 40"/>
                    <a:gd name="T22" fmla="*/ 48 w 48"/>
                    <a:gd name="T23" fmla="*/ 32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0"/>
                    <a:gd name="T38" fmla="*/ 48 w 48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0">
                      <a:moveTo>
                        <a:pt x="48" y="32"/>
                      </a:moveTo>
                      <a:lnTo>
                        <a:pt x="32" y="40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48" y="24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22" name="Freeform 928"/>
                <p:cNvSpPr>
                  <a:spLocks/>
                </p:cNvSpPr>
                <p:nvPr/>
              </p:nvSpPr>
              <p:spPr bwMode="invGray">
                <a:xfrm>
                  <a:off x="892" y="2344"/>
                  <a:ext cx="48" cy="32"/>
                </a:xfrm>
                <a:custGeom>
                  <a:avLst/>
                  <a:gdLst>
                    <a:gd name="T0" fmla="*/ 0 w 48"/>
                    <a:gd name="T1" fmla="*/ 32 h 32"/>
                    <a:gd name="T2" fmla="*/ 0 w 48"/>
                    <a:gd name="T3" fmla="*/ 24 h 32"/>
                    <a:gd name="T4" fmla="*/ 8 w 48"/>
                    <a:gd name="T5" fmla="*/ 8 h 32"/>
                    <a:gd name="T6" fmla="*/ 8 w 48"/>
                    <a:gd name="T7" fmla="*/ 8 h 32"/>
                    <a:gd name="T8" fmla="*/ 32 w 48"/>
                    <a:gd name="T9" fmla="*/ 0 h 32"/>
                    <a:gd name="T10" fmla="*/ 48 w 48"/>
                    <a:gd name="T11" fmla="*/ 0 h 32"/>
                    <a:gd name="T12" fmla="*/ 48 w 48"/>
                    <a:gd name="T13" fmla="*/ 0 h 32"/>
                    <a:gd name="T14" fmla="*/ 48 w 48"/>
                    <a:gd name="T15" fmla="*/ 8 h 32"/>
                    <a:gd name="T16" fmla="*/ 32 w 48"/>
                    <a:gd name="T17" fmla="*/ 24 h 32"/>
                    <a:gd name="T18" fmla="*/ 32 w 48"/>
                    <a:gd name="T19" fmla="*/ 24 h 32"/>
                    <a:gd name="T20" fmla="*/ 16 w 48"/>
                    <a:gd name="T21" fmla="*/ 32 h 32"/>
                    <a:gd name="T22" fmla="*/ 0 w 48"/>
                    <a:gd name="T23" fmla="*/ 32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32"/>
                    <a:gd name="T38" fmla="*/ 48 w 48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32">
                      <a:moveTo>
                        <a:pt x="0" y="32"/>
                      </a:move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48" y="0"/>
                      </a:lnTo>
                      <a:lnTo>
                        <a:pt x="48" y="8"/>
                      </a:lnTo>
                      <a:lnTo>
                        <a:pt x="32" y="24"/>
                      </a:lnTo>
                      <a:lnTo>
                        <a:pt x="16" y="32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23" name="Freeform 929"/>
                <p:cNvSpPr>
                  <a:spLocks/>
                </p:cNvSpPr>
                <p:nvPr/>
              </p:nvSpPr>
              <p:spPr bwMode="invGray">
                <a:xfrm>
                  <a:off x="876" y="2400"/>
                  <a:ext cx="48" cy="24"/>
                </a:xfrm>
                <a:custGeom>
                  <a:avLst/>
                  <a:gdLst>
                    <a:gd name="T0" fmla="*/ 0 w 48"/>
                    <a:gd name="T1" fmla="*/ 24 h 24"/>
                    <a:gd name="T2" fmla="*/ 0 w 48"/>
                    <a:gd name="T3" fmla="*/ 8 h 24"/>
                    <a:gd name="T4" fmla="*/ 16 w 48"/>
                    <a:gd name="T5" fmla="*/ 0 h 24"/>
                    <a:gd name="T6" fmla="*/ 16 w 48"/>
                    <a:gd name="T7" fmla="*/ 0 h 24"/>
                    <a:gd name="T8" fmla="*/ 32 w 48"/>
                    <a:gd name="T9" fmla="*/ 0 h 24"/>
                    <a:gd name="T10" fmla="*/ 48 w 48"/>
                    <a:gd name="T11" fmla="*/ 8 h 24"/>
                    <a:gd name="T12" fmla="*/ 48 w 48"/>
                    <a:gd name="T13" fmla="*/ 8 h 24"/>
                    <a:gd name="T14" fmla="*/ 48 w 48"/>
                    <a:gd name="T15" fmla="*/ 16 h 24"/>
                    <a:gd name="T16" fmla="*/ 32 w 48"/>
                    <a:gd name="T17" fmla="*/ 24 h 24"/>
                    <a:gd name="T18" fmla="*/ 32 w 48"/>
                    <a:gd name="T19" fmla="*/ 24 h 24"/>
                    <a:gd name="T20" fmla="*/ 8 w 48"/>
                    <a:gd name="T21" fmla="*/ 24 h 24"/>
                    <a:gd name="T22" fmla="*/ 0 w 48"/>
                    <a:gd name="T23" fmla="*/ 24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24"/>
                    <a:gd name="T38" fmla="*/ 48 w 48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24">
                      <a:moveTo>
                        <a:pt x="0" y="24"/>
                      </a:move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16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24" name="Freeform 930"/>
                <p:cNvSpPr>
                  <a:spLocks/>
                </p:cNvSpPr>
                <p:nvPr/>
              </p:nvSpPr>
              <p:spPr bwMode="invGray">
                <a:xfrm>
                  <a:off x="660" y="2480"/>
                  <a:ext cx="48" cy="24"/>
                </a:xfrm>
                <a:custGeom>
                  <a:avLst/>
                  <a:gdLst>
                    <a:gd name="T0" fmla="*/ 0 w 48"/>
                    <a:gd name="T1" fmla="*/ 16 h 24"/>
                    <a:gd name="T2" fmla="*/ 0 w 48"/>
                    <a:gd name="T3" fmla="*/ 8 h 24"/>
                    <a:gd name="T4" fmla="*/ 16 w 48"/>
                    <a:gd name="T5" fmla="*/ 0 h 24"/>
                    <a:gd name="T6" fmla="*/ 16 w 48"/>
                    <a:gd name="T7" fmla="*/ 0 h 24"/>
                    <a:gd name="T8" fmla="*/ 40 w 48"/>
                    <a:gd name="T9" fmla="*/ 0 h 24"/>
                    <a:gd name="T10" fmla="*/ 48 w 48"/>
                    <a:gd name="T11" fmla="*/ 0 h 24"/>
                    <a:gd name="T12" fmla="*/ 48 w 48"/>
                    <a:gd name="T13" fmla="*/ 0 h 24"/>
                    <a:gd name="T14" fmla="*/ 48 w 48"/>
                    <a:gd name="T15" fmla="*/ 16 h 24"/>
                    <a:gd name="T16" fmla="*/ 32 w 48"/>
                    <a:gd name="T17" fmla="*/ 24 h 24"/>
                    <a:gd name="T18" fmla="*/ 32 w 48"/>
                    <a:gd name="T19" fmla="*/ 24 h 24"/>
                    <a:gd name="T20" fmla="*/ 8 w 48"/>
                    <a:gd name="T21" fmla="*/ 24 h 24"/>
                    <a:gd name="T22" fmla="*/ 0 w 48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24"/>
                    <a:gd name="T38" fmla="*/ 48 w 48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24">
                      <a:moveTo>
                        <a:pt x="0" y="16"/>
                      </a:move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40" y="0"/>
                      </a:lnTo>
                      <a:lnTo>
                        <a:pt x="48" y="0"/>
                      </a:lnTo>
                      <a:lnTo>
                        <a:pt x="48" y="16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25" name="Freeform 931"/>
                <p:cNvSpPr>
                  <a:spLocks/>
                </p:cNvSpPr>
                <p:nvPr/>
              </p:nvSpPr>
              <p:spPr bwMode="invGray">
                <a:xfrm>
                  <a:off x="732" y="2456"/>
                  <a:ext cx="48" cy="40"/>
                </a:xfrm>
                <a:custGeom>
                  <a:avLst/>
                  <a:gdLst>
                    <a:gd name="T0" fmla="*/ 8 w 48"/>
                    <a:gd name="T1" fmla="*/ 40 h 40"/>
                    <a:gd name="T2" fmla="*/ 0 w 48"/>
                    <a:gd name="T3" fmla="*/ 24 h 40"/>
                    <a:gd name="T4" fmla="*/ 16 w 48"/>
                    <a:gd name="T5" fmla="*/ 16 h 40"/>
                    <a:gd name="T6" fmla="*/ 16 w 48"/>
                    <a:gd name="T7" fmla="*/ 16 h 40"/>
                    <a:gd name="T8" fmla="*/ 32 w 48"/>
                    <a:gd name="T9" fmla="*/ 0 h 40"/>
                    <a:gd name="T10" fmla="*/ 48 w 48"/>
                    <a:gd name="T11" fmla="*/ 8 h 40"/>
                    <a:gd name="T12" fmla="*/ 48 w 48"/>
                    <a:gd name="T13" fmla="*/ 8 h 40"/>
                    <a:gd name="T14" fmla="*/ 48 w 48"/>
                    <a:gd name="T15" fmla="*/ 16 h 40"/>
                    <a:gd name="T16" fmla="*/ 40 w 48"/>
                    <a:gd name="T17" fmla="*/ 32 h 40"/>
                    <a:gd name="T18" fmla="*/ 40 w 48"/>
                    <a:gd name="T19" fmla="*/ 32 h 40"/>
                    <a:gd name="T20" fmla="*/ 16 w 48"/>
                    <a:gd name="T21" fmla="*/ 40 h 40"/>
                    <a:gd name="T22" fmla="*/ 8 w 48"/>
                    <a:gd name="T23" fmla="*/ 40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0"/>
                    <a:gd name="T38" fmla="*/ 48 w 48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0">
                      <a:moveTo>
                        <a:pt x="8" y="40"/>
                      </a:moveTo>
                      <a:lnTo>
                        <a:pt x="0" y="24"/>
                      </a:lnTo>
                      <a:lnTo>
                        <a:pt x="16" y="16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16"/>
                      </a:lnTo>
                      <a:lnTo>
                        <a:pt x="40" y="32"/>
                      </a:lnTo>
                      <a:lnTo>
                        <a:pt x="16" y="40"/>
                      </a:lnTo>
                      <a:lnTo>
                        <a:pt x="8" y="4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26" name="Freeform 932"/>
                <p:cNvSpPr>
                  <a:spLocks/>
                </p:cNvSpPr>
                <p:nvPr/>
              </p:nvSpPr>
              <p:spPr bwMode="invGray">
                <a:xfrm>
                  <a:off x="924" y="2472"/>
                  <a:ext cx="56" cy="32"/>
                </a:xfrm>
                <a:custGeom>
                  <a:avLst/>
                  <a:gdLst>
                    <a:gd name="T0" fmla="*/ 0 w 56"/>
                    <a:gd name="T1" fmla="*/ 8 h 32"/>
                    <a:gd name="T2" fmla="*/ 16 w 56"/>
                    <a:gd name="T3" fmla="*/ 0 h 32"/>
                    <a:gd name="T4" fmla="*/ 32 w 56"/>
                    <a:gd name="T5" fmla="*/ 8 h 32"/>
                    <a:gd name="T6" fmla="*/ 32 w 56"/>
                    <a:gd name="T7" fmla="*/ 8 h 32"/>
                    <a:gd name="T8" fmla="*/ 56 w 56"/>
                    <a:gd name="T9" fmla="*/ 16 h 32"/>
                    <a:gd name="T10" fmla="*/ 56 w 56"/>
                    <a:gd name="T11" fmla="*/ 24 h 32"/>
                    <a:gd name="T12" fmla="*/ 56 w 56"/>
                    <a:gd name="T13" fmla="*/ 24 h 32"/>
                    <a:gd name="T14" fmla="*/ 48 w 56"/>
                    <a:gd name="T15" fmla="*/ 32 h 32"/>
                    <a:gd name="T16" fmla="*/ 24 w 56"/>
                    <a:gd name="T17" fmla="*/ 24 h 32"/>
                    <a:gd name="T18" fmla="*/ 24 w 56"/>
                    <a:gd name="T19" fmla="*/ 24 h 32"/>
                    <a:gd name="T20" fmla="*/ 0 w 56"/>
                    <a:gd name="T21" fmla="*/ 16 h 32"/>
                    <a:gd name="T22" fmla="*/ 0 w 56"/>
                    <a:gd name="T23" fmla="*/ 8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56"/>
                    <a:gd name="T37" fmla="*/ 0 h 32"/>
                    <a:gd name="T38" fmla="*/ 56 w 56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56" h="32">
                      <a:moveTo>
                        <a:pt x="0" y="8"/>
                      </a:move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56" y="16"/>
                      </a:lnTo>
                      <a:lnTo>
                        <a:pt x="56" y="24"/>
                      </a:lnTo>
                      <a:lnTo>
                        <a:pt x="48" y="32"/>
                      </a:lnTo>
                      <a:lnTo>
                        <a:pt x="24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27" name="Freeform 933"/>
                <p:cNvSpPr>
                  <a:spLocks/>
                </p:cNvSpPr>
                <p:nvPr/>
              </p:nvSpPr>
              <p:spPr bwMode="invGray">
                <a:xfrm>
                  <a:off x="636" y="2392"/>
                  <a:ext cx="64" cy="32"/>
                </a:xfrm>
                <a:custGeom>
                  <a:avLst/>
                  <a:gdLst>
                    <a:gd name="T0" fmla="*/ 0 w 64"/>
                    <a:gd name="T1" fmla="*/ 8 h 32"/>
                    <a:gd name="T2" fmla="*/ 16 w 64"/>
                    <a:gd name="T3" fmla="*/ 0 h 32"/>
                    <a:gd name="T4" fmla="*/ 40 w 64"/>
                    <a:gd name="T5" fmla="*/ 8 h 32"/>
                    <a:gd name="T6" fmla="*/ 40 w 64"/>
                    <a:gd name="T7" fmla="*/ 8 h 32"/>
                    <a:gd name="T8" fmla="*/ 56 w 64"/>
                    <a:gd name="T9" fmla="*/ 16 h 32"/>
                    <a:gd name="T10" fmla="*/ 64 w 64"/>
                    <a:gd name="T11" fmla="*/ 24 h 32"/>
                    <a:gd name="T12" fmla="*/ 64 w 64"/>
                    <a:gd name="T13" fmla="*/ 24 h 32"/>
                    <a:gd name="T14" fmla="*/ 48 w 64"/>
                    <a:gd name="T15" fmla="*/ 32 h 32"/>
                    <a:gd name="T16" fmla="*/ 24 w 64"/>
                    <a:gd name="T17" fmla="*/ 32 h 32"/>
                    <a:gd name="T18" fmla="*/ 24 w 64"/>
                    <a:gd name="T19" fmla="*/ 32 h 32"/>
                    <a:gd name="T20" fmla="*/ 8 w 64"/>
                    <a:gd name="T21" fmla="*/ 16 h 32"/>
                    <a:gd name="T22" fmla="*/ 0 w 64"/>
                    <a:gd name="T23" fmla="*/ 8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32"/>
                    <a:gd name="T38" fmla="*/ 64 w 64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32">
                      <a:moveTo>
                        <a:pt x="0" y="8"/>
                      </a:moveTo>
                      <a:lnTo>
                        <a:pt x="16" y="0"/>
                      </a:lnTo>
                      <a:lnTo>
                        <a:pt x="40" y="8"/>
                      </a:lnTo>
                      <a:lnTo>
                        <a:pt x="56" y="16"/>
                      </a:lnTo>
                      <a:lnTo>
                        <a:pt x="64" y="24"/>
                      </a:lnTo>
                      <a:lnTo>
                        <a:pt x="48" y="32"/>
                      </a:lnTo>
                      <a:lnTo>
                        <a:pt x="24" y="32"/>
                      </a:lnTo>
                      <a:lnTo>
                        <a:pt x="8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28" name="Freeform 934"/>
                <p:cNvSpPr>
                  <a:spLocks/>
                </p:cNvSpPr>
                <p:nvPr/>
              </p:nvSpPr>
              <p:spPr bwMode="invGray">
                <a:xfrm>
                  <a:off x="716" y="2320"/>
                  <a:ext cx="40" cy="48"/>
                </a:xfrm>
                <a:custGeom>
                  <a:avLst/>
                  <a:gdLst>
                    <a:gd name="T0" fmla="*/ 8 w 40"/>
                    <a:gd name="T1" fmla="*/ 0 h 48"/>
                    <a:gd name="T2" fmla="*/ 24 w 40"/>
                    <a:gd name="T3" fmla="*/ 0 h 48"/>
                    <a:gd name="T4" fmla="*/ 32 w 40"/>
                    <a:gd name="T5" fmla="*/ 16 h 48"/>
                    <a:gd name="T6" fmla="*/ 32 w 40"/>
                    <a:gd name="T7" fmla="*/ 16 h 48"/>
                    <a:gd name="T8" fmla="*/ 40 w 40"/>
                    <a:gd name="T9" fmla="*/ 40 h 48"/>
                    <a:gd name="T10" fmla="*/ 32 w 40"/>
                    <a:gd name="T11" fmla="*/ 48 h 48"/>
                    <a:gd name="T12" fmla="*/ 32 w 40"/>
                    <a:gd name="T13" fmla="*/ 48 h 48"/>
                    <a:gd name="T14" fmla="*/ 16 w 40"/>
                    <a:gd name="T15" fmla="*/ 40 h 48"/>
                    <a:gd name="T16" fmla="*/ 8 w 40"/>
                    <a:gd name="T17" fmla="*/ 24 h 48"/>
                    <a:gd name="T18" fmla="*/ 8 w 40"/>
                    <a:gd name="T19" fmla="*/ 24 h 48"/>
                    <a:gd name="T20" fmla="*/ 0 w 40"/>
                    <a:gd name="T21" fmla="*/ 8 h 48"/>
                    <a:gd name="T22" fmla="*/ 8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8" y="0"/>
                      </a:moveTo>
                      <a:lnTo>
                        <a:pt x="24" y="0"/>
                      </a:lnTo>
                      <a:lnTo>
                        <a:pt x="32" y="16"/>
                      </a:lnTo>
                      <a:lnTo>
                        <a:pt x="40" y="40"/>
                      </a:lnTo>
                      <a:lnTo>
                        <a:pt x="32" y="48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29" name="Freeform 935"/>
                <p:cNvSpPr>
                  <a:spLocks/>
                </p:cNvSpPr>
                <p:nvPr/>
              </p:nvSpPr>
              <p:spPr bwMode="invGray">
                <a:xfrm>
                  <a:off x="820" y="2480"/>
                  <a:ext cx="40" cy="40"/>
                </a:xfrm>
                <a:custGeom>
                  <a:avLst/>
                  <a:gdLst>
                    <a:gd name="T0" fmla="*/ 8 w 40"/>
                    <a:gd name="T1" fmla="*/ 0 h 40"/>
                    <a:gd name="T2" fmla="*/ 24 w 40"/>
                    <a:gd name="T3" fmla="*/ 0 h 40"/>
                    <a:gd name="T4" fmla="*/ 40 w 40"/>
                    <a:gd name="T5" fmla="*/ 16 h 40"/>
                    <a:gd name="T6" fmla="*/ 40 w 40"/>
                    <a:gd name="T7" fmla="*/ 16 h 40"/>
                    <a:gd name="T8" fmla="*/ 40 w 40"/>
                    <a:gd name="T9" fmla="*/ 32 h 40"/>
                    <a:gd name="T10" fmla="*/ 32 w 40"/>
                    <a:gd name="T11" fmla="*/ 40 h 40"/>
                    <a:gd name="T12" fmla="*/ 32 w 40"/>
                    <a:gd name="T13" fmla="*/ 40 h 40"/>
                    <a:gd name="T14" fmla="*/ 24 w 40"/>
                    <a:gd name="T15" fmla="*/ 40 h 40"/>
                    <a:gd name="T16" fmla="*/ 8 w 40"/>
                    <a:gd name="T17" fmla="*/ 24 h 40"/>
                    <a:gd name="T18" fmla="*/ 8 w 40"/>
                    <a:gd name="T19" fmla="*/ 24 h 40"/>
                    <a:gd name="T20" fmla="*/ 0 w 40"/>
                    <a:gd name="T21" fmla="*/ 8 h 40"/>
                    <a:gd name="T22" fmla="*/ 8 w 40"/>
                    <a:gd name="T23" fmla="*/ 0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0"/>
                    <a:gd name="T38" fmla="*/ 40 w 40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0">
                      <a:moveTo>
                        <a:pt x="8" y="0"/>
                      </a:move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0" y="32"/>
                      </a:lnTo>
                      <a:lnTo>
                        <a:pt x="32" y="40"/>
                      </a:lnTo>
                      <a:lnTo>
                        <a:pt x="24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30" name="Freeform 936"/>
                <p:cNvSpPr>
                  <a:spLocks/>
                </p:cNvSpPr>
                <p:nvPr/>
              </p:nvSpPr>
              <p:spPr bwMode="invGray">
                <a:xfrm>
                  <a:off x="836" y="2320"/>
                  <a:ext cx="40" cy="48"/>
                </a:xfrm>
                <a:custGeom>
                  <a:avLst/>
                  <a:gdLst>
                    <a:gd name="T0" fmla="*/ 32 w 40"/>
                    <a:gd name="T1" fmla="*/ 0 h 48"/>
                    <a:gd name="T2" fmla="*/ 40 w 40"/>
                    <a:gd name="T3" fmla="*/ 8 h 48"/>
                    <a:gd name="T4" fmla="*/ 40 w 40"/>
                    <a:gd name="T5" fmla="*/ 24 h 48"/>
                    <a:gd name="T6" fmla="*/ 40 w 40"/>
                    <a:gd name="T7" fmla="*/ 24 h 48"/>
                    <a:gd name="T8" fmla="*/ 24 w 40"/>
                    <a:gd name="T9" fmla="*/ 40 h 48"/>
                    <a:gd name="T10" fmla="*/ 8 w 40"/>
                    <a:gd name="T11" fmla="*/ 48 h 48"/>
                    <a:gd name="T12" fmla="*/ 8 w 40"/>
                    <a:gd name="T13" fmla="*/ 48 h 48"/>
                    <a:gd name="T14" fmla="*/ 0 w 40"/>
                    <a:gd name="T15" fmla="*/ 32 h 48"/>
                    <a:gd name="T16" fmla="*/ 8 w 40"/>
                    <a:gd name="T17" fmla="*/ 16 h 48"/>
                    <a:gd name="T18" fmla="*/ 8 w 40"/>
                    <a:gd name="T19" fmla="*/ 16 h 48"/>
                    <a:gd name="T20" fmla="*/ 24 w 40"/>
                    <a:gd name="T21" fmla="*/ 0 h 48"/>
                    <a:gd name="T22" fmla="*/ 32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32" y="0"/>
                      </a:moveTo>
                      <a:lnTo>
                        <a:pt x="40" y="8"/>
                      </a:lnTo>
                      <a:lnTo>
                        <a:pt x="40" y="24"/>
                      </a:lnTo>
                      <a:lnTo>
                        <a:pt x="24" y="40"/>
                      </a:lnTo>
                      <a:lnTo>
                        <a:pt x="8" y="48"/>
                      </a:lnTo>
                      <a:lnTo>
                        <a:pt x="0" y="32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31" name="Freeform 937"/>
                <p:cNvSpPr>
                  <a:spLocks/>
                </p:cNvSpPr>
                <p:nvPr/>
              </p:nvSpPr>
              <p:spPr bwMode="invGray">
                <a:xfrm>
                  <a:off x="732" y="2504"/>
                  <a:ext cx="40" cy="48"/>
                </a:xfrm>
                <a:custGeom>
                  <a:avLst/>
                  <a:gdLst>
                    <a:gd name="T0" fmla="*/ 32 w 40"/>
                    <a:gd name="T1" fmla="*/ 0 h 48"/>
                    <a:gd name="T2" fmla="*/ 40 w 40"/>
                    <a:gd name="T3" fmla="*/ 8 h 48"/>
                    <a:gd name="T4" fmla="*/ 32 w 40"/>
                    <a:gd name="T5" fmla="*/ 32 h 48"/>
                    <a:gd name="T6" fmla="*/ 32 w 40"/>
                    <a:gd name="T7" fmla="*/ 32 h 48"/>
                    <a:gd name="T8" fmla="*/ 24 w 40"/>
                    <a:gd name="T9" fmla="*/ 40 h 48"/>
                    <a:gd name="T10" fmla="*/ 8 w 40"/>
                    <a:gd name="T11" fmla="*/ 48 h 48"/>
                    <a:gd name="T12" fmla="*/ 8 w 40"/>
                    <a:gd name="T13" fmla="*/ 48 h 48"/>
                    <a:gd name="T14" fmla="*/ 0 w 40"/>
                    <a:gd name="T15" fmla="*/ 40 h 48"/>
                    <a:gd name="T16" fmla="*/ 8 w 40"/>
                    <a:gd name="T17" fmla="*/ 16 h 48"/>
                    <a:gd name="T18" fmla="*/ 8 w 40"/>
                    <a:gd name="T19" fmla="*/ 16 h 48"/>
                    <a:gd name="T20" fmla="*/ 16 w 40"/>
                    <a:gd name="T21" fmla="*/ 8 h 48"/>
                    <a:gd name="T22" fmla="*/ 32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32" y="0"/>
                      </a:moveTo>
                      <a:lnTo>
                        <a:pt x="40" y="8"/>
                      </a:lnTo>
                      <a:lnTo>
                        <a:pt x="32" y="32"/>
                      </a:lnTo>
                      <a:lnTo>
                        <a:pt x="24" y="40"/>
                      </a:lnTo>
                      <a:lnTo>
                        <a:pt x="8" y="48"/>
                      </a:lnTo>
                      <a:lnTo>
                        <a:pt x="0" y="40"/>
                      </a:lnTo>
                      <a:lnTo>
                        <a:pt x="8" y="16"/>
                      </a:lnTo>
                      <a:lnTo>
                        <a:pt x="16" y="8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3" name="TextBox 2"/>
          <p:cNvSpPr txBox="1"/>
          <p:nvPr/>
        </p:nvSpPr>
        <p:spPr>
          <a:xfrm>
            <a:off x="5581809" y="2423010"/>
            <a:ext cx="3098800" cy="11408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9765" y="1382989"/>
            <a:ext cx="8358944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Formation of platelet </a:t>
            </a:r>
            <a:r>
              <a:rPr 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microaggregates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due to: changes in the endothelium, creation of </a:t>
            </a:r>
            <a:r>
              <a:rPr 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vWF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multimers</a:t>
            </a:r>
            <a:endParaRPr 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ADAMTS 13: a protease that normally degrades </a:t>
            </a:r>
            <a:r>
              <a:rPr 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vWF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giant </a:t>
            </a:r>
            <a:r>
              <a:rPr 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multimers</a:t>
            </a:r>
            <a:endParaRPr 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TTP: Presence of a neutralizing antibody directed against ADAMTS 13 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protease</a:t>
            </a:r>
            <a:r>
              <a:rPr lang="en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sr-Latn-R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19724" y="318449"/>
            <a:ext cx="87367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Thrombotic thrombocytopenic purpura (</a:t>
            </a:r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TTP)</a:t>
            </a:r>
            <a:endParaRPr lang="en-US" sz="3200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5615" y="6144414"/>
            <a:ext cx="88255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" i="1" dirty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ADAMTS 13 : 13th in order of proteases from the family of enzymes that break down giant vWF multimers </a:t>
            </a:r>
            <a:r>
              <a:rPr lang="sr-Latn-RS" i="1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sr-Latn-RS" i="1" dirty="0" smtClean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 </a:t>
            </a:r>
            <a:r>
              <a:rPr lang="sr-Latn-RS" i="1" dirty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</a:t>
            </a:r>
            <a:r>
              <a:rPr lang="sr-Latn-RS" i="1" dirty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isintegrin </a:t>
            </a:r>
            <a:r>
              <a:rPr lang="sr-Latn-RS" i="1" dirty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</a:t>
            </a:r>
            <a:r>
              <a:rPr lang="sr-Latn-RS" i="1" dirty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nd </a:t>
            </a:r>
            <a:r>
              <a:rPr lang="sr-Latn-RS" i="1" dirty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</a:t>
            </a:r>
            <a:r>
              <a:rPr lang="sr-Latn-RS" i="1" dirty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etalloproteasa with </a:t>
            </a:r>
            <a:r>
              <a:rPr lang="sr-Latn-RS" i="1" dirty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</a:t>
            </a:r>
            <a:r>
              <a:rPr lang="sr-Latn-RS" i="1" dirty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hrombo</a:t>
            </a:r>
            <a:r>
              <a:rPr lang="sr-Latn-RS" i="1" dirty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</a:t>
            </a:r>
            <a:r>
              <a:rPr lang="sr-Latn-RS" i="1" dirty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pondin type 1 motifs</a:t>
            </a:r>
            <a:r>
              <a:rPr lang="en" i="1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-US" i="1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11848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3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Title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569200" cy="1143000"/>
          </a:xfrm>
        </p:spPr>
        <p:txBody>
          <a:bodyPr/>
          <a:lstStyle/>
          <a:p>
            <a:r>
              <a:rPr lang="en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Thrombotic thrombocytopenic purpura (</a:t>
            </a:r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TTP)</a:t>
            </a:r>
            <a:endParaRPr lang="en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5715" name="Content Placeholder 2"/>
          <p:cNvSpPr>
            <a:spLocks noGrp="1"/>
          </p:cNvSpPr>
          <p:nvPr>
            <p:ph idx="1"/>
          </p:nvPr>
        </p:nvSpPr>
        <p:spPr>
          <a:xfrm>
            <a:off x="215999" y="1988840"/>
            <a:ext cx="8929687" cy="3312368"/>
          </a:xfrm>
        </p:spPr>
        <p:txBody>
          <a:bodyPr/>
          <a:lstStyle/>
          <a:p>
            <a:pPr marL="457200" indent="-457200">
              <a:buFontTx/>
              <a:buAutoNum type="arabicPeriod"/>
            </a:pP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Chronic relapsing (familial) form</a:t>
            </a:r>
          </a:p>
          <a:p>
            <a:pPr marL="457200" indent="-457200">
              <a:buFontTx/>
              <a:buAutoNum type="arabicPeriod"/>
            </a:pP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Acute idiopathic form</a:t>
            </a:r>
          </a:p>
          <a:p>
            <a:pPr marL="457200" indent="-457200">
              <a:buFontTx/>
              <a:buAutoNum type="arabicPeriod"/>
            </a:pP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Secondary form (caused by drugs, cocaine, insect bites, pregnancy, childbirth, malignancy, infections, bone marrow or solid organ transplantation, autoimmune </a:t>
            </a:r>
            <a:r>
              <a:rPr lang="en-US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diseases)</a:t>
            </a:r>
            <a:endParaRPr lang="sr-Latn-RS" altLang="en-US" sz="22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>
              <a:buFontTx/>
              <a:buAutoNum type="arabicPeriod"/>
            </a:pPr>
            <a:endParaRPr lang="sr-Latn-RS" altLang="en-US" sz="22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>
              <a:buFontTx/>
              <a:buAutoNum type="arabicPeriod"/>
            </a:pPr>
            <a:endParaRPr lang="en-US" altLang="en-US" sz="2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0807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176213" y="-258763"/>
            <a:ext cx="8229600" cy="1143001"/>
          </a:xfrm>
        </p:spPr>
        <p:txBody>
          <a:bodyPr/>
          <a:lstStyle/>
          <a:p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Coagulation factors</a:t>
            </a:r>
            <a:endParaRPr lang="en-US" altLang="en-US" sz="32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altLang="en-US" smtClean="0"/>
              <a:t>table</a:t>
            </a:r>
            <a:endParaRPr lang="en-US" altLang="en-US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3555398"/>
              </p:ext>
            </p:extLst>
          </p:nvPr>
        </p:nvGraphicFramePr>
        <p:xfrm>
          <a:off x="422595" y="655478"/>
          <a:ext cx="8035925" cy="52581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4575"/>
                <a:gridCol w="3881627"/>
                <a:gridCol w="2219723"/>
              </a:tblGrid>
              <a:tr h="365778">
                <a:tc>
                  <a:txBody>
                    <a:bodyPr/>
                    <a:lstStyle/>
                    <a:p>
                      <a:pPr algn="ctr"/>
                      <a:r>
                        <a:rPr lang="en" sz="1400" b="0" dirty="0" smtClean="0"/>
                        <a:t>International nom.</a:t>
                      </a:r>
                      <a:endParaRPr lang="en-US" sz="1400" b="0" dirty="0"/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sz="1400" b="0" dirty="0" smtClean="0"/>
                        <a:t>name</a:t>
                      </a:r>
                      <a:endParaRPr lang="en-US" sz="1400" b="0" dirty="0"/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sz="1400" b="0" dirty="0" smtClean="0"/>
                        <a:t>half life</a:t>
                      </a:r>
                      <a:endParaRPr lang="en-US" sz="1400" b="0" dirty="0"/>
                    </a:p>
                  </a:txBody>
                  <a:tcPr marT="45722" marB="45722"/>
                </a:tc>
              </a:tr>
              <a:tr h="365778">
                <a:tc>
                  <a:txBody>
                    <a:bodyPr/>
                    <a:lstStyle/>
                    <a:p>
                      <a:pPr algn="ctr"/>
                      <a:r>
                        <a:rPr lang="en" sz="1400" dirty="0" smtClean="0"/>
                        <a:t>I</a:t>
                      </a:r>
                      <a:endParaRPr lang="en-US" sz="1400" dirty="0"/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r>
                        <a:rPr lang="en" sz="1400" dirty="0" smtClean="0"/>
                        <a:t>Fibrinogen</a:t>
                      </a:r>
                      <a:endParaRPr lang="en-US" sz="1400" dirty="0"/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r>
                        <a:rPr lang="en" sz="1400" dirty="0" smtClean="0"/>
                        <a:t>90 hours</a:t>
                      </a:r>
                      <a:endParaRPr lang="en-US" sz="1400" dirty="0"/>
                    </a:p>
                  </a:txBody>
                  <a:tcPr marT="45722" marB="45722"/>
                </a:tc>
              </a:tr>
              <a:tr h="365778">
                <a:tc>
                  <a:txBody>
                    <a:bodyPr/>
                    <a:lstStyle/>
                    <a:p>
                      <a:pPr algn="ctr"/>
                      <a:r>
                        <a:rPr lang="en" sz="1400" dirty="0" smtClean="0"/>
                        <a:t>II</a:t>
                      </a:r>
                      <a:endParaRPr lang="en-US" sz="1400" dirty="0"/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r>
                        <a:rPr lang="en" sz="1400" dirty="0" smtClean="0"/>
                        <a:t>Prothrombin</a:t>
                      </a:r>
                      <a:endParaRPr lang="en-US" sz="1400" dirty="0"/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r>
                        <a:rPr lang="en" sz="1400" dirty="0" smtClean="0"/>
                        <a:t>60</a:t>
                      </a:r>
                      <a:r>
                        <a:rPr lang="sr-Latn-RS" sz="1400" dirty="0" smtClean="0"/>
                        <a:t> </a:t>
                      </a:r>
                      <a:r>
                        <a:rPr lang="en" sz="1400" dirty="0" smtClean="0"/>
                        <a:t>hours</a:t>
                      </a:r>
                      <a:endParaRPr lang="en-US" sz="1400" dirty="0"/>
                    </a:p>
                  </a:txBody>
                  <a:tcPr marT="45722" marB="45722"/>
                </a:tc>
              </a:tr>
              <a:tr h="365778">
                <a:tc>
                  <a:txBody>
                    <a:bodyPr/>
                    <a:lstStyle/>
                    <a:p>
                      <a:pPr algn="ctr"/>
                      <a:r>
                        <a:rPr lang="en" sz="1400" dirty="0" smtClean="0"/>
                        <a:t>III</a:t>
                      </a:r>
                      <a:endParaRPr lang="en-US" sz="1400" dirty="0"/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r>
                        <a:rPr lang="en" sz="1400" dirty="0" smtClean="0"/>
                        <a:t>Tissue factor</a:t>
                      </a:r>
                      <a:endParaRPr lang="en-US" sz="1400" dirty="0"/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45722" marB="45722"/>
                </a:tc>
              </a:tr>
              <a:tr h="365778">
                <a:tc>
                  <a:txBody>
                    <a:bodyPr/>
                    <a:lstStyle/>
                    <a:p>
                      <a:pPr algn="ctr"/>
                      <a:r>
                        <a:rPr lang="en" sz="1400" dirty="0" smtClean="0"/>
                        <a:t>IV</a:t>
                      </a:r>
                      <a:endParaRPr lang="en-US" sz="1400" dirty="0"/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r>
                        <a:rPr lang="en" sz="1400" dirty="0" smtClean="0"/>
                        <a:t>Calcium</a:t>
                      </a:r>
                      <a:endParaRPr lang="en-US" sz="1400" dirty="0"/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45722" marB="45722"/>
                </a:tc>
              </a:tr>
              <a:tr h="655423">
                <a:tc>
                  <a:txBody>
                    <a:bodyPr/>
                    <a:lstStyle/>
                    <a:p>
                      <a:pPr algn="ctr"/>
                      <a:r>
                        <a:rPr lang="en" sz="1400" dirty="0" smtClean="0"/>
                        <a:t>V</a:t>
                      </a:r>
                      <a:endParaRPr lang="en-US" sz="1400" dirty="0"/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r>
                        <a:rPr lang="en" sz="1400" dirty="0" smtClean="0"/>
                        <a:t>Proaccelerin</a:t>
                      </a:r>
                      <a:endParaRPr lang="en-US" sz="1400" dirty="0"/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sz="1400" dirty="0" smtClean="0"/>
                        <a:t>12-36</a:t>
                      </a:r>
                      <a:r>
                        <a:rPr lang="sr-Latn-RS" sz="1400" baseline="0" dirty="0" smtClean="0"/>
                        <a:t> </a:t>
                      </a:r>
                      <a:r>
                        <a:rPr lang="en" sz="1400" dirty="0" smtClean="0"/>
                        <a:t>hours</a:t>
                      </a:r>
                      <a:endParaRPr lang="en-US" sz="1400" dirty="0" smtClean="0"/>
                    </a:p>
                    <a:p>
                      <a:endParaRPr lang="en-US" sz="1400" dirty="0"/>
                    </a:p>
                  </a:txBody>
                  <a:tcPr marT="45722" marB="45722"/>
                </a:tc>
              </a:tr>
              <a:tr h="120102">
                <a:tc>
                  <a:txBody>
                    <a:bodyPr/>
                    <a:lstStyle/>
                    <a:p>
                      <a:pPr algn="ctr"/>
                      <a:r>
                        <a:rPr lang="en" sz="1400" dirty="0" smtClean="0"/>
                        <a:t>VII</a:t>
                      </a:r>
                      <a:endParaRPr lang="en-US" sz="1400" dirty="0"/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r>
                        <a:rPr lang="en" sz="1400" dirty="0" smtClean="0"/>
                        <a:t>Proconvert</a:t>
                      </a:r>
                      <a:endParaRPr lang="en-US" sz="1400" dirty="0"/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sz="1400" b="1" dirty="0" smtClean="0">
                          <a:solidFill>
                            <a:srgbClr val="7030A0"/>
                          </a:solidFill>
                        </a:rPr>
                        <a:t>4-6 hours</a:t>
                      </a:r>
                      <a:endParaRPr lang="en-US" sz="1400" dirty="0"/>
                    </a:p>
                  </a:txBody>
                  <a:tcPr marT="45722" marB="45722"/>
                </a:tc>
              </a:tr>
              <a:tr h="365778">
                <a:tc>
                  <a:txBody>
                    <a:bodyPr/>
                    <a:lstStyle/>
                    <a:p>
                      <a:pPr algn="ctr"/>
                      <a:r>
                        <a:rPr lang="en" sz="1400" dirty="0" smtClean="0"/>
                        <a:t>VIII</a:t>
                      </a:r>
                      <a:endParaRPr lang="en-US" sz="1400" dirty="0"/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r>
                        <a:rPr lang="en" sz="1400" dirty="0" smtClean="0"/>
                        <a:t>Antihemophilic factor</a:t>
                      </a:r>
                      <a:endParaRPr lang="en-US" sz="1400" dirty="0"/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r>
                        <a:rPr lang="en" sz="1400" dirty="0" smtClean="0"/>
                        <a:t>12 hours</a:t>
                      </a:r>
                      <a:endParaRPr lang="en-US" sz="1400" dirty="0"/>
                    </a:p>
                  </a:txBody>
                  <a:tcPr marT="45722" marB="45722"/>
                </a:tc>
              </a:tr>
              <a:tr h="365778">
                <a:tc>
                  <a:txBody>
                    <a:bodyPr/>
                    <a:lstStyle/>
                    <a:p>
                      <a:pPr algn="ctr"/>
                      <a:r>
                        <a:rPr lang="en" sz="1400" dirty="0" smtClean="0"/>
                        <a:t>IX</a:t>
                      </a:r>
                      <a:endParaRPr lang="en-US" sz="1400" dirty="0"/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r>
                        <a:rPr lang="en" sz="1400" dirty="0" smtClean="0"/>
                        <a:t>The Christmas factor</a:t>
                      </a:r>
                      <a:endParaRPr lang="en-US" sz="1400" dirty="0"/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r>
                        <a:rPr lang="sr-Latn-RS" sz="1400" dirty="0" smtClean="0"/>
                        <a:t>20 hours</a:t>
                      </a:r>
                      <a:endParaRPr lang="en-US" sz="1400" dirty="0"/>
                    </a:p>
                  </a:txBody>
                  <a:tcPr marT="45722" marB="45722"/>
                </a:tc>
              </a:tr>
              <a:tr h="365778">
                <a:tc>
                  <a:txBody>
                    <a:bodyPr/>
                    <a:lstStyle/>
                    <a:p>
                      <a:pPr algn="ctr"/>
                      <a:r>
                        <a:rPr lang="en" sz="1400" dirty="0" smtClean="0"/>
                        <a:t>X</a:t>
                      </a:r>
                      <a:endParaRPr lang="en-US" sz="1400" dirty="0"/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r>
                        <a:rPr lang="en" sz="1400" dirty="0" smtClean="0"/>
                        <a:t>Stuart-prower factor</a:t>
                      </a:r>
                      <a:endParaRPr lang="en-US" sz="1400" dirty="0"/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r>
                        <a:rPr lang="en" sz="1400" dirty="0" smtClean="0"/>
                        <a:t>24 hours</a:t>
                      </a:r>
                      <a:endParaRPr lang="en-US" sz="1400" dirty="0"/>
                    </a:p>
                  </a:txBody>
                  <a:tcPr marT="45722" marB="45722"/>
                </a:tc>
              </a:tr>
              <a:tr h="365778">
                <a:tc>
                  <a:txBody>
                    <a:bodyPr/>
                    <a:lstStyle/>
                    <a:p>
                      <a:pPr algn="ctr"/>
                      <a:r>
                        <a:rPr lang="en" sz="1400" dirty="0" smtClean="0"/>
                        <a:t>XI</a:t>
                      </a:r>
                      <a:endParaRPr lang="en-US" sz="1400" dirty="0"/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r>
                        <a:rPr lang="en" sz="1400" dirty="0" smtClean="0"/>
                        <a:t>A precursor to thromboplastin</a:t>
                      </a:r>
                      <a:endParaRPr lang="en-US" sz="1400" dirty="0"/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r>
                        <a:rPr lang="en" sz="1400" dirty="0" smtClean="0"/>
                        <a:t>40</a:t>
                      </a:r>
                      <a:r>
                        <a:rPr lang="sr-Latn-RS" sz="1400" baseline="0" dirty="0" smtClean="0"/>
                        <a:t> hours</a:t>
                      </a:r>
                      <a:endParaRPr lang="en-US" sz="1400" dirty="0"/>
                    </a:p>
                  </a:txBody>
                  <a:tcPr marT="45722" marB="45722"/>
                </a:tc>
              </a:tr>
              <a:tr h="640112">
                <a:tc>
                  <a:txBody>
                    <a:bodyPr/>
                    <a:lstStyle/>
                    <a:p>
                      <a:pPr algn="ctr"/>
                      <a:r>
                        <a:rPr lang="en" sz="1400" dirty="0" smtClean="0"/>
                        <a:t>XII</a:t>
                      </a:r>
                      <a:endParaRPr lang="en-US" sz="1400" dirty="0"/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r>
                        <a:rPr lang="en" sz="1400" dirty="0" smtClean="0"/>
                        <a:t>Hageman factor, prekallikrein, HMWK</a:t>
                      </a:r>
                      <a:endParaRPr lang="en-US" sz="1400" dirty="0"/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r>
                        <a:rPr lang="en" sz="1400" dirty="0" smtClean="0"/>
                        <a:t>48-52 hours</a:t>
                      </a:r>
                      <a:endParaRPr lang="en-US" sz="1400" dirty="0"/>
                    </a:p>
                  </a:txBody>
                  <a:tcPr marT="45722" marB="45722"/>
                </a:tc>
              </a:tr>
              <a:tr h="365778">
                <a:tc>
                  <a:txBody>
                    <a:bodyPr/>
                    <a:lstStyle/>
                    <a:p>
                      <a:pPr algn="ctr"/>
                      <a:r>
                        <a:rPr lang="en" sz="1400" dirty="0" smtClean="0"/>
                        <a:t>XIII</a:t>
                      </a:r>
                      <a:endParaRPr lang="en-US" sz="1400" dirty="0"/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r>
                        <a:rPr lang="en" sz="1400" dirty="0" smtClean="0"/>
                        <a:t>protransglutaminase</a:t>
                      </a:r>
                      <a:endParaRPr lang="en-US" sz="1400" dirty="0"/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r>
                        <a:rPr lang="en" sz="1400" dirty="0" smtClean="0"/>
                        <a:t>3-5 days</a:t>
                      </a:r>
                      <a:endParaRPr lang="en-US" sz="1400" dirty="0"/>
                    </a:p>
                  </a:txBody>
                  <a:tcPr marT="45722" marB="45722"/>
                </a:tc>
              </a:tr>
            </a:tbl>
          </a:graphicData>
        </a:graphic>
      </p:graphicFrame>
      <p:sp>
        <p:nvSpPr>
          <p:cNvPr id="10302" name="TextBox 4"/>
          <p:cNvSpPr txBox="1">
            <a:spLocks noChangeArrowheads="1"/>
          </p:cNvSpPr>
          <p:nvPr/>
        </p:nvSpPr>
        <p:spPr bwMode="auto">
          <a:xfrm>
            <a:off x="167651" y="6126163"/>
            <a:ext cx="8976349" cy="634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sr-Latn-RS" altLang="en-US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</a:t>
            </a:r>
            <a:r>
              <a:rPr lang="en" altLang="en-US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nternational nomenclature</a:t>
            </a:r>
            <a:r>
              <a:rPr lang="sr-Latn-RS" altLang="en-US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sr-Latn-RS" altLang="en-US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“a“ </a:t>
            </a:r>
            <a:r>
              <a:rPr lang="sr-Latn-RS" altLang="en-US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active </a:t>
            </a:r>
            <a:r>
              <a:rPr lang="sr-Latn-RS" altLang="en-US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form</a:t>
            </a:r>
            <a:endParaRPr lang="sr-Cyrl-RS" altLang="en-US" sz="16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sr-Latn-RS" altLang="en-US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Created in l</a:t>
            </a:r>
            <a:r>
              <a:rPr lang="en" altLang="en-US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iver</a:t>
            </a:r>
            <a:r>
              <a:rPr lang="sr-Latn-RS" altLang="en-US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en" altLang="en-US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serine proteases (XII, XI, X, IX, VII, II), then V , VIII, anticoagulants (AT, PC, PS), fibrinogen</a:t>
            </a:r>
            <a:endParaRPr lang="en-US" altLang="en-US" sz="16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0303" name="TextBox 1"/>
          <p:cNvSpPr txBox="1">
            <a:spLocks noChangeArrowheads="1"/>
          </p:cNvSpPr>
          <p:nvPr/>
        </p:nvSpPr>
        <p:spPr bwMode="auto">
          <a:xfrm>
            <a:off x="8594725" y="3671888"/>
            <a:ext cx="920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0304" name="TextBox 2"/>
          <p:cNvSpPr txBox="1">
            <a:spLocks noChangeArrowheads="1"/>
          </p:cNvSpPr>
          <p:nvPr/>
        </p:nvSpPr>
        <p:spPr bwMode="auto">
          <a:xfrm>
            <a:off x="7351630" y="3099636"/>
            <a:ext cx="1531938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" altLang="en-US" sz="1100" dirty="0">
                <a:solidFill>
                  <a:srgbClr val="7030A0"/>
                </a:solidFill>
              </a:rPr>
              <a:t>1% in the form of active serine protease VIIa</a:t>
            </a:r>
            <a:endParaRPr lang="en-US" altLang="en-US" sz="11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9671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itle 1"/>
          <p:cNvSpPr>
            <a:spLocks noGrp="1"/>
          </p:cNvSpPr>
          <p:nvPr>
            <p:ph type="title"/>
          </p:nvPr>
        </p:nvSpPr>
        <p:spPr>
          <a:xfrm>
            <a:off x="431800" y="-404813"/>
            <a:ext cx="7570788" cy="1287463"/>
          </a:xfrm>
        </p:spPr>
        <p:txBody>
          <a:bodyPr/>
          <a:lstStyle/>
          <a:p>
            <a:pPr>
              <a:defRPr/>
            </a:pPr>
            <a:r>
              <a:rPr lang="en" altLang="en-US" sz="3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TTP</a:t>
            </a:r>
          </a:p>
        </p:txBody>
      </p:sp>
      <p:pic>
        <p:nvPicPr>
          <p:cNvPr id="102403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66364" y="548680"/>
            <a:ext cx="6736224" cy="4763732"/>
          </a:xfrm>
        </p:spPr>
      </p:pic>
      <p:sp>
        <p:nvSpPr>
          <p:cNvPr id="95236" name="TextBox 4"/>
          <p:cNvSpPr txBox="1">
            <a:spLocks noChangeArrowheads="1"/>
          </p:cNvSpPr>
          <p:nvPr/>
        </p:nvSpPr>
        <p:spPr bwMode="auto">
          <a:xfrm>
            <a:off x="566024" y="4437112"/>
            <a:ext cx="8136904" cy="20313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>
              <a:buNone/>
            </a:pP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Clinical </a:t>
            </a:r>
            <a:r>
              <a:rPr lang="en-US" altLang="en-US" sz="1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</a:t>
            </a:r>
            <a:r>
              <a:rPr lang="sr-Latn-RS" altLang="en-US" sz="1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resentation</a:t>
            </a:r>
            <a:r>
              <a:rPr lang="en-US" altLang="en-US" sz="1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"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pentade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"</a:t>
            </a:r>
          </a:p>
          <a:p>
            <a:pPr>
              <a:buFont typeface="+mj-lt"/>
              <a:buAutoNum type="arabicPeriod"/>
            </a:pP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Thrombocytopenia (consumable)</a:t>
            </a:r>
          </a:p>
          <a:p>
            <a:pPr>
              <a:buFont typeface="+mj-lt"/>
              <a:buAutoNum type="arabicPeriod"/>
            </a:pP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Microangiopathic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anemia with </a:t>
            </a:r>
            <a:r>
              <a:rPr lang="sr-Latn-R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RBC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fragmentation</a:t>
            </a:r>
          </a:p>
          <a:p>
            <a:pPr>
              <a:buFont typeface="+mj-lt"/>
              <a:buAutoNum type="arabicPeriod"/>
            </a:pP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Bizarre neurological disorders (fluctuating)</a:t>
            </a:r>
          </a:p>
          <a:p>
            <a:pPr>
              <a:buFont typeface="+mj-lt"/>
              <a:buAutoNum type="arabicPeriod"/>
            </a:pP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Fever</a:t>
            </a:r>
          </a:p>
          <a:p>
            <a:pPr>
              <a:buFont typeface="+mj-lt"/>
              <a:buAutoNum type="arabicPeriod"/>
            </a:pP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Kidney lesion</a:t>
            </a:r>
            <a:endParaRPr lang="sr-Cyrl-CS" altLang="en-US" sz="1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1996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Title 1"/>
          <p:cNvSpPr>
            <a:spLocks noGrp="1"/>
          </p:cNvSpPr>
          <p:nvPr>
            <p:ph type="title"/>
          </p:nvPr>
        </p:nvSpPr>
        <p:spPr>
          <a:xfrm>
            <a:off x="101501" y="297180"/>
            <a:ext cx="8686800" cy="1143000"/>
          </a:xfrm>
        </p:spPr>
        <p:txBody>
          <a:bodyPr/>
          <a:lstStyle/>
          <a:p>
            <a:r>
              <a:rPr lang="en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Thrombotic thrombocytopenic purpura (</a:t>
            </a:r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TTP)</a:t>
            </a:r>
            <a:endParaRPr lang="en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2947" name="Content Placeholder 2"/>
          <p:cNvSpPr>
            <a:spLocks noGrp="1"/>
          </p:cNvSpPr>
          <p:nvPr>
            <p:ph idx="1"/>
          </p:nvPr>
        </p:nvSpPr>
        <p:spPr>
          <a:xfrm>
            <a:off x="323528" y="1428750"/>
            <a:ext cx="8463285" cy="5096594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en" sz="2200" b="1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Therapy </a:t>
            </a:r>
            <a:r>
              <a:rPr lang="en" sz="22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</a:p>
          <a:p>
            <a:pPr>
              <a:buFontTx/>
              <a:buAutoNum type="arabicPeriod"/>
              <a:defRPr/>
            </a:pP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Eliminate the possible cause (medication, childbirth, intestinal infection)</a:t>
            </a:r>
          </a:p>
          <a:p>
            <a:pPr>
              <a:buFontTx/>
              <a:buAutoNum type="arabicPeriod"/>
              <a:defRPr/>
            </a:pP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Emergency therapeutic plasmapheresis (TIP)</a:t>
            </a:r>
          </a:p>
          <a:p>
            <a:pPr>
              <a:buFontTx/>
              <a:buAutoNum type="arabicPeriod"/>
              <a:defRPr/>
            </a:pP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Replacement with fresh frozen plasma</a:t>
            </a:r>
          </a:p>
          <a:p>
            <a:pPr>
              <a:buFontTx/>
              <a:buAutoNum type="arabicPeriod"/>
              <a:defRPr/>
            </a:pP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Methylprednisolone 1mg/kg/day or 200mg/day or 1g i.v.-3 days</a:t>
            </a:r>
          </a:p>
          <a:p>
            <a:pPr>
              <a:buFontTx/>
              <a:buAutoNum type="arabicPeriod"/>
              <a:defRPr/>
            </a:pP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Red blood cell transfusions if </a:t>
            </a:r>
            <a:r>
              <a:rPr 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Hb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&lt;70g/l</a:t>
            </a:r>
          </a:p>
          <a:p>
            <a:pPr>
              <a:buFontTx/>
              <a:buAutoNum type="arabicPeriod"/>
              <a:defRPr/>
            </a:pP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Folate</a:t>
            </a:r>
          </a:p>
          <a:p>
            <a:pPr>
              <a:buFontTx/>
              <a:buAutoNum type="arabicPeriod"/>
              <a:defRPr/>
            </a:pP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Hepatitis B vaccine (as soon as </a:t>
            </a:r>
            <a:r>
              <a:rPr lang="sr-Latn-R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PLT count</a:t>
            </a:r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&gt;50x109/l)</a:t>
            </a:r>
          </a:p>
          <a:p>
            <a:pPr>
              <a:buFontTx/>
              <a:buAutoNum type="arabicPeriod"/>
              <a:defRPr/>
            </a:pP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Platelet transfusion is contraindicated. Ban on oral </a:t>
            </a:r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contraceptives</a:t>
            </a: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None/>
              <a:defRPr/>
            </a:pPr>
            <a:endParaRPr lang="sr-Latn-RS" sz="2200" dirty="0" smtClean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None/>
              <a:defRPr/>
            </a:pPr>
            <a:r>
              <a:rPr lang="en" sz="2200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Refractory</a:t>
            </a:r>
            <a:r>
              <a:rPr lang="en" sz="2200" dirty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Vincristine 2mg iv 1st, 4th, 7th, 10th day, cyclophosphamide, CHOP, Rituximab, splenectomy</a:t>
            </a:r>
            <a:endParaRPr lang="en-US" sz="2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3245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Title 1"/>
          <p:cNvSpPr>
            <a:spLocks noGrp="1"/>
          </p:cNvSpPr>
          <p:nvPr>
            <p:ph type="title"/>
          </p:nvPr>
        </p:nvSpPr>
        <p:spPr>
          <a:xfrm>
            <a:off x="414338" y="66368"/>
            <a:ext cx="8229600" cy="1143000"/>
          </a:xfrm>
        </p:spPr>
        <p:txBody>
          <a:bodyPr/>
          <a:lstStyle/>
          <a:p>
            <a:r>
              <a:rPr lang="en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Hemolytic uremic syndrome ( HUS )</a:t>
            </a:r>
            <a:endParaRPr lang="en-US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8067" name="Content Placeholder 2"/>
          <p:cNvSpPr>
            <a:spLocks noGrp="1"/>
          </p:cNvSpPr>
          <p:nvPr>
            <p:ph idx="1"/>
          </p:nvPr>
        </p:nvSpPr>
        <p:spPr>
          <a:xfrm>
            <a:off x="316670" y="1772816"/>
            <a:ext cx="8424936" cy="432048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Clinical </a:t>
            </a:r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syndrome </a:t>
            </a:r>
            <a:r>
              <a:rPr lang="en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(similar </a:t>
            </a:r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to TTP ):</a:t>
            </a:r>
          </a:p>
          <a:p>
            <a:pPr marL="0" indent="0">
              <a:buNone/>
              <a:defRPr/>
            </a:pPr>
            <a:endParaRPr lang="sr-Latn-RS" alt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defRPr/>
            </a:pPr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Microangiopathic hemolytic anemia (MAHA)</a:t>
            </a:r>
          </a:p>
          <a:p>
            <a:pPr>
              <a:defRPr/>
            </a:pPr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Thrombocytopenia</a:t>
            </a:r>
          </a:p>
          <a:p>
            <a:pPr>
              <a:defRPr/>
            </a:pPr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Acute renal failure (renal microangiopathy)</a:t>
            </a:r>
          </a:p>
          <a:p>
            <a:pPr marL="0" indent="0">
              <a:buNone/>
              <a:defRPr/>
            </a:pPr>
            <a:endParaRPr lang="sr-Cyrl-RS" alt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None/>
              <a:defRPr/>
            </a:pPr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ADAMTS 13 is mostly </a:t>
            </a:r>
            <a:r>
              <a:rPr lang="sr-Latn-RS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normal</a:t>
            </a:r>
            <a:endParaRPr lang="en" alt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941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530" y="0"/>
            <a:ext cx="8229600" cy="1143000"/>
          </a:xfrm>
        </p:spPr>
        <p:txBody>
          <a:bodyPr/>
          <a:lstStyle/>
          <a:p>
            <a:r>
              <a:rPr lang="en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Hemolytic uremic syndrome ( HUS 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5042" y="1143000"/>
            <a:ext cx="8519446" cy="4878288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Clinical types:</a:t>
            </a:r>
          </a:p>
          <a:p>
            <a:pPr>
              <a:buFontTx/>
              <a:buAutoNum type="arabicPeriod"/>
              <a:defRPr/>
            </a:pPr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Familial, genetically determined, mortality rate 50%</a:t>
            </a:r>
          </a:p>
          <a:p>
            <a:pPr>
              <a:buFontTx/>
              <a:buAutoNum type="arabicPeriod"/>
              <a:defRPr/>
            </a:pPr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Acquired (“hamburger disease”): 2.-5. years of age, after an intestinal infection with E. Coli /type 0157:H7/ and Shigellae dysenteriae, direct damage to the endothelial cells of the kidney by Shig a toxin. It usually starts spontaneously.</a:t>
            </a:r>
          </a:p>
          <a:p>
            <a:pPr>
              <a:buFontTx/>
              <a:buAutoNum type="arabicPeriod"/>
              <a:defRPr/>
            </a:pPr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Acquired by adults: as part of a GIT infection of E. Coli /type 0157:H7/, less often S. Pneumoniae, CMV, EBV, HIV, during the administration of drugs (cyclosporine, bleomycin/cisplatin, interferon, etc.), heroin, malignancy, pregnancy, autoimmune diseases, etc.</a:t>
            </a:r>
          </a:p>
          <a:p>
            <a:pPr>
              <a:defRPr/>
            </a:pPr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Differential diagnosis: DIK, acute glomerulonephritis</a:t>
            </a:r>
          </a:p>
          <a:p>
            <a:pPr>
              <a:defRPr/>
            </a:pPr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Therapy: TIP, transfusions of blood products, antihypertensives, HDR, dialysis, kidney transplantation.</a:t>
            </a:r>
          </a:p>
          <a:p>
            <a:pPr>
              <a:defRPr/>
            </a:pPr>
            <a:endParaRPr lang="sr-Cyrl-CS" alt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None/>
              <a:defRPr/>
            </a:pPr>
            <a:endParaRPr lang="en-US" alt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914685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428625"/>
            <a:ext cx="8229600" cy="1143000"/>
          </a:xfrm>
        </p:spPr>
        <p:txBody>
          <a:bodyPr/>
          <a:lstStyle/>
          <a:p>
            <a:r>
              <a:rPr lang="en" altLang="en-US" sz="32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Vascular hemorrhagic syndrome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1456" y="1571625"/>
            <a:ext cx="8643937" cy="4929187"/>
          </a:xfrm>
        </p:spPr>
        <p:txBody>
          <a:bodyPr/>
          <a:lstStyle/>
          <a:p>
            <a:pPr lvl="1">
              <a:lnSpc>
                <a:spcPct val="80000"/>
              </a:lnSpc>
              <a:buClr>
                <a:srgbClr val="FFFF00"/>
              </a:buClr>
              <a:buSzPct val="75000"/>
              <a:buFontTx/>
              <a:buNone/>
              <a:defRPr/>
            </a:pPr>
            <a:endParaRPr lang="sr-Cyrl-CS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lvl="1" indent="-342900">
              <a:lnSpc>
                <a:spcPct val="80000"/>
              </a:lnSpc>
              <a:buClr>
                <a:srgbClr val="FFFF00"/>
              </a:buClr>
              <a:buSzPct val="75000"/>
              <a:tabLst>
                <a:tab pos="182563" algn="l"/>
              </a:tabLst>
              <a:defRPr/>
            </a:pPr>
            <a:r>
              <a:rPr lang="en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Endogenously </a:t>
            </a:r>
            <a:r>
              <a:rPr lang="en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damaged or disturbed </a:t>
            </a:r>
            <a:r>
              <a:rPr lang="en" sz="24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blood </a:t>
            </a:r>
            <a:r>
              <a:rPr lang="en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vessel wall</a:t>
            </a:r>
            <a:endParaRPr lang="sr-Cyrl-RS" sz="24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lvl="1" indent="-342900">
              <a:lnSpc>
                <a:spcPct val="80000"/>
              </a:lnSpc>
              <a:buClr>
                <a:srgbClr val="FFFF00"/>
              </a:buClr>
              <a:buSzPct val="75000"/>
              <a:tabLst>
                <a:tab pos="182563" algn="l"/>
              </a:tabLst>
              <a:defRPr/>
            </a:pPr>
            <a:r>
              <a:rPr lang="sr-Latn-RS" sz="2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</a:t>
            </a:r>
            <a:r>
              <a:rPr lang="en-US" sz="24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erivascular</a:t>
            </a:r>
            <a:r>
              <a:rPr lang="en-US" sz="2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connective tissue </a:t>
            </a:r>
            <a:r>
              <a:rPr lang="en-US" sz="2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disorder</a:t>
            </a:r>
            <a:endParaRPr lang="sr-Cyrl-CS" sz="2400" dirty="0" smtClean="0">
              <a:solidFill>
                <a:schemeClr val="accent6">
                  <a:lumMod val="60000"/>
                  <a:lumOff val="4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lvl="1" indent="-342900">
              <a:lnSpc>
                <a:spcPct val="80000"/>
              </a:lnSpc>
              <a:buClr>
                <a:srgbClr val="FFFF00"/>
              </a:buClr>
              <a:buSzPct val="75000"/>
              <a:tabLst>
                <a:tab pos="182563" algn="l"/>
              </a:tabLst>
              <a:defRPr/>
            </a:pPr>
            <a:endParaRPr lang="sr-Cyrl-CS" sz="24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lnSpc>
                <a:spcPct val="80000"/>
              </a:lnSpc>
              <a:buClr>
                <a:srgbClr val="FFFF00"/>
              </a:buClr>
              <a:tabLst>
                <a:tab pos="182563" algn="l"/>
              </a:tabLst>
              <a:defRPr/>
            </a:pPr>
            <a:r>
              <a:rPr 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It is manifested by spontaneous or post-traumatic bleeding, mainly in the skin, subcutaneous tissue and mucous membrane (</a:t>
            </a:r>
            <a:r>
              <a:rPr lang="en-US" sz="24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petechiae</a:t>
            </a:r>
            <a:r>
              <a:rPr 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purpura, </a:t>
            </a:r>
            <a:r>
              <a:rPr lang="en-US" sz="24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ecchymoses</a:t>
            </a:r>
            <a:r>
              <a:rPr 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).</a:t>
            </a:r>
          </a:p>
          <a:p>
            <a:pPr>
              <a:lnSpc>
                <a:spcPct val="80000"/>
              </a:lnSpc>
              <a:buClr>
                <a:srgbClr val="FFFF00"/>
              </a:buClr>
              <a:tabLst>
                <a:tab pos="182563" algn="l"/>
              </a:tabLst>
              <a:defRPr/>
            </a:pPr>
            <a:r>
              <a:rPr 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 is mild and does not threaten the patient's life.</a:t>
            </a:r>
          </a:p>
          <a:p>
            <a:pPr>
              <a:lnSpc>
                <a:spcPct val="80000"/>
              </a:lnSpc>
              <a:buClr>
                <a:srgbClr val="FFFF00"/>
              </a:buClr>
              <a:tabLst>
                <a:tab pos="182563" algn="l"/>
              </a:tabLst>
              <a:defRPr/>
            </a:pPr>
            <a:r>
              <a:rPr lang="sr-Latn-R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</a:t>
            </a:r>
            <a:r>
              <a:rPr lang="en-US" sz="2400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evere</a:t>
            </a:r>
            <a:r>
              <a:rPr lang="sr-Latn-R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</a:t>
            </a:r>
            <a:r>
              <a:rPr lang="en-US" sz="2400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nemia</a:t>
            </a:r>
            <a:r>
              <a:rPr lang="sr-Latn-R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is </a:t>
            </a:r>
            <a:r>
              <a:rPr lang="en-U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rar</a:t>
            </a:r>
            <a:r>
              <a:rPr lang="sr-Latn-R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 </a:t>
            </a:r>
            <a:r>
              <a:rPr lang="sr-Latn-R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en-U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  </a:t>
            </a:r>
            <a:r>
              <a:rPr 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M. Osler Rand </a:t>
            </a:r>
            <a:r>
              <a:rPr lang="en-U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Weber</a:t>
            </a:r>
            <a:r>
              <a:rPr lang="sr-Latn-R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-US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lnSpc>
                <a:spcPct val="80000"/>
              </a:lnSpc>
              <a:buClr>
                <a:srgbClr val="FFFF00"/>
              </a:buClr>
              <a:tabLst>
                <a:tab pos="182563" algn="l"/>
              </a:tabLst>
              <a:defRPr/>
            </a:pPr>
            <a:r>
              <a:rPr lang="sr-Latn-R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WBC and PLT</a:t>
            </a:r>
            <a:r>
              <a:rPr lang="en-U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normal</a:t>
            </a:r>
          </a:p>
          <a:p>
            <a:pPr>
              <a:lnSpc>
                <a:spcPct val="80000"/>
              </a:lnSpc>
              <a:buClr>
                <a:srgbClr val="FFFF00"/>
              </a:buClr>
              <a:tabLst>
                <a:tab pos="182563" algn="l"/>
              </a:tabLst>
              <a:defRPr/>
            </a:pPr>
            <a:r>
              <a:rPr 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Standard coagulation screening tests are </a:t>
            </a:r>
            <a:r>
              <a:rPr lang="en-U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normal</a:t>
            </a:r>
            <a:endParaRPr lang="sr-Cyrl-CS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71475">
              <a:lnSpc>
                <a:spcPct val="80000"/>
              </a:lnSpc>
              <a:buFontTx/>
              <a:buNone/>
              <a:defRPr/>
            </a:pPr>
            <a:endParaRPr lang="sr-Cyrl-CS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71475" algn="ctr">
              <a:lnSpc>
                <a:spcPct val="80000"/>
              </a:lnSpc>
              <a:buFontTx/>
              <a:buNone/>
              <a:defRPr/>
            </a:pPr>
            <a:endParaRPr lang="sr-Latn-CS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>
              <a:lnSpc>
                <a:spcPct val="80000"/>
              </a:lnSpc>
              <a:buFontTx/>
              <a:buNone/>
              <a:defRPr/>
            </a:pPr>
            <a:endParaRPr lang="en-US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3792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5"/>
          <p:cNvSpPr>
            <a:spLocks noGrp="1"/>
          </p:cNvSpPr>
          <p:nvPr>
            <p:ph type="title"/>
          </p:nvPr>
        </p:nvSpPr>
        <p:spPr>
          <a:xfrm>
            <a:off x="500063" y="0"/>
            <a:ext cx="8229600" cy="1143000"/>
          </a:xfrm>
        </p:spPr>
        <p:txBody>
          <a:bodyPr/>
          <a:lstStyle/>
          <a:p>
            <a:r>
              <a:rPr lang="en" altLang="en-US" sz="3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Vascular hemorrhagic syndrome</a:t>
            </a:r>
            <a:endParaRPr lang="en-US" altLang="en-US" sz="32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9155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Mechanisms of origin</a:t>
            </a:r>
          </a:p>
          <a:p>
            <a:pPr>
              <a:lnSpc>
                <a:spcPct val="80000"/>
              </a:lnSpc>
            </a:pPr>
            <a:endParaRPr lang="sr-Cyrl-CS" altLang="en-US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en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Blood vessel injuries due to </a:t>
            </a:r>
            <a:r>
              <a:rPr lang="en" altLang="en-US" sz="24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trauma </a:t>
            </a:r>
            <a:r>
              <a:rPr lang="en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(mechanical, ultraviolet radiation, infections, embolism, allergy, inflammation, neoplastic, toxic, thrombotic, drug-induced)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en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Due to </a:t>
            </a:r>
            <a:r>
              <a:rPr lang="en" altLang="en-US" sz="24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 decrease in the mechanical integrity of the blood vessel or supporting tissue </a:t>
            </a:r>
            <a:r>
              <a:rPr lang="en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(age, steroids, vitamin C, connective tissue disorder, amyloid, hormones)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en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Due to </a:t>
            </a:r>
            <a:r>
              <a:rPr lang="en" altLang="en-US" sz="24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increased transmural pressure </a:t>
            </a:r>
            <a:r>
              <a:rPr lang="en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 small blood vessels (acute or chronic increase in pressure and high altitude).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  <a:p>
            <a:endParaRPr lang="en-US" altLang="en-U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717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r>
              <a:rPr lang="en" altLang="en-US" sz="3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Vascular hemorrhagic syndrome</a:t>
            </a:r>
            <a:r>
              <a:rPr lang="sr-Cyrl-CS" altLang="en-US" sz="3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sr-Cyrl-CS" altLang="en-US" sz="3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endParaRPr lang="sr-Cyrl-CS" altLang="en-US" sz="3200" b="1" u="sng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785813"/>
            <a:ext cx="8858250" cy="5811539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" altLang="en-US" sz="24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</a:t>
            </a:r>
            <a:r>
              <a:rPr lang="en" altLang="en-US" sz="20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Purpura Henoch-Schoenlein</a:t>
            </a:r>
            <a:endParaRPr lang="en-US" altLang="en-US" sz="2000" b="1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lnSpc>
                <a:spcPct val="90000"/>
              </a:lnSpc>
            </a:pP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Anaphylactoid 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urpura </a:t>
            </a:r>
            <a:endParaRPr lang="sr-Latn-RS" altLang="en-US" sz="20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lnSpc>
                <a:spcPct val="90000"/>
              </a:lnSpc>
            </a:pP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Clearly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defined type 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vasculitis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(vascular lesions contain IgA and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complement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lnSpc>
                <a:spcPct val="90000"/>
              </a:lnSpc>
            </a:pPr>
            <a:r>
              <a:rPr lang="en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It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occurs more often in children and young people</a:t>
            </a:r>
          </a:p>
          <a:p>
            <a:pPr>
              <a:lnSpc>
                <a:spcPct val="90000"/>
              </a:lnSpc>
            </a:pP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It is characterized by an inflammatory reaction in the capillaries, mesangial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tissue and arterioles, and is accompanied by </a:t>
            </a:r>
            <a:r>
              <a:rPr lang="en" alt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increased permeability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" alt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</a:t>
            </a:r>
            <a:r>
              <a:rPr lang="en" altLang="en-US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</a:t>
            </a:r>
            <a:r>
              <a:rPr lang="en" alt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blood vessels, exudation and bleeding.</a:t>
            </a:r>
          </a:p>
          <a:p>
            <a:pPr>
              <a:lnSpc>
                <a:spcPct val="90000"/>
              </a:lnSpc>
            </a:pP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syndrome can be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associated with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infection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the upper respiratory tract, 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most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often streptococcal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pharyngitis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 and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allergy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to food and drugs.</a:t>
            </a:r>
          </a:p>
          <a:p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Clinical manifestation: purpura of the extensor sides of the arms, legs and gluteal part, polyarthralgia, arthritis, abdominal colic, hematuria, focal glomerulonephritis.</a:t>
            </a:r>
          </a:p>
          <a:p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Hemostasis tests are 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normal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  <a:endParaRPr lang="en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Therapy: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simptomatic, g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lycocorticoids (do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not affect the course of the disease, but reduce polyarthralgia and abdominal colic ) .</a:t>
            </a:r>
            <a:r>
              <a:rPr lang="en" altLang="en-US" sz="20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</a:t>
            </a:r>
            <a:endParaRPr lang="en-US" altLang="en-US" sz="2000" b="1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lnSpc>
                <a:spcPct val="90000"/>
              </a:lnSpc>
            </a:pPr>
            <a:endParaRPr lang="sr-Cyrl-C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sr-Cyrl-CS" altLang="en-US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</a:t>
            </a:r>
            <a:endParaRPr lang="en-US" altLang="en-US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lnSpc>
                <a:spcPct val="90000"/>
              </a:lnSpc>
            </a:pPr>
            <a:endParaRPr lang="en-US" altLang="en-US" sz="2400" b="1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814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>
          <a:xfrm>
            <a:off x="500063" y="500063"/>
            <a:ext cx="8229600" cy="796925"/>
          </a:xfrm>
        </p:spPr>
        <p:txBody>
          <a:bodyPr/>
          <a:lstStyle/>
          <a:p>
            <a:r>
              <a:rPr lang="en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Vascular hemorrhagic syndrome</a:t>
            </a:r>
            <a:r>
              <a:rPr lang="sr-Cyrl-CS" alt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sr-Cyrl-CS" alt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endParaRPr lang="en-US" altLang="en-U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1478280"/>
            <a:ext cx="3600400" cy="390144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55776" y="4871948"/>
            <a:ext cx="36004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 eaLnBrk="1" hangingPunct="1"/>
            <a:r>
              <a:rPr lang="en" altLang="en-US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Purpura Henoch-Schoenlein</a:t>
            </a:r>
          </a:p>
          <a:p>
            <a:pPr eaLnBrk="1" hangingPunct="1"/>
            <a:endParaRPr lang="en-US" altLang="en-U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7672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000125"/>
          </a:xfrm>
        </p:spPr>
        <p:txBody>
          <a:bodyPr/>
          <a:lstStyle/>
          <a:p>
            <a:r>
              <a:rPr lang="en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Vascular hemorrhagic syndrome</a:t>
            </a:r>
            <a:endParaRPr lang="en-US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57188" y="1285875"/>
            <a:ext cx="878681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" altLang="en-US" sz="24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Allergic and/or inflammatory purpura </a:t>
            </a:r>
            <a:r>
              <a:rPr lang="en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 occurs in serum sickness, morbilliform or urticarial measles.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14313" y="2643188"/>
            <a:ext cx="892968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" altLang="en-US" sz="2400" b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Contact dermatitis to clothing, rubber, detergents, or some topical medications </a:t>
            </a:r>
            <a:r>
              <a:rPr lang="en" altLang="en-US" sz="24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can manifest as purpura.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14313" y="4429125"/>
            <a:ext cx="8929687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" altLang="en-US" sz="2400" b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Skin infiltration by malignant cells </a:t>
            </a:r>
            <a:r>
              <a:rPr lang="en" altLang="en-US" sz="24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can also produce purpura-like skin lesions.</a:t>
            </a:r>
          </a:p>
          <a:p>
            <a:pPr eaLnBrk="1" hangingPunct="1"/>
            <a:endParaRPr lang="en-US" altLang="en-US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74182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>
          <a:xfrm>
            <a:off x="428625" y="571500"/>
            <a:ext cx="8229600" cy="714375"/>
          </a:xfrm>
        </p:spPr>
        <p:txBody>
          <a:bodyPr/>
          <a:lstStyle/>
          <a:p>
            <a:r>
              <a:rPr lang="en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Vascular hemorrhagic syndrome</a:t>
            </a:r>
            <a:r>
              <a:rPr lang="en" altLang="en-US" sz="32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en-US" altLang="en-US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endParaRPr lang="en-US" altLang="en-U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4275" name="Content Placeholder 2"/>
          <p:cNvSpPr>
            <a:spLocks noGrp="1"/>
          </p:cNvSpPr>
          <p:nvPr>
            <p:ph idx="1"/>
          </p:nvPr>
        </p:nvSpPr>
        <p:spPr>
          <a:xfrm>
            <a:off x="168337" y="928687"/>
            <a:ext cx="8750175" cy="5626100"/>
          </a:xfrm>
        </p:spPr>
        <p:txBody>
          <a:bodyPr/>
          <a:lstStyle/>
          <a:p>
            <a:pPr>
              <a:buFontTx/>
              <a:buNone/>
            </a:pPr>
            <a:endParaRPr lang="sr-Cyrl-CS" altLang="en-US" sz="2200" b="1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None/>
            </a:pPr>
            <a:r>
              <a:rPr lang="en-US" altLang="en-US" sz="22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Purple due to reduced mechanical </a:t>
            </a:r>
            <a:r>
              <a:rPr lang="en-US" altLang="en-US" sz="22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integrity</a:t>
            </a:r>
            <a:r>
              <a:rPr lang="sr-Latn-RS" altLang="en-US" sz="22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of </a:t>
            </a:r>
            <a:r>
              <a:rPr lang="en-US" altLang="en-US" sz="22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microcirculation </a:t>
            </a:r>
            <a:r>
              <a:rPr lang="en-US" altLang="en-US" sz="22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and </a:t>
            </a:r>
            <a:endParaRPr lang="sr-Latn-RS" altLang="en-US" sz="2200" b="1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None/>
            </a:pPr>
            <a:r>
              <a:rPr lang="en-US" altLang="en-US" sz="22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supporting </a:t>
            </a:r>
            <a:r>
              <a:rPr lang="en-US" altLang="en-US" sz="22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tissue</a:t>
            </a:r>
            <a:endParaRPr lang="en-US" altLang="en-U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85750" y="2286000"/>
            <a:ext cx="8501063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" altLang="en-US" sz="22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Senile purpura : </a:t>
            </a:r>
            <a:r>
              <a:rPr lang="en" alt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occurs </a:t>
            </a:r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 elderly </a:t>
            </a:r>
            <a:r>
              <a:rPr lang="en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people</a:t>
            </a:r>
          </a:p>
          <a:p>
            <a:pPr eaLnBrk="1" hangingPunct="1"/>
            <a:r>
              <a:rPr lang="en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-reduction </a:t>
            </a:r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collagen, elastin and</a:t>
            </a:r>
            <a:endParaRPr lang="sr-Cyrl-CS" altLang="en-US" sz="22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/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 </a:t>
            </a:r>
            <a:r>
              <a:rPr lang="en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chronic </a:t>
            </a:r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skin damage by sunbathing,</a:t>
            </a:r>
            <a:endParaRPr lang="sr-Cyrl-CS" altLang="en-US" sz="22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/>
            <a:r>
              <a:rPr lang="en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always </a:t>
            </a:r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occurs on the outside of the forearms and hands.</a:t>
            </a:r>
            <a:endParaRPr lang="sr-Cyrl-CS" altLang="en-US" sz="22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/>
            <a:r>
              <a:rPr lang="en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Therapy </a:t>
            </a:r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symptomatic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85750" y="4000500"/>
            <a:ext cx="8858250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" altLang="en-US" sz="22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Purpura in Cushing's syndrome : </a:t>
            </a:r>
            <a:endParaRPr lang="sr-Latn-RS" altLang="en-US" sz="2200" b="1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/>
            <a:r>
              <a:rPr lang="sr-Latn-RS" altLang="en-US" sz="22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</a:t>
            </a:r>
            <a:r>
              <a:rPr lang="en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characterized </a:t>
            </a:r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by bright red changes on the extensor and flexor sides of the arms and legs. </a:t>
            </a:r>
            <a:endParaRPr lang="sr-Latn-RS" altLang="en-US" sz="22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/>
            <a:r>
              <a:rPr lang="en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Diagnosis</a:t>
            </a:r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en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pathohistological</a:t>
            </a:r>
            <a:r>
              <a:rPr lang="sr-Latn-RS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</a:t>
            </a:r>
            <a:r>
              <a:rPr lang="en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loss of dermal connective tissue with thinned epidermis. </a:t>
            </a:r>
            <a:endParaRPr lang="sr-Latn-RS" altLang="en-US" sz="22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/>
            <a:r>
              <a:rPr lang="en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Therapy</a:t>
            </a:r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treatment of the underlying disease .</a:t>
            </a:r>
          </a:p>
          <a:p>
            <a:pPr eaLnBrk="1" hangingPunct="1"/>
            <a:endParaRPr lang="en-US" altLang="en-U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85750" y="4428291"/>
            <a:ext cx="9072563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sr-Cyrl-CS" altLang="en-US" sz="22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52761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229600" cy="1143000"/>
          </a:xfrm>
        </p:spPr>
        <p:txBody>
          <a:bodyPr/>
          <a:lstStyle/>
          <a:p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Coagulation factors</a:t>
            </a:r>
            <a:endParaRPr lang="en-US" altLang="en-US" sz="32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sr-Latn-RS" altLang="en-US" sz="2000" dirty="0" smtClea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sr-Latn-RS" altLang="en-US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E</a:t>
            </a:r>
            <a:r>
              <a:rPr lang="en" altLang="en-US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nzymes </a:t>
            </a:r>
            <a:r>
              <a:rPr lang="en" altLang="en-US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or cofactors</a:t>
            </a:r>
          </a:p>
          <a:p>
            <a:r>
              <a:rPr lang="en" altLang="en-US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In </a:t>
            </a:r>
            <a:r>
              <a:rPr lang="sr-Latn-RS" altLang="en-US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blood</a:t>
            </a:r>
            <a:r>
              <a:rPr lang="en" altLang="en-US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, they are in an inactive form</a:t>
            </a:r>
          </a:p>
          <a:p>
            <a:r>
              <a:rPr lang="en" altLang="en-US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after a blood vessel injury, when coagulation is activated, </a:t>
            </a:r>
            <a:endParaRPr lang="sr-Latn-RS" altLang="en-US" sz="2400" dirty="0" smtClea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sr-Latn-RS" altLang="en-US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Factor </a:t>
            </a:r>
            <a:r>
              <a:rPr lang="en" altLang="en-US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undergo proteolysis under the influence </a:t>
            </a:r>
            <a:r>
              <a:rPr lang="en-US" alt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of the </a:t>
            </a:r>
            <a:r>
              <a:rPr lang="en-US" altLang="en-US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factor </a:t>
            </a:r>
            <a:r>
              <a:rPr lang="en-US" alt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that precedes it in the coagulation process</a:t>
            </a:r>
          </a:p>
          <a:p>
            <a:pPr marL="0" indent="0">
              <a:buNone/>
            </a:pPr>
            <a:endParaRPr lang="en-US" alt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731311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>
          <a:xfrm>
            <a:off x="413615" y="13274"/>
            <a:ext cx="8229600" cy="1143001"/>
          </a:xfrm>
        </p:spPr>
        <p:txBody>
          <a:bodyPr/>
          <a:lstStyle/>
          <a:p>
            <a:r>
              <a:rPr lang="en" altLang="en-US" sz="3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Vascular hemorrhagic syndrome</a:t>
            </a:r>
            <a:endParaRPr lang="en-US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5299" name="Content Placeholder 2"/>
          <p:cNvSpPr>
            <a:spLocks noGrp="1"/>
          </p:cNvSpPr>
          <p:nvPr>
            <p:ph idx="1"/>
          </p:nvPr>
        </p:nvSpPr>
        <p:spPr>
          <a:xfrm>
            <a:off x="428625" y="960331"/>
            <a:ext cx="8229600" cy="5162897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sz="20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Purple due to reduced mechanical integrity</a:t>
            </a:r>
            <a:r>
              <a:rPr lang="sr-Latn-RS" altLang="en-US" sz="20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of </a:t>
            </a:r>
            <a:r>
              <a:rPr lang="en-US" altLang="en-US" sz="20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microcirculation and supporting </a:t>
            </a:r>
            <a:endParaRPr lang="sr-Latn-RS" altLang="en-US" sz="2000" b="1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None/>
            </a:pPr>
            <a:r>
              <a:rPr lang="en-US" altLang="en-US" sz="20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tissue</a:t>
            </a: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None/>
            </a:pPr>
            <a:r>
              <a:rPr lang="en" altLang="en-US" sz="20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Lack </a:t>
            </a:r>
            <a:r>
              <a:rPr lang="en" altLang="en-US" sz="20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vitamin C: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 </a:t>
            </a:r>
            <a:r>
              <a:rPr lang="en" altLang="en-US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disorders </a:t>
            </a:r>
            <a:r>
              <a:rPr lang="en" alt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 </a:t>
            </a:r>
            <a:r>
              <a:rPr lang="en" altLang="en-US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collagen synthesis</a:t>
            </a:r>
            <a:endParaRPr lang="sr-Cyrl-C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None/>
            </a:pP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 petechial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 on the skin,</a:t>
            </a:r>
            <a:endParaRPr lang="sr-Cyrl-CS" altLang="en-US" sz="20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None/>
            </a:pP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hemorrhagic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gingivitis or stomatitis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</a:t>
            </a:r>
          </a:p>
          <a:p>
            <a:pPr>
              <a:buFontTx/>
              <a:buChar char="-"/>
            </a:pP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 the muscles</a:t>
            </a:r>
            <a:endParaRPr lang="sr-Cyrl-CS" altLang="en-US" sz="20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Char char="-"/>
            </a:pP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from the digestive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tract</a:t>
            </a:r>
          </a:p>
          <a:p>
            <a:pPr>
              <a:buFontTx/>
              <a:buChar char="-"/>
            </a:pP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and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 from the urinary tract.</a:t>
            </a:r>
            <a:endParaRPr lang="sr-Cyrl-CS" altLang="en-US" sz="20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None/>
            </a:pP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Diagnosis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based on findings of skin hyperkeratosis, gingival hyperplasia and low concentrations of vitamin C in leukocytes.</a:t>
            </a:r>
            <a:endParaRPr lang="sr-Cyrl-CS" altLang="en-US" sz="20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None/>
            </a:pP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Therapy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Vitamin C up to 3000mg</a:t>
            </a:r>
          </a:p>
          <a:p>
            <a:pPr>
              <a:buFontTx/>
              <a:buNone/>
            </a:pPr>
            <a:r>
              <a:rPr lang="en" altLang="en-US" sz="20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Purpura simplex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it occurs in women in the reproductive age and is most likely a consequence of the action of hormones on the walls of small blood vessels.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Therapy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symptomatic.</a:t>
            </a:r>
          </a:p>
          <a:p>
            <a:endParaRPr lang="sr-Cyrl-C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5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>
          <a:xfrm>
            <a:off x="428625" y="571500"/>
            <a:ext cx="8229600" cy="439738"/>
          </a:xfrm>
        </p:spPr>
        <p:txBody>
          <a:bodyPr/>
          <a:lstStyle/>
          <a:p>
            <a:r>
              <a:rPr lang="en" altLang="en-US" sz="3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Vascular hemorrhagic syndrome</a:t>
            </a:r>
            <a:endParaRPr lang="en-US" altLang="en-US" sz="32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6323" name="Content Placeholder 2"/>
          <p:cNvSpPr>
            <a:spLocks noGrp="1"/>
          </p:cNvSpPr>
          <p:nvPr>
            <p:ph idx="1"/>
          </p:nvPr>
        </p:nvSpPr>
        <p:spPr>
          <a:xfrm>
            <a:off x="457200" y="857250"/>
            <a:ext cx="8229600" cy="5268913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endParaRPr lang="sr-Cyrl-CS" altLang="en-US" sz="2200" b="1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sr-Cyrl-CS" altLang="en-US" sz="2200" b="1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None/>
            </a:pPr>
            <a:r>
              <a:rPr lang="en-US" altLang="en-US" sz="24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Purple due to reduced mechanical integrity</a:t>
            </a:r>
            <a:r>
              <a:rPr lang="sr-Latn-RS" altLang="en-US" sz="24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of </a:t>
            </a:r>
            <a:r>
              <a:rPr lang="en-US" altLang="en-US" sz="24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microcirculation </a:t>
            </a:r>
            <a:endParaRPr lang="sr-Latn-RS" altLang="en-US" sz="2400" b="1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None/>
            </a:pPr>
            <a:r>
              <a:rPr lang="en-US" altLang="en-US" sz="24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and </a:t>
            </a:r>
            <a:r>
              <a:rPr lang="en-US" altLang="en-US" sz="24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supporting tissue</a:t>
            </a:r>
            <a:endParaRPr lang="en-US" altLang="en-US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None/>
            </a:pPr>
            <a:endParaRPr lang="en-US" altLang="en-U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57188" y="3071813"/>
            <a:ext cx="8786812" cy="1920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en" altLang="en-US" sz="22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Infiltration of a blood vessel by amyloid:</a:t>
            </a:r>
            <a:endParaRPr lang="sr-Cyrl-CS" altLang="en-US" sz="2200" b="1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increased </a:t>
            </a:r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fragility of the walls of small blood </a:t>
            </a:r>
            <a:r>
              <a:rPr lang="en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vessels</a:t>
            </a:r>
          </a:p>
          <a:p>
            <a:pPr marL="342900" indent="-342900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200" dirty="0">
                <a:solidFill>
                  <a:srgbClr val="3366C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</a:t>
            </a:r>
            <a:r>
              <a:rPr lang="en" altLang="en-US" sz="22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at the slightest trauma, or </a:t>
            </a:r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at increased transmural pressure in blood vessels.</a:t>
            </a:r>
            <a:endParaRPr lang="sr-Cyrl-CS" altLang="en-US" sz="22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These </a:t>
            </a:r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changes are characteristic of primary amyloidosis, plasmacytoma and multiple myeloma.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51817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altLang="en-US" sz="3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Vascular hemorrhagic syndrome</a:t>
            </a:r>
            <a:endParaRPr lang="en-US" altLang="en-US" sz="32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83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en-US" sz="24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Purpura due to increased transmural </a:t>
            </a:r>
            <a:r>
              <a:rPr lang="en-US" altLang="en-US" sz="24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pressure</a:t>
            </a:r>
            <a:endParaRPr lang="sr-Latn-RS" altLang="en-US" sz="2400" b="1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None/>
            </a:pPr>
            <a:endParaRPr lang="sr-Cyrl-CS" altLang="en-US" sz="2400" b="1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" altLang="en-U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Acute increase in </a:t>
            </a:r>
            <a:r>
              <a:rPr lang="en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transmural </a:t>
            </a:r>
            <a:r>
              <a:rPr lang="en" altLang="en-U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pressure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" altLang="en-U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during coughing,</a:t>
            </a:r>
            <a:endParaRPr lang="sr-Cyrl-CS" altLang="en-US" sz="24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" altLang="en-U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vomiting </a:t>
            </a:r>
            <a:r>
              <a:rPr lang="en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</a:t>
            </a:r>
            <a:endParaRPr lang="sr-Cyrl-CS" altLang="en-US" sz="24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" altLang="en-U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when </a:t>
            </a:r>
            <a:r>
              <a:rPr lang="en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lifting heavy loads </a:t>
            </a:r>
            <a:endParaRPr lang="en" altLang="en-US" sz="24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" altLang="en-U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childbirth </a:t>
            </a:r>
            <a:r>
              <a:rPr lang="en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</a:p>
          <a:p>
            <a:r>
              <a:rPr lang="en" altLang="en-U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Petechial </a:t>
            </a:r>
            <a:r>
              <a:rPr lang="en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hemorrhages on the face, neck, conjunctiva and chest</a:t>
            </a:r>
          </a:p>
          <a:p>
            <a:endParaRPr lang="en-US" altLang="en-U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975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1"/>
          <p:cNvSpPr>
            <a:spLocks noGrp="1"/>
          </p:cNvSpPr>
          <p:nvPr>
            <p:ph type="title"/>
          </p:nvPr>
        </p:nvSpPr>
        <p:spPr>
          <a:xfrm>
            <a:off x="500063" y="0"/>
            <a:ext cx="8229600" cy="1143000"/>
          </a:xfrm>
        </p:spPr>
        <p:txBody>
          <a:bodyPr/>
          <a:lstStyle/>
          <a:p>
            <a:r>
              <a:rPr lang="en" altLang="en-US" sz="3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Vascular hemorrhagic syndrome</a:t>
            </a:r>
            <a:endParaRPr lang="en-US" altLang="en-US" sz="32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9395" name="Content Placeholder 2"/>
          <p:cNvSpPr>
            <a:spLocks noGrp="1"/>
          </p:cNvSpPr>
          <p:nvPr>
            <p:ph idx="1"/>
          </p:nvPr>
        </p:nvSpPr>
        <p:spPr>
          <a:xfrm>
            <a:off x="214313" y="1143000"/>
            <a:ext cx="8929687" cy="4983163"/>
          </a:xfrm>
        </p:spPr>
        <p:txBody>
          <a:bodyPr/>
          <a:lstStyle/>
          <a:p>
            <a:pPr>
              <a:buFontTx/>
              <a:buNone/>
            </a:pPr>
            <a:r>
              <a:rPr lang="en" altLang="en-US" sz="22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Morbus Rendu-Osler-Weber (hereditary hemorrhagic telangiectasia)</a:t>
            </a:r>
          </a:p>
          <a:p>
            <a:r>
              <a:rPr lang="en" altLang="en-US" sz="22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Latn-RS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</a:t>
            </a:r>
            <a:r>
              <a:rPr lang="en-US" altLang="en-US" sz="2200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utosomal</a:t>
            </a:r>
            <a:r>
              <a:rPr lang="en-US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dominant </a:t>
            </a:r>
            <a:r>
              <a:rPr lang="en-US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inheritance</a:t>
            </a:r>
            <a:endParaRPr lang="en" alt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It is characterized by multiple dilatations of capillaries (telangiectasia) in the skin and mucous membranes (mouth, nose, GIT, lungs, CNS)</a:t>
            </a:r>
          </a:p>
          <a:p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Clinical </a:t>
            </a:r>
            <a:r>
              <a:rPr lang="en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</a:t>
            </a:r>
            <a:r>
              <a:rPr lang="sr-Latn-RS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resentation</a:t>
            </a:r>
            <a:r>
              <a:rPr lang="en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spontaneous bleeding from the telangiectatic capillaries of the nose or the entire gastro-intestinal tract, from the oral cavity to the rectum</a:t>
            </a:r>
          </a:p>
          <a:p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Epistaxis in 2-3 decades, the condition worsens with age.</a:t>
            </a:r>
          </a:p>
          <a:p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Complications: chronic blood loss, anemia, hemosiderosis</a:t>
            </a:r>
          </a:p>
          <a:p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Therapy: symptomatic, cauterization and laser without significant results</a:t>
            </a:r>
          </a:p>
          <a:p>
            <a:pPr>
              <a:buFontTx/>
              <a:buNone/>
            </a:pPr>
            <a:endParaRPr lang="en-US" alt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682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/>
          <p:cNvSpPr>
            <a:spLocks noGrp="1"/>
          </p:cNvSpPr>
          <p:nvPr>
            <p:ph type="title"/>
          </p:nvPr>
        </p:nvSpPr>
        <p:spPr>
          <a:xfrm>
            <a:off x="371475" y="786780"/>
            <a:ext cx="8472487" cy="1143000"/>
          </a:xfrm>
        </p:spPr>
        <p:txBody>
          <a:bodyPr/>
          <a:lstStyle/>
          <a:p>
            <a:r>
              <a:rPr lang="en" altLang="en-US" sz="3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M. Rendu Osler Weber ( vasculopathy)</a:t>
            </a:r>
            <a:r>
              <a:rPr lang="en-US" alt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en-US" alt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endParaRPr lang="en-US" altLang="en-U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99343" y="1479698"/>
            <a:ext cx="3744418" cy="17543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sr-Latn-R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sr-Latn-R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sr-Latn-R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sr-Latn-R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sr-Latn-R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sr-Latn-R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04977" y="1502772"/>
            <a:ext cx="4104456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sr-Latn-R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sr-Latn-R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sr-Latn-R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U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27392" y="4722361"/>
            <a:ext cx="4248864" cy="10226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715" y="1388016"/>
            <a:ext cx="7339023" cy="4295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66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1"/>
          <p:cNvSpPr>
            <a:spLocks noGrp="1"/>
          </p:cNvSpPr>
          <p:nvPr>
            <p:ph type="title"/>
          </p:nvPr>
        </p:nvSpPr>
        <p:spPr>
          <a:xfrm>
            <a:off x="428625" y="428625"/>
            <a:ext cx="8229600" cy="928688"/>
          </a:xfrm>
        </p:spPr>
        <p:txBody>
          <a:bodyPr/>
          <a:lstStyle/>
          <a:p>
            <a:r>
              <a:rPr lang="en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Vascular hemorrhagic syndrome</a:t>
            </a:r>
            <a:endParaRPr lang="en-US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57188" y="1643063"/>
            <a:ext cx="8358187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" altLang="en-US" sz="22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Petechial bleeding due to </a:t>
            </a:r>
            <a:r>
              <a:rPr lang="en" altLang="en-US" sz="2200" b="1" dirty="0" smtClean="0">
                <a:solidFill>
                  <a:srgbClr val="3366C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fragility </a:t>
            </a:r>
            <a:r>
              <a:rPr lang="en" altLang="en-US" sz="2200" b="1" dirty="0">
                <a:solidFill>
                  <a:srgbClr val="3366C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blood vessels </a:t>
            </a:r>
            <a:r>
              <a:rPr lang="sr-Latn-RS" altLang="en-US" sz="2200" b="1" dirty="0" smtClean="0">
                <a:solidFill>
                  <a:srgbClr val="3366C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en" altLang="en-US" sz="22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congenital </a:t>
            </a:r>
            <a:r>
              <a:rPr lang="en" altLang="en-US" sz="22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disorders in the structure </a:t>
            </a:r>
            <a:r>
              <a:rPr lang="en" altLang="en-US" sz="2200" b="1" dirty="0">
                <a:solidFill>
                  <a:srgbClr val="3366C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the connective </a:t>
            </a:r>
            <a:r>
              <a:rPr lang="en" altLang="en-US" sz="2200" b="1" dirty="0" smtClean="0">
                <a:solidFill>
                  <a:srgbClr val="3366C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tissue</a:t>
            </a:r>
            <a:r>
              <a:rPr lang="sr-Latn-RS" altLang="en-US" sz="2200" b="1" dirty="0" smtClean="0">
                <a:solidFill>
                  <a:srgbClr val="3366C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r>
              <a:rPr lang="en" altLang="en-US" sz="2200" b="1" dirty="0" smtClean="0">
                <a:solidFill>
                  <a:srgbClr val="3366C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  <a:endParaRPr lang="en" altLang="en-US" sz="2200" b="1" dirty="0">
              <a:solidFill>
                <a:srgbClr val="3366CC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/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  <a:p>
            <a:pPr eaLnBrk="1" hangingPunct="1">
              <a:buFontTx/>
              <a:buChar char="•"/>
            </a:pPr>
            <a:r>
              <a:rPr lang="en" altLang="en-US" sz="22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Marfan syndrome</a:t>
            </a:r>
          </a:p>
          <a:p>
            <a:pPr eaLnBrk="1" hangingPunct="1">
              <a:buFontTx/>
              <a:buChar char="•"/>
            </a:pPr>
            <a:endParaRPr lang="sr-Cyrl-CS" altLang="en-US" sz="2200" b="1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en" altLang="en-US" sz="22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Ehler-Danlos syndrome: </a:t>
            </a:r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autosomal dominant </a:t>
            </a:r>
            <a:r>
              <a:rPr lang="en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inheritance</a:t>
            </a:r>
            <a:endParaRPr lang="sr-Latn-RS" altLang="en-US" sz="22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en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collagen </a:t>
            </a:r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deficiency with fragile blood vessels and connective tissue, </a:t>
            </a:r>
            <a:endParaRPr lang="sr-Latn-RS" altLang="en-US" sz="22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en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hyperplastic </a:t>
            </a:r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skin and hyperextensible joints</a:t>
            </a:r>
          </a:p>
          <a:p>
            <a:pPr eaLnBrk="1" hangingPunct="1">
              <a:buFontTx/>
              <a:buChar char="•"/>
            </a:pPr>
            <a:endParaRPr lang="sr-Latn-CS" altLang="en-US" sz="2200" b="1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en" altLang="en-US" sz="22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Pseudoxanthoma elasticum</a:t>
            </a:r>
            <a:endParaRPr lang="en-US" alt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50395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3"/>
          <p:cNvSpPr txBox="1">
            <a:spLocks noChangeArrowheads="1"/>
          </p:cNvSpPr>
          <p:nvPr/>
        </p:nvSpPr>
        <p:spPr bwMode="auto">
          <a:xfrm>
            <a:off x="838200" y="531544"/>
            <a:ext cx="288925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" altLang="en-US" sz="1800" b="1" dirty="0"/>
              <a:t>Blood vessel </a:t>
            </a:r>
            <a:r>
              <a:rPr lang="en" altLang="en-US" sz="1800" b="1" dirty="0" smtClean="0"/>
              <a:t>damage</a:t>
            </a:r>
            <a:endParaRPr lang="sr-Latn-RS" altLang="en-US" sz="1800" b="1" dirty="0" smtClean="0"/>
          </a:p>
          <a:p>
            <a:pPr>
              <a:spcBef>
                <a:spcPct val="0"/>
              </a:spcBef>
              <a:buNone/>
            </a:pPr>
            <a:r>
              <a:rPr lang="en-US" altLang="en-US" sz="1200" dirty="0" smtClean="0"/>
              <a:t>binding </a:t>
            </a:r>
            <a:r>
              <a:rPr lang="en-US" altLang="en-US" sz="1200" dirty="0"/>
              <a:t>of XII to collagen, increase in local concentration of XII, </a:t>
            </a:r>
            <a:r>
              <a:rPr lang="en-US" altLang="en-US" sz="1200" dirty="0" err="1"/>
              <a:t>autoactivation</a:t>
            </a:r>
            <a:r>
              <a:rPr lang="en-US" altLang="en-US" sz="1200" dirty="0"/>
              <a:t> of XII in </a:t>
            </a:r>
            <a:r>
              <a:rPr lang="en-US" altLang="en-US" sz="1200" dirty="0" err="1"/>
              <a:t>XIIa</a:t>
            </a:r>
            <a:endParaRPr lang="en" altLang="en-US" sz="1200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b="1" dirty="0"/>
          </a:p>
        </p:txBody>
      </p:sp>
      <p:sp>
        <p:nvSpPr>
          <p:cNvPr id="13315" name="Text Box 4"/>
          <p:cNvSpPr txBox="1">
            <a:spLocks noChangeArrowheads="1"/>
          </p:cNvSpPr>
          <p:nvPr/>
        </p:nvSpPr>
        <p:spPr bwMode="auto">
          <a:xfrm>
            <a:off x="2638425" y="3444875"/>
            <a:ext cx="466725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" altLang="en-US" sz="1800" b="1"/>
              <a:t>IX</a:t>
            </a:r>
          </a:p>
        </p:txBody>
      </p:sp>
      <p:sp>
        <p:nvSpPr>
          <p:cNvPr id="13316" name="Text Box 5"/>
          <p:cNvSpPr txBox="1">
            <a:spLocks noChangeArrowheads="1"/>
          </p:cNvSpPr>
          <p:nvPr/>
        </p:nvSpPr>
        <p:spPr bwMode="auto">
          <a:xfrm>
            <a:off x="4070350" y="3429000"/>
            <a:ext cx="685800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" altLang="en-US" sz="1800" b="1">
                <a:solidFill>
                  <a:schemeClr val="hlink"/>
                </a:solidFill>
              </a:rPr>
              <a:t>IXa</a:t>
            </a:r>
          </a:p>
        </p:txBody>
      </p:sp>
      <p:sp>
        <p:nvSpPr>
          <p:cNvPr id="13317" name="AutoShape 6"/>
          <p:cNvSpPr>
            <a:spLocks noChangeArrowheads="1"/>
          </p:cNvSpPr>
          <p:nvPr/>
        </p:nvSpPr>
        <p:spPr bwMode="auto">
          <a:xfrm>
            <a:off x="3400425" y="3521075"/>
            <a:ext cx="609600" cy="228600"/>
          </a:xfrm>
          <a:prstGeom prst="rightArrow">
            <a:avLst>
              <a:gd name="adj1" fmla="val 50000"/>
              <a:gd name="adj2" fmla="val 66667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3318" name="AutoShape 7"/>
          <p:cNvSpPr>
            <a:spLocks noChangeArrowheads="1"/>
          </p:cNvSpPr>
          <p:nvPr/>
        </p:nvSpPr>
        <p:spPr bwMode="auto">
          <a:xfrm>
            <a:off x="3552825" y="3063875"/>
            <a:ext cx="228600" cy="381000"/>
          </a:xfrm>
          <a:prstGeom prst="downArrow">
            <a:avLst>
              <a:gd name="adj1" fmla="val 50000"/>
              <a:gd name="adj2" fmla="val 41667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3319" name="Text Box 10"/>
          <p:cNvSpPr txBox="1">
            <a:spLocks noChangeArrowheads="1"/>
          </p:cNvSpPr>
          <p:nvPr/>
        </p:nvSpPr>
        <p:spPr bwMode="auto">
          <a:xfrm>
            <a:off x="1800225" y="2530475"/>
            <a:ext cx="6096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" altLang="en-US" sz="1800" b="1"/>
              <a:t>XI</a:t>
            </a:r>
          </a:p>
        </p:txBody>
      </p:sp>
      <p:sp>
        <p:nvSpPr>
          <p:cNvPr id="13320" name="Text Box 11"/>
          <p:cNvSpPr txBox="1">
            <a:spLocks noChangeArrowheads="1"/>
          </p:cNvSpPr>
          <p:nvPr/>
        </p:nvSpPr>
        <p:spPr bwMode="auto">
          <a:xfrm>
            <a:off x="3232150" y="2514600"/>
            <a:ext cx="685800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" altLang="en-US" sz="1800" b="1">
                <a:solidFill>
                  <a:schemeClr val="hlink"/>
                </a:solidFill>
              </a:rPr>
              <a:t>XIa</a:t>
            </a:r>
          </a:p>
        </p:txBody>
      </p:sp>
      <p:sp>
        <p:nvSpPr>
          <p:cNvPr id="13321" name="AutoShape 12"/>
          <p:cNvSpPr>
            <a:spLocks noChangeArrowheads="1"/>
          </p:cNvSpPr>
          <p:nvPr/>
        </p:nvSpPr>
        <p:spPr bwMode="auto">
          <a:xfrm>
            <a:off x="2562225" y="2606675"/>
            <a:ext cx="609600" cy="228600"/>
          </a:xfrm>
          <a:prstGeom prst="rightArrow">
            <a:avLst>
              <a:gd name="adj1" fmla="val 50000"/>
              <a:gd name="adj2" fmla="val 66667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3322" name="AutoShape 13"/>
          <p:cNvSpPr>
            <a:spLocks noChangeArrowheads="1"/>
          </p:cNvSpPr>
          <p:nvPr/>
        </p:nvSpPr>
        <p:spPr bwMode="auto">
          <a:xfrm>
            <a:off x="2714625" y="2149475"/>
            <a:ext cx="228600" cy="381000"/>
          </a:xfrm>
          <a:prstGeom prst="downArrow">
            <a:avLst>
              <a:gd name="adj1" fmla="val 50000"/>
              <a:gd name="adj2" fmla="val 41667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3323" name="Text Box 15"/>
          <p:cNvSpPr txBox="1">
            <a:spLocks noChangeArrowheads="1"/>
          </p:cNvSpPr>
          <p:nvPr/>
        </p:nvSpPr>
        <p:spPr bwMode="auto">
          <a:xfrm>
            <a:off x="3324225" y="4283075"/>
            <a:ext cx="403225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" altLang="en-US" sz="1800" b="1"/>
              <a:t>X</a:t>
            </a:r>
            <a:r>
              <a:rPr lang="en" altLang="en-US" sz="1800" b="1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3324" name="Text Box 16"/>
          <p:cNvSpPr txBox="1">
            <a:spLocks noChangeArrowheads="1"/>
          </p:cNvSpPr>
          <p:nvPr/>
        </p:nvSpPr>
        <p:spPr bwMode="auto">
          <a:xfrm>
            <a:off x="4756150" y="4267200"/>
            <a:ext cx="566738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" altLang="en-US" sz="1800" b="1">
                <a:solidFill>
                  <a:schemeClr val="hlink"/>
                </a:solidFill>
              </a:rPr>
              <a:t>Xa</a:t>
            </a:r>
          </a:p>
        </p:txBody>
      </p:sp>
      <p:sp>
        <p:nvSpPr>
          <p:cNvPr id="13325" name="AutoShape 17"/>
          <p:cNvSpPr>
            <a:spLocks noChangeArrowheads="1"/>
          </p:cNvSpPr>
          <p:nvPr/>
        </p:nvSpPr>
        <p:spPr bwMode="auto">
          <a:xfrm>
            <a:off x="4086225" y="4359275"/>
            <a:ext cx="609600" cy="228600"/>
          </a:xfrm>
          <a:prstGeom prst="rightArrow">
            <a:avLst>
              <a:gd name="adj1" fmla="val 50000"/>
              <a:gd name="adj2" fmla="val 66667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3326" name="AutoShape 18"/>
          <p:cNvSpPr>
            <a:spLocks noChangeArrowheads="1"/>
          </p:cNvSpPr>
          <p:nvPr/>
        </p:nvSpPr>
        <p:spPr bwMode="auto">
          <a:xfrm>
            <a:off x="4238625" y="3902075"/>
            <a:ext cx="228600" cy="381000"/>
          </a:xfrm>
          <a:prstGeom prst="downArrow">
            <a:avLst>
              <a:gd name="adj1" fmla="val 50000"/>
              <a:gd name="adj2" fmla="val 41667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3327" name="Text Box 20"/>
          <p:cNvSpPr txBox="1">
            <a:spLocks noChangeArrowheads="1"/>
          </p:cNvSpPr>
          <p:nvPr/>
        </p:nvSpPr>
        <p:spPr bwMode="auto">
          <a:xfrm>
            <a:off x="1038225" y="1616075"/>
            <a:ext cx="728663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" altLang="en-US" sz="1800" b="1"/>
              <a:t>XII</a:t>
            </a:r>
          </a:p>
        </p:txBody>
      </p:sp>
      <p:sp>
        <p:nvSpPr>
          <p:cNvPr id="13328" name="Text Box 21"/>
          <p:cNvSpPr txBox="1">
            <a:spLocks noChangeArrowheads="1"/>
          </p:cNvSpPr>
          <p:nvPr/>
        </p:nvSpPr>
        <p:spPr bwMode="auto">
          <a:xfrm>
            <a:off x="2470150" y="1600200"/>
            <a:ext cx="804863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" altLang="en-US" sz="1800" b="1">
                <a:solidFill>
                  <a:schemeClr val="hlink"/>
                </a:solidFill>
              </a:rPr>
              <a:t>XIIa</a:t>
            </a:r>
          </a:p>
        </p:txBody>
      </p:sp>
      <p:sp>
        <p:nvSpPr>
          <p:cNvPr id="13329" name="AutoShape 22"/>
          <p:cNvSpPr>
            <a:spLocks noChangeArrowheads="1"/>
          </p:cNvSpPr>
          <p:nvPr/>
        </p:nvSpPr>
        <p:spPr bwMode="auto">
          <a:xfrm>
            <a:off x="1800225" y="1692275"/>
            <a:ext cx="609600" cy="228600"/>
          </a:xfrm>
          <a:prstGeom prst="rightArrow">
            <a:avLst>
              <a:gd name="adj1" fmla="val 50000"/>
              <a:gd name="adj2" fmla="val 66667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3330" name="AutoShape 23"/>
          <p:cNvSpPr>
            <a:spLocks noChangeArrowheads="1"/>
          </p:cNvSpPr>
          <p:nvPr/>
        </p:nvSpPr>
        <p:spPr bwMode="auto">
          <a:xfrm>
            <a:off x="1952625" y="1235075"/>
            <a:ext cx="228600" cy="381000"/>
          </a:xfrm>
          <a:prstGeom prst="downArrow">
            <a:avLst>
              <a:gd name="adj1" fmla="val 50000"/>
              <a:gd name="adj2" fmla="val 41667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3331" name="Text Box 24"/>
          <p:cNvSpPr txBox="1">
            <a:spLocks noChangeArrowheads="1"/>
          </p:cNvSpPr>
          <p:nvPr/>
        </p:nvSpPr>
        <p:spPr bwMode="auto">
          <a:xfrm>
            <a:off x="6003925" y="762000"/>
            <a:ext cx="21097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" altLang="en-US" sz="1800" b="1"/>
              <a:t>Tissue damage</a:t>
            </a:r>
            <a:endParaRPr lang="en-US" altLang="en-US" sz="1800" b="1"/>
          </a:p>
        </p:txBody>
      </p:sp>
      <p:sp>
        <p:nvSpPr>
          <p:cNvPr id="13332" name="Text Box 25"/>
          <p:cNvSpPr txBox="1">
            <a:spLocks noChangeArrowheads="1"/>
          </p:cNvSpPr>
          <p:nvPr/>
        </p:nvSpPr>
        <p:spPr bwMode="auto">
          <a:xfrm>
            <a:off x="6080125" y="1463675"/>
            <a:ext cx="1901825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" altLang="en-US" sz="1800" b="1"/>
              <a:t>Tissue factor</a:t>
            </a:r>
            <a:endParaRPr lang="en-US" altLang="en-US" sz="1800" b="1"/>
          </a:p>
        </p:txBody>
      </p:sp>
      <p:sp>
        <p:nvSpPr>
          <p:cNvPr id="13333" name="Text Box 26"/>
          <p:cNvSpPr txBox="1">
            <a:spLocks noChangeArrowheads="1"/>
          </p:cNvSpPr>
          <p:nvPr/>
        </p:nvSpPr>
        <p:spPr bwMode="auto">
          <a:xfrm>
            <a:off x="6156325" y="2301875"/>
            <a:ext cx="1828800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" altLang="en-US" sz="1800"/>
              <a:t>thromboplastin</a:t>
            </a:r>
            <a:endParaRPr lang="en-US" altLang="en-US" sz="1800"/>
          </a:p>
        </p:txBody>
      </p:sp>
      <p:sp>
        <p:nvSpPr>
          <p:cNvPr id="13334" name="Text Box 28"/>
          <p:cNvSpPr txBox="1">
            <a:spLocks noChangeArrowheads="1"/>
          </p:cNvSpPr>
          <p:nvPr/>
        </p:nvSpPr>
        <p:spPr bwMode="auto">
          <a:xfrm>
            <a:off x="5943600" y="3444875"/>
            <a:ext cx="881063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" altLang="en-US" sz="1800" b="1"/>
              <a:t>VIIa</a:t>
            </a:r>
          </a:p>
        </p:txBody>
      </p:sp>
      <p:sp>
        <p:nvSpPr>
          <p:cNvPr id="13335" name="Text Box 29"/>
          <p:cNvSpPr txBox="1">
            <a:spLocks noChangeArrowheads="1"/>
          </p:cNvSpPr>
          <p:nvPr/>
        </p:nvSpPr>
        <p:spPr bwMode="auto">
          <a:xfrm>
            <a:off x="7375525" y="3444875"/>
            <a:ext cx="466725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" altLang="en-US" sz="1800" b="1"/>
              <a:t>VII</a:t>
            </a:r>
          </a:p>
        </p:txBody>
      </p:sp>
      <p:sp>
        <p:nvSpPr>
          <p:cNvPr id="13336" name="AutoShape 30"/>
          <p:cNvSpPr>
            <a:spLocks noChangeArrowheads="1"/>
          </p:cNvSpPr>
          <p:nvPr/>
        </p:nvSpPr>
        <p:spPr bwMode="auto">
          <a:xfrm flipH="1">
            <a:off x="6705600" y="3521075"/>
            <a:ext cx="609600" cy="228600"/>
          </a:xfrm>
          <a:prstGeom prst="rightArrow">
            <a:avLst>
              <a:gd name="adj1" fmla="val 50000"/>
              <a:gd name="adj2" fmla="val 66667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3337" name="AutoShape 31"/>
          <p:cNvSpPr>
            <a:spLocks noChangeArrowheads="1"/>
          </p:cNvSpPr>
          <p:nvPr/>
        </p:nvSpPr>
        <p:spPr bwMode="auto">
          <a:xfrm>
            <a:off x="6858000" y="2927350"/>
            <a:ext cx="228600" cy="381000"/>
          </a:xfrm>
          <a:prstGeom prst="downArrow">
            <a:avLst>
              <a:gd name="adj1" fmla="val 50000"/>
              <a:gd name="adj2" fmla="val 41667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3338" name="Text Box 33"/>
          <p:cNvSpPr txBox="1">
            <a:spLocks noChangeArrowheads="1"/>
          </p:cNvSpPr>
          <p:nvPr/>
        </p:nvSpPr>
        <p:spPr bwMode="auto">
          <a:xfrm>
            <a:off x="6324600" y="4283075"/>
            <a:ext cx="403225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" altLang="en-US" sz="1800" b="1"/>
              <a:t>X</a:t>
            </a:r>
            <a:r>
              <a:rPr lang="en" altLang="en-US" sz="1800" b="1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3339" name="AutoShape 35"/>
          <p:cNvSpPr>
            <a:spLocks noChangeArrowheads="1"/>
          </p:cNvSpPr>
          <p:nvPr/>
        </p:nvSpPr>
        <p:spPr bwMode="auto">
          <a:xfrm flipH="1">
            <a:off x="5410200" y="4359275"/>
            <a:ext cx="609600" cy="228600"/>
          </a:xfrm>
          <a:prstGeom prst="rightArrow">
            <a:avLst>
              <a:gd name="adj1" fmla="val 50000"/>
              <a:gd name="adj2" fmla="val 66667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3340" name="AutoShape 36"/>
          <p:cNvSpPr>
            <a:spLocks noChangeArrowheads="1"/>
          </p:cNvSpPr>
          <p:nvPr/>
        </p:nvSpPr>
        <p:spPr bwMode="auto">
          <a:xfrm>
            <a:off x="6400800" y="3902075"/>
            <a:ext cx="228600" cy="381000"/>
          </a:xfrm>
          <a:prstGeom prst="downArrow">
            <a:avLst>
              <a:gd name="adj1" fmla="val 50000"/>
              <a:gd name="adj2" fmla="val 41667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3341" name="Text Box 37"/>
          <p:cNvSpPr txBox="1">
            <a:spLocks noChangeArrowheads="1"/>
          </p:cNvSpPr>
          <p:nvPr/>
        </p:nvSpPr>
        <p:spPr bwMode="auto">
          <a:xfrm>
            <a:off x="2879725" y="5197475"/>
            <a:ext cx="1587500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" altLang="en-US" sz="1800" b="1"/>
              <a:t>prothrombin</a:t>
            </a:r>
            <a:endParaRPr lang="en-US" altLang="en-US" sz="1800" b="1"/>
          </a:p>
        </p:txBody>
      </p:sp>
      <p:sp>
        <p:nvSpPr>
          <p:cNvPr id="8222" name="Text Box 38"/>
          <p:cNvSpPr txBox="1">
            <a:spLocks noChangeArrowheads="1"/>
          </p:cNvSpPr>
          <p:nvPr/>
        </p:nvSpPr>
        <p:spPr bwMode="auto">
          <a:xfrm>
            <a:off x="5570538" y="5143500"/>
            <a:ext cx="1171575" cy="369888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thrombin</a:t>
            </a:r>
            <a:endParaRPr lang="en-US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343" name="Text Box 39"/>
          <p:cNvSpPr txBox="1">
            <a:spLocks noChangeArrowheads="1"/>
          </p:cNvSpPr>
          <p:nvPr/>
        </p:nvSpPr>
        <p:spPr bwMode="auto">
          <a:xfrm>
            <a:off x="2983706" y="5610165"/>
            <a:ext cx="2738438" cy="6461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" altLang="en-US" sz="1800"/>
              <a:t>Fibrinogen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" altLang="en-US" sz="1400"/>
              <a:t>Separates fibrinopeptide A and B </a:t>
            </a:r>
            <a:r>
              <a:rPr lang="en" altLang="en-US" sz="1800"/>
              <a:t>, </a:t>
            </a:r>
            <a:endParaRPr lang="en-US" altLang="en-US" sz="1800"/>
          </a:p>
        </p:txBody>
      </p:sp>
      <p:sp>
        <p:nvSpPr>
          <p:cNvPr id="13344" name="Text Box 40"/>
          <p:cNvSpPr txBox="1">
            <a:spLocks noChangeArrowheads="1"/>
          </p:cNvSpPr>
          <p:nvPr/>
        </p:nvSpPr>
        <p:spPr bwMode="auto">
          <a:xfrm>
            <a:off x="6545263" y="5541963"/>
            <a:ext cx="2657475" cy="8001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" altLang="en-US" sz="1800"/>
              <a:t>Fibrin monomer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" altLang="en-US" sz="1400"/>
              <a:t>They are polymerized into soluble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" altLang="en-US" sz="1400"/>
              <a:t>fibrin</a:t>
            </a:r>
            <a:endParaRPr lang="en-US" altLang="en-US" sz="1400"/>
          </a:p>
        </p:txBody>
      </p:sp>
      <p:sp>
        <p:nvSpPr>
          <p:cNvPr id="13345" name="AutoShape 47"/>
          <p:cNvSpPr>
            <a:spLocks noChangeArrowheads="1"/>
          </p:cNvSpPr>
          <p:nvPr/>
        </p:nvSpPr>
        <p:spPr bwMode="auto">
          <a:xfrm>
            <a:off x="4768850" y="5257800"/>
            <a:ext cx="609600" cy="228600"/>
          </a:xfrm>
          <a:prstGeom prst="rightArrow">
            <a:avLst>
              <a:gd name="adj1" fmla="val 50000"/>
              <a:gd name="adj2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3346" name="AutoShape 48"/>
          <p:cNvSpPr>
            <a:spLocks noChangeArrowheads="1"/>
          </p:cNvSpPr>
          <p:nvPr/>
        </p:nvSpPr>
        <p:spPr bwMode="auto">
          <a:xfrm>
            <a:off x="5867400" y="5791200"/>
            <a:ext cx="609600" cy="228600"/>
          </a:xfrm>
          <a:prstGeom prst="rightArrow">
            <a:avLst>
              <a:gd name="adj1" fmla="val 50000"/>
              <a:gd name="adj2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3347" name="AutoShape 49"/>
          <p:cNvSpPr>
            <a:spLocks noChangeArrowheads="1"/>
          </p:cNvSpPr>
          <p:nvPr/>
        </p:nvSpPr>
        <p:spPr bwMode="auto">
          <a:xfrm>
            <a:off x="4953000" y="4724400"/>
            <a:ext cx="228600" cy="381000"/>
          </a:xfrm>
          <a:prstGeom prst="downArrow">
            <a:avLst>
              <a:gd name="adj1" fmla="val 50000"/>
              <a:gd name="adj2" fmla="val 41667"/>
            </a:avLst>
          </a:prstGeom>
          <a:solidFill>
            <a:srgbClr val="FFEA1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3348" name="AutoShape 50"/>
          <p:cNvSpPr>
            <a:spLocks noChangeArrowheads="1"/>
          </p:cNvSpPr>
          <p:nvPr/>
        </p:nvSpPr>
        <p:spPr bwMode="auto">
          <a:xfrm>
            <a:off x="5943600" y="5448300"/>
            <a:ext cx="228600" cy="381000"/>
          </a:xfrm>
          <a:prstGeom prst="downArrow">
            <a:avLst>
              <a:gd name="adj1" fmla="val 50000"/>
              <a:gd name="adj2" fmla="val 41667"/>
            </a:avLst>
          </a:prstGeom>
          <a:solidFill>
            <a:srgbClr val="FFEA1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3349" name="AutoShape 52"/>
          <p:cNvSpPr>
            <a:spLocks noChangeArrowheads="1"/>
          </p:cNvSpPr>
          <p:nvPr/>
        </p:nvSpPr>
        <p:spPr bwMode="auto">
          <a:xfrm>
            <a:off x="6858000" y="1905000"/>
            <a:ext cx="228600" cy="381000"/>
          </a:xfrm>
          <a:prstGeom prst="downArrow">
            <a:avLst>
              <a:gd name="adj1" fmla="val 50000"/>
              <a:gd name="adj2" fmla="val 41667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3350" name="AutoShape 53"/>
          <p:cNvSpPr>
            <a:spLocks noChangeArrowheads="1"/>
          </p:cNvSpPr>
          <p:nvPr/>
        </p:nvSpPr>
        <p:spPr bwMode="auto">
          <a:xfrm>
            <a:off x="6858000" y="1143000"/>
            <a:ext cx="228600" cy="381000"/>
          </a:xfrm>
          <a:prstGeom prst="downArrow">
            <a:avLst>
              <a:gd name="adj1" fmla="val 50000"/>
              <a:gd name="adj2" fmla="val 41667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3351" name="Text Box 55"/>
          <p:cNvSpPr txBox="1">
            <a:spLocks noChangeArrowheads="1"/>
          </p:cNvSpPr>
          <p:nvPr/>
        </p:nvSpPr>
        <p:spPr bwMode="auto">
          <a:xfrm>
            <a:off x="44450" y="123825"/>
            <a:ext cx="510857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sz="2000" b="1" dirty="0">
                <a:solidFill>
                  <a:srgbClr val="FFC000"/>
                </a:solidFill>
              </a:rPr>
              <a:t>Intrinsic Pathway</a:t>
            </a:r>
            <a:r>
              <a:rPr lang="en-US" sz="2000" b="1" dirty="0"/>
              <a:t> 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000" b="1" dirty="0">
              <a:solidFill>
                <a:srgbClr val="FFEA18"/>
              </a:solidFill>
            </a:endParaRPr>
          </a:p>
        </p:txBody>
      </p:sp>
      <p:sp>
        <p:nvSpPr>
          <p:cNvPr id="13352" name="Text Box 56"/>
          <p:cNvSpPr txBox="1">
            <a:spLocks noChangeArrowheads="1"/>
          </p:cNvSpPr>
          <p:nvPr/>
        </p:nvSpPr>
        <p:spPr bwMode="auto">
          <a:xfrm>
            <a:off x="6565363" y="262510"/>
            <a:ext cx="253787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None/>
            </a:pPr>
            <a:r>
              <a:rPr lang="en-US" sz="2000" b="1" dirty="0">
                <a:solidFill>
                  <a:srgbClr val="3366CC"/>
                </a:solidFill>
              </a:rPr>
              <a:t>Extrinsic Pathway</a:t>
            </a:r>
            <a:r>
              <a:rPr lang="en-US" sz="2000" b="1" dirty="0"/>
              <a:t> 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000" b="1" dirty="0">
              <a:solidFill>
                <a:srgbClr val="8FFFF6"/>
              </a:solidFill>
            </a:endParaRPr>
          </a:p>
        </p:txBody>
      </p:sp>
      <p:sp>
        <p:nvSpPr>
          <p:cNvPr id="13354" name="TextBox 43"/>
          <p:cNvSpPr txBox="1">
            <a:spLocks noChangeArrowheads="1"/>
          </p:cNvSpPr>
          <p:nvPr/>
        </p:nvSpPr>
        <p:spPr bwMode="auto">
          <a:xfrm>
            <a:off x="301625" y="4225925"/>
            <a:ext cx="256833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None/>
            </a:pPr>
            <a:r>
              <a:rPr lang="en-US" sz="2000" b="1" dirty="0">
                <a:solidFill>
                  <a:srgbClr val="00B050"/>
                </a:solidFill>
              </a:rPr>
              <a:t>Common Pathway</a:t>
            </a:r>
            <a:r>
              <a:rPr lang="en-US" sz="2000" b="1" dirty="0"/>
              <a:t> </a:t>
            </a:r>
          </a:p>
        </p:txBody>
      </p:sp>
      <p:sp>
        <p:nvSpPr>
          <p:cNvPr id="13355" name="TextBox 44"/>
          <p:cNvSpPr txBox="1">
            <a:spLocks noChangeArrowheads="1"/>
          </p:cNvSpPr>
          <p:nvPr/>
        </p:nvSpPr>
        <p:spPr bwMode="auto">
          <a:xfrm>
            <a:off x="2633662" y="-66675"/>
            <a:ext cx="48117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" altLang="en-US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Coagulation cascade</a:t>
            </a:r>
            <a:endParaRPr lang="en-US" altLang="en-US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3356" name="TextBox 2"/>
          <p:cNvSpPr txBox="1">
            <a:spLocks noChangeArrowheads="1"/>
          </p:cNvSpPr>
          <p:nvPr/>
        </p:nvSpPr>
        <p:spPr bwMode="auto">
          <a:xfrm>
            <a:off x="3090863" y="4595813"/>
            <a:ext cx="52260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" altLang="en-US" sz="1800" b="1"/>
              <a:t>V---Va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" altLang="en-US" sz="1400"/>
              <a:t>Complex PROTHROMBINASE Xa, Va, Ca, phospholipis</a:t>
            </a:r>
            <a:r>
              <a:rPr lang="en" altLang="en-US" sz="1800" b="1"/>
              <a:t> </a:t>
            </a:r>
          </a:p>
        </p:txBody>
      </p:sp>
      <p:sp>
        <p:nvSpPr>
          <p:cNvPr id="13357" name="TextBox 3"/>
          <p:cNvSpPr txBox="1">
            <a:spLocks noChangeArrowheads="1"/>
          </p:cNvSpPr>
          <p:nvPr/>
        </p:nvSpPr>
        <p:spPr bwMode="auto">
          <a:xfrm>
            <a:off x="2862263" y="3933825"/>
            <a:ext cx="12366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" altLang="en-US" sz="1800" b="1"/>
              <a:t>VIII---VIIIa</a:t>
            </a:r>
          </a:p>
        </p:txBody>
      </p:sp>
      <p:sp>
        <p:nvSpPr>
          <p:cNvPr id="13358" name="TextBox 1"/>
          <p:cNvSpPr txBox="1">
            <a:spLocks noChangeArrowheads="1"/>
          </p:cNvSpPr>
          <p:nvPr/>
        </p:nvSpPr>
        <p:spPr bwMode="auto">
          <a:xfrm>
            <a:off x="325438" y="6294438"/>
            <a:ext cx="797558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" altLang="en-US" sz="1800" dirty="0">
                <a:latin typeface="Calibri Light" panose="020F0302020204030204" pitchFamily="34" charset="0"/>
                <a:cs typeface="Calibri Light" panose="020F0302020204030204" pitchFamily="34" charset="0"/>
              </a:rPr>
              <a:t>Thrombin simultaneously activates FXIII to FXIII a which converts soluble fibrin to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" altLang="en-US" sz="1800" dirty="0">
                <a:latin typeface="Calibri Light" panose="020F0302020204030204" pitchFamily="34" charset="0"/>
                <a:cs typeface="Calibri Light" panose="020F0302020204030204" pitchFamily="34" charset="0"/>
              </a:rPr>
              <a:t>insoluble </a:t>
            </a:r>
            <a:r>
              <a:rPr lang="en" altLang="en-US" sz="18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FIBRIN CLOT</a:t>
            </a:r>
            <a:endParaRPr lang="en-US" altLang="en-US" sz="1800" dirty="0">
              <a:solidFill>
                <a:schemeClr val="accent6">
                  <a:lumMod val="60000"/>
                  <a:lumOff val="4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59959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1"/>
          <p:cNvSpPr txBox="1">
            <a:spLocks noChangeArrowheads="1"/>
          </p:cNvSpPr>
          <p:nvPr/>
        </p:nvSpPr>
        <p:spPr bwMode="auto">
          <a:xfrm>
            <a:off x="1043608" y="332656"/>
            <a:ext cx="57446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RS" sz="32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Cell-Based </a:t>
            </a:r>
            <a:r>
              <a:rPr 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Model of Coagulation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025" y="1196752"/>
            <a:ext cx="9070975" cy="5509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Hoffman et al. In 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1998</a:t>
            </a:r>
            <a:r>
              <a:rPr lang="sr-Latn-R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established the 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"</a:t>
            </a:r>
            <a:r>
              <a:rPr lang="en-US" sz="24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Cell-Based Model of Coagulation 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" </a:t>
            </a:r>
            <a:endParaRPr lang="sr-Latn-RS" sz="22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defRPr/>
            </a:pPr>
            <a:endParaRPr lang="sr-Latn-R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defRPr/>
            </a:pPr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cell-based model of coagulation is the current theory of how coagulation occurs in vivo</a:t>
            </a:r>
            <a:endParaRPr lang="x-none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defRPr/>
            </a:pPr>
            <a:endParaRPr lang="sr-Latn-RS" sz="22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defRPr/>
            </a:pP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According to this model, hemostasis takes place on the surface of </a:t>
            </a:r>
            <a:r>
              <a:rPr lang="en-US" sz="2200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TF-expressing cells 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and </a:t>
            </a:r>
            <a:r>
              <a:rPr lang="en-US" sz="2200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on activated platelets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and thrombin generation occurs through </a:t>
            </a:r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processes</a:t>
            </a:r>
            <a:r>
              <a:rPr lang="sr-Latn-R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endParaRPr lang="sr-Latn-RS" sz="22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defRPr/>
            </a:pPr>
            <a:endParaRPr lang="x-none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en" sz="22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Initiation- 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begins with the expression of TF and leads to the generation of a minimal amount of thrombin (measured in picomoles).</a:t>
            </a: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en" sz="22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Amplification – 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activation of platelets and coagulation factors and the production of a slightly larger amount of thrombin (measured in nanomoles)</a:t>
            </a: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en" sz="22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Propagation 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 generation of a large amount of 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thrombin</a:t>
            </a:r>
            <a:endParaRPr lang="x-none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defRPr/>
            </a:pPr>
            <a:endParaRPr 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414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9|1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7|0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2|5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1.9|4.7|6.1|1.1|0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2.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8.3|8.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4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9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21570</TotalTime>
  <Words>5418</Words>
  <Application>Microsoft Office PowerPoint</Application>
  <PresentationFormat>On-screen Show (4:3)</PresentationFormat>
  <Paragraphs>882</Paragraphs>
  <Slides>75</Slides>
  <Notes>35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75</vt:i4>
      </vt:variant>
    </vt:vector>
  </HeadingPairs>
  <TitlesOfParts>
    <vt:vector size="85" baseType="lpstr">
      <vt:lpstr>Arial Unicode MS</vt:lpstr>
      <vt:lpstr>MS PGothic</vt:lpstr>
      <vt:lpstr>Arial</vt:lpstr>
      <vt:lpstr>Calibri</vt:lpstr>
      <vt:lpstr>Calibri Light</vt:lpstr>
      <vt:lpstr>Helvetica</vt:lpstr>
      <vt:lpstr>Times</vt:lpstr>
      <vt:lpstr>Times New Roman</vt:lpstr>
      <vt:lpstr>Wingdings</vt:lpstr>
      <vt:lpstr>Default Design</vt:lpstr>
      <vt:lpstr>Contemporary concept of hemostasis. Hemorrhagic syndromes - division and clinical presentation.Thrombocytopenia</vt:lpstr>
      <vt:lpstr>PowerPoint Presentation</vt:lpstr>
      <vt:lpstr>PowerPoint Presentation</vt:lpstr>
      <vt:lpstr>PowerPoint Presentation</vt:lpstr>
      <vt:lpstr>Platelets </vt:lpstr>
      <vt:lpstr>Coagulation factors</vt:lpstr>
      <vt:lpstr>Coagulation factors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Physiology of normal hemostasis</vt:lpstr>
      <vt:lpstr>Fibrinolysis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Thrombocytopenia  </vt:lpstr>
      <vt:lpstr>Thrombocytopenia  </vt:lpstr>
      <vt:lpstr>Thrombocytopenia </vt:lpstr>
      <vt:lpstr>Thrombocytopenia  </vt:lpstr>
      <vt:lpstr> Immune thrombocytopenia (ITP)</vt:lpstr>
      <vt:lpstr>ITP: terminology , disease phases, classification (IWG)</vt:lpstr>
      <vt:lpstr>ITP: pathogenesis</vt:lpstr>
      <vt:lpstr>ITP: clinical presentation</vt:lpstr>
      <vt:lpstr>PowerPoint Presentation</vt:lpstr>
      <vt:lpstr>ITP: diagnosis</vt:lpstr>
      <vt:lpstr>ITP: differential diagnosis</vt:lpstr>
      <vt:lpstr>ITP: treatment</vt:lpstr>
      <vt:lpstr>ITP: treatment</vt:lpstr>
      <vt:lpstr>ITP: stepwise approach to treatment</vt:lpstr>
      <vt:lpstr>PowerPoint Presentation</vt:lpstr>
      <vt:lpstr>Disseminated intravascular coagulation (DIC)</vt:lpstr>
      <vt:lpstr>Clinical conditions associated with DIC</vt:lpstr>
      <vt:lpstr>Pathogenesis of DIC</vt:lpstr>
      <vt:lpstr>Pathogenesis of DIC</vt:lpstr>
      <vt:lpstr>PowerPoint Presentation</vt:lpstr>
      <vt:lpstr>PowerPoint Presentation</vt:lpstr>
      <vt:lpstr>Clinical presentation of DIC </vt:lpstr>
      <vt:lpstr>Diagnosis of DIC </vt:lpstr>
      <vt:lpstr>Diagnosis of DIC </vt:lpstr>
      <vt:lpstr>Diagnostic algorithm for DIC (ISTH)</vt:lpstr>
      <vt:lpstr>Treatment of DIC</vt:lpstr>
      <vt:lpstr>Heparin-induced thrombocytopenia (HIT)</vt:lpstr>
      <vt:lpstr>Heparin-induced thrombocytopenia (HIT)</vt:lpstr>
      <vt:lpstr>HIT: skin necrosis and gangrene</vt:lpstr>
      <vt:lpstr>Heparin-induced thrombocytopenia (HIT)</vt:lpstr>
      <vt:lpstr>4Ts score: Criteria that determine probability of HIT</vt:lpstr>
      <vt:lpstr>Heparin-induced thrombocytopenia (HIT)</vt:lpstr>
      <vt:lpstr>Thrombotic thrombocytopenic purpura (TTP)</vt:lpstr>
      <vt:lpstr>PowerPoint Presentation</vt:lpstr>
      <vt:lpstr>Thrombotic thrombocytopenic purpura (TTP)</vt:lpstr>
      <vt:lpstr>TTP</vt:lpstr>
      <vt:lpstr>Thrombotic thrombocytopenic purpura (TTP)</vt:lpstr>
      <vt:lpstr>Hemolytic uremic syndrome ( HUS )</vt:lpstr>
      <vt:lpstr>Hemolytic uremic syndrome ( HUS )</vt:lpstr>
      <vt:lpstr>Vascular hemorrhagic syndrome</vt:lpstr>
      <vt:lpstr>Vascular hemorrhagic syndrome</vt:lpstr>
      <vt:lpstr>Vascular hemorrhagic syndrome </vt:lpstr>
      <vt:lpstr>Vascular hemorrhagic syndrome </vt:lpstr>
      <vt:lpstr>Vascular hemorrhagic syndrome</vt:lpstr>
      <vt:lpstr>Vascular hemorrhagic syndrome  </vt:lpstr>
      <vt:lpstr>Vascular hemorrhagic syndrome</vt:lpstr>
      <vt:lpstr>Vascular hemorrhagic syndrome</vt:lpstr>
      <vt:lpstr>Vascular hemorrhagic syndrome</vt:lpstr>
      <vt:lpstr>Vascular hemorrhagic syndrome</vt:lpstr>
      <vt:lpstr>M. Rendu Osler Weber ( vasculopathy) </vt:lpstr>
      <vt:lpstr>Vascular hemorrhagic syndrome</vt:lpstr>
    </vt:vector>
  </TitlesOfParts>
  <Company>Medicinski fakultet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MESTO PIOGLITAZONA U INDIVIDUALIZACIJI TERAPIJE DIABETES MELLITUS-a TIP 2</dc:title>
  <dc:creator>Bife</dc:creator>
  <cp:lastModifiedBy>Korisnik</cp:lastModifiedBy>
  <cp:revision>1476</cp:revision>
  <dcterms:created xsi:type="dcterms:W3CDTF">2013-06-10T05:47:10Z</dcterms:created>
  <dcterms:modified xsi:type="dcterms:W3CDTF">2024-03-17T21:23:24Z</dcterms:modified>
</cp:coreProperties>
</file>